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</p:sldMasterIdLst>
  <p:notesMasterIdLst>
    <p:notesMasterId r:id="rId17"/>
  </p:notesMasterIdLst>
  <p:sldIdLst>
    <p:sldId id="839" r:id="rId9"/>
    <p:sldId id="831" r:id="rId10"/>
    <p:sldId id="840" r:id="rId11"/>
    <p:sldId id="841" r:id="rId12"/>
    <p:sldId id="842" r:id="rId13"/>
    <p:sldId id="845" r:id="rId14"/>
    <p:sldId id="844" r:id="rId15"/>
    <p:sldId id="843" r:id="rId1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E0FE"/>
    <a:srgbClr val="ADD1FD"/>
    <a:srgbClr val="A3B2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B63E80-F3C1-40E1-ADE6-7667B802929F}" type="datetimeFigureOut">
              <a:rPr lang="ru-RU" smtClean="0"/>
              <a:t>25.01.2026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D8501-3B49-49BD-834F-769B3A01D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872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53154-E84C-41DF-B5DA-EC6BBDAF4A27}" type="datetime1">
              <a:rPr lang="ru-RU" smtClean="0"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B6EF6-91A9-45D4-90F2-6D7F1684EEAD}" type="datetime1">
              <a:rPr lang="ru-RU" smtClean="0"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6FB03-7E63-4E96-8E71-64D8AAAA05E5}" type="datetime1">
              <a:rPr lang="ru-RU" smtClean="0"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0540-5065-4154-B575-25F045956217}" type="datetime1">
              <a:rPr lang="ru-RU" smtClean="0"/>
              <a:t>25.01.2026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19B64-BEA0-4646-B2DC-9848AD041FF0}" type="datetime1">
              <a:rPr lang="ru-RU" smtClean="0"/>
              <a:t>25.01.2026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D4C0B-81BA-44B0-9873-B784BFDAA5C9}" type="datetime1">
              <a:rPr lang="ru-RU" smtClean="0"/>
              <a:t>25.01.2026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3CF4-D6E8-4C91-A0C2-281C5183E81D}" type="datetime1">
              <a:rPr lang="ru-RU" smtClean="0"/>
              <a:t>25.01.2026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A916-F477-4046-8D7F-52FEE71D902C}" type="datetime1">
              <a:rPr lang="ru-RU" smtClean="0"/>
              <a:t>25.01.2026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FF46-2893-462E-B2F1-225924908D8D}" type="datetime1">
              <a:rPr lang="ru-RU" smtClean="0"/>
              <a:t>25.01.2026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411B-D92D-4D4A-AE7C-DA3B657800A4}" type="datetime1">
              <a:rPr lang="ru-RU" smtClean="0"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F3428-DA13-4CD4-A0C1-213CC02A17F0}" type="datetime1">
              <a:rPr lang="ru-RU" smtClean="0"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26D5F0-F15D-45D8-B753-04256A09E7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34B13E3-A7C9-4F06-8BF0-71CB1F01BE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287681-A4B1-4DAC-A920-9387974B8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31B457-C1D0-41FE-8722-7952E14C0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B35363-2DD3-4661-9ABF-385D2B8D7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5069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D5C038-3522-431D-87BE-7CFA9834F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C4E588-0F00-4384-9F1F-F5C9E3DA1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89D4BC-E56F-434F-913A-C71EE4E08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9AB716-A8D1-4D69-BD98-B3B2E800E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A62A0C-B6F2-42D3-8C52-2FF842F6D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3302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B04A08-E050-4053-8984-12BBC8E96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542FE7-6161-49CC-BC77-6DCA71AB9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C7ED17-C6C0-4B04-8221-829B5E38A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6ACE2A-66AE-434A-B79F-6789D4C38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08750E-3676-4599-B399-1616DA3DE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800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39ABB5-252F-4287-B9DB-9F4554898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8B0176-9100-4412-8D04-3956CCDA49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F9CFD9A-1562-4710-8B23-02E3F449B5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3A1EC48-318E-49FB-86F6-43C974CED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F3DD520-2EDD-440C-BB5E-5226A04F3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03C1C0C-1785-4ABF-9EAA-A07953F12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5928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4231B2-1DC3-47D3-BB38-019BF65C8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00D8E1-DCE9-4EE4-89A5-5A59DCA85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361F16-CADF-4C8C-A7C4-95113ECD7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8C4106D-E03F-49F9-B57D-F511E44B3C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D21BD0C-B38E-470E-8450-61B520B0BD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FCFC90D-B2BF-415A-8F29-DDD9DB526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58F0A58-A757-4749-9A27-EC9553889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CF6A723-A1F8-42E8-B069-820FDFE3A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8696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972743-E750-46F7-8B23-17A0CB1B9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604CFA0-DF05-4D8C-8E5E-48A480DFF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45FC85E-5960-4203-B855-7EAEC710D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44812AA-A82C-460E-8580-C311591C4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2422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ABAC833-9583-4819-A73C-9834D42D0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A1B4BAD-8B25-416D-A92A-A661435AA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426697C-C936-4018-92B8-5CA6FABF4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018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EBB934-6DE9-4C5D-964E-65571BE78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4D6F1F-0591-4F30-B0B7-B4A89AC08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1A51593-8ADF-4AD1-8B9E-71971FA7B7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CDCB633-62A2-4001-8013-B39E5760F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F76BE7B-2A82-4FB0-8DCE-2A44B9DBF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1F2F264-AC45-4A20-A3DA-F7103D790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1021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3CF078-E04C-428A-96D2-8C3A015BD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27DE1C0-285E-47B6-AF60-79C712F93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034E319-A0D4-4847-B031-A29323CA85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C060F3D-E1E5-4D7E-8C34-1D28DC7AD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ABEF55D-40BF-4BE1-B60F-F66AA84CF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70D5D7D-51A4-4A9B-A228-6681819AA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919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546C41-6417-4C7D-B049-579510482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6122519-FBFC-4159-9736-37DE6CA079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5F782A-FEF0-41B8-BAA5-10063E322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4C7A27-2ABD-41A7-9156-FF3A3F3A8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A08DD4-7635-41C4-BB05-0081EC362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4248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8FBEFD6-19D8-4157-94B4-E769263FEE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0E7B3C1-9979-4B9C-AC81-CB931EC73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E57E9F-C955-45B6-89E0-B9E079082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D6ED75-BBC5-4A7F-8407-C971FCCE9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22B203-93D4-49E9-864F-689DAF523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3648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26D5F0-F15D-45D8-B753-04256A09E7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34B13E3-A7C9-4F06-8BF0-71CB1F01BE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287681-A4B1-4DAC-A920-9387974B8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31B457-C1D0-41FE-8722-7952E14C0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B35363-2DD3-4661-9ABF-385D2B8D7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3117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D5C038-3522-431D-87BE-7CFA9834F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C4E588-0F00-4384-9F1F-F5C9E3DA1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89D4BC-E56F-434F-913A-C71EE4E08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9AB716-A8D1-4D69-BD98-B3B2E800E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A62A0C-B6F2-42D3-8C52-2FF842F6D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560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B04A08-E050-4053-8984-12BBC8E96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542FE7-6161-49CC-BC77-6DCA71AB9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C7ED17-C6C0-4B04-8221-829B5E38A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6ACE2A-66AE-434A-B79F-6789D4C38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08750E-3676-4599-B399-1616DA3DE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4621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39ABB5-252F-4287-B9DB-9F4554898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8B0176-9100-4412-8D04-3956CCDA49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F9CFD9A-1562-4710-8B23-02E3F449B5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3A1EC48-318E-49FB-86F6-43C974CED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F3DD520-2EDD-440C-BB5E-5226A04F3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03C1C0C-1785-4ABF-9EAA-A07953F12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7167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4231B2-1DC3-47D3-BB38-019BF65C8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00D8E1-DCE9-4EE4-89A5-5A59DCA85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361F16-CADF-4C8C-A7C4-95113ECD7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8C4106D-E03F-49F9-B57D-F511E44B3C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D21BD0C-B38E-470E-8450-61B520B0BD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FCFC90D-B2BF-415A-8F29-DDD9DB526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58F0A58-A757-4749-9A27-EC9553889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CF6A723-A1F8-42E8-B069-820FDFE3A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3280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972743-E750-46F7-8B23-17A0CB1B9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604CFA0-DF05-4D8C-8E5E-48A480DFF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45FC85E-5960-4203-B855-7EAEC710D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44812AA-A82C-460E-8580-C311591C4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288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ABAC833-9583-4819-A73C-9834D42D0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A1B4BAD-8B25-416D-A92A-A661435AA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426697C-C936-4018-92B8-5CA6FABF4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3572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EBB934-6DE9-4C5D-964E-65571BE78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4D6F1F-0591-4F30-B0B7-B4A89AC08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1A51593-8ADF-4AD1-8B9E-71971FA7B7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CDCB633-62A2-4001-8013-B39E5760F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F76BE7B-2A82-4FB0-8DCE-2A44B9DBF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1F2F264-AC45-4A20-A3DA-F7103D790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4232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3CF078-E04C-428A-96D2-8C3A015BD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27DE1C0-285E-47B6-AF60-79C712F93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034E319-A0D4-4847-B031-A29323CA85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C060F3D-E1E5-4D7E-8C34-1D28DC7AD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ABEF55D-40BF-4BE1-B60F-F66AA84CF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70D5D7D-51A4-4A9B-A228-6681819AA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46366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546C41-6417-4C7D-B049-579510482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6122519-FBFC-4159-9736-37DE6CA079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5F782A-FEF0-41B8-BAA5-10063E322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4C7A27-2ABD-41A7-9156-FF3A3F3A8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A08DD4-7635-41C4-BB05-0081EC362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097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8FBEFD6-19D8-4157-94B4-E769263FEE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0E7B3C1-9979-4B9C-AC81-CB931EC73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E57E9F-C955-45B6-89E0-B9E079082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D6ED75-BBC5-4A7F-8407-C971FCCE9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22B203-93D4-49E9-864F-689DAF523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9226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26D5F0-F15D-45D8-B753-04256A09E7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34B13E3-A7C9-4F06-8BF0-71CB1F01BE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287681-A4B1-4DAC-A920-9387974B8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31B457-C1D0-41FE-8722-7952E14C0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B35363-2DD3-4661-9ABF-385D2B8D7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11609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D5C038-3522-431D-87BE-7CFA9834F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C4E588-0F00-4384-9F1F-F5C9E3DA1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89D4BC-E56F-434F-913A-C71EE4E08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9AB716-A8D1-4D69-BD98-B3B2E800E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A62A0C-B6F2-42D3-8C52-2FF842F6D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13610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B04A08-E050-4053-8984-12BBC8E96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542FE7-6161-49CC-BC77-6DCA71AB9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C7ED17-C6C0-4B04-8221-829B5E38A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6ACE2A-66AE-434A-B79F-6789D4C38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08750E-3676-4599-B399-1616DA3DE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8572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39ABB5-252F-4287-B9DB-9F4554898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8B0176-9100-4412-8D04-3956CCDA49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F9CFD9A-1562-4710-8B23-02E3F449B5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3A1EC48-318E-49FB-86F6-43C974CED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F3DD520-2EDD-440C-BB5E-5226A04F3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03C1C0C-1785-4ABF-9EAA-A07953F12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6854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4231B2-1DC3-47D3-BB38-019BF65C8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00D8E1-DCE9-4EE4-89A5-5A59DCA85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361F16-CADF-4C8C-A7C4-95113ECD7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8C4106D-E03F-49F9-B57D-F511E44B3C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D21BD0C-B38E-470E-8450-61B520B0BD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FCFC90D-B2BF-415A-8F29-DDD9DB526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58F0A58-A757-4749-9A27-EC9553889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CF6A723-A1F8-42E8-B069-820FDFE3A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97616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972743-E750-46F7-8B23-17A0CB1B9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604CFA0-DF05-4D8C-8E5E-48A480DFF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45FC85E-5960-4203-B855-7EAEC710D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44812AA-A82C-460E-8580-C311591C4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5342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ABAC833-9583-4819-A73C-9834D42D0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A1B4BAD-8B25-416D-A92A-A661435AA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426697C-C936-4018-92B8-5CA6FABF4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5091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EBB934-6DE9-4C5D-964E-65571BE78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4D6F1F-0591-4F30-B0B7-B4A89AC08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1A51593-8ADF-4AD1-8B9E-71971FA7B7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CDCB633-62A2-4001-8013-B39E5760F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F76BE7B-2A82-4FB0-8DCE-2A44B9DBF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1F2F264-AC45-4A20-A3DA-F7103D790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21026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3CF078-E04C-428A-96D2-8C3A015BD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27DE1C0-285E-47B6-AF60-79C712F93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034E319-A0D4-4847-B031-A29323CA85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C060F3D-E1E5-4D7E-8C34-1D28DC7AD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ABEF55D-40BF-4BE1-B60F-F66AA84CF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70D5D7D-51A4-4A9B-A228-6681819AA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10976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546C41-6417-4C7D-B049-579510482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6122519-FBFC-4159-9736-37DE6CA079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5F782A-FEF0-41B8-BAA5-10063E322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4C7A27-2ABD-41A7-9156-FF3A3F3A8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A08DD4-7635-41C4-BB05-0081EC362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86991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8FBEFD6-19D8-4157-94B4-E769263FEE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0E7B3C1-9979-4B9C-AC81-CB931EC73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E57E9F-C955-45B6-89E0-B9E079082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D6ED75-BBC5-4A7F-8407-C971FCCE9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22B203-93D4-49E9-864F-689DAF523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1489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91757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4578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9942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31611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01834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64936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66125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53007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15631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97439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39794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35827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37619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6293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31585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81857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2803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34917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05485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94773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61623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33183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01289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56627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11172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48253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87884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7604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65268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4745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59328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46127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6521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31306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13465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0741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94730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5858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37363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76828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90695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88233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323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208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3BC51-48CD-4653-BB47-5F4125556576}" type="datetime1">
              <a:rPr lang="ru-RU" smtClean="0"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5E1C93-7273-4DA1-8345-628C07AF7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817E9D-BEF3-4AD5-8894-A097E19E5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227CCA-D85B-4C26-ACB8-E7F4CBFC04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93FC40-929E-4354-A3C4-239C019F8C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597033-0DD1-4327-930F-3D19E311AD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780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5E1C93-7273-4DA1-8345-628C07AF7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817E9D-BEF3-4AD5-8894-A097E19E5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227CCA-D85B-4C26-ACB8-E7F4CBFC04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93FC40-929E-4354-A3C4-239C019F8C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597033-0DD1-4327-930F-3D19E311AD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082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5E1C93-7273-4DA1-8345-628C07AF7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817E9D-BEF3-4AD5-8894-A097E19E5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227CCA-D85B-4C26-ACB8-E7F4CBFC04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93FC40-929E-4354-A3C4-239C019F8C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597033-0DD1-4327-930F-3D19E311AD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231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824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94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822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176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0606" y="5624513"/>
            <a:ext cx="344744" cy="273844"/>
          </a:xfrm>
        </p:spPr>
        <p:txBody>
          <a:bodyPr/>
          <a:lstStyle/>
          <a:p>
            <a:pPr defTabSz="685800">
              <a:defRPr/>
            </a:pPr>
            <a:fld id="{BCAC7F4D-E65F-462B-8A35-B149C55565DD}" type="slidenum">
              <a:rPr lang="ru-RU">
                <a:solidFill>
                  <a:srgbClr val="004C8E"/>
                </a:solidFill>
                <a:latin typeface="Calibri" panose="020F0502020204030204"/>
              </a:rPr>
              <a:pPr defTabSz="685800">
                <a:defRPr/>
              </a:pPr>
              <a:t>1</a:t>
            </a:fld>
            <a:endParaRPr lang="ru-RU" dirty="0">
              <a:solidFill>
                <a:srgbClr val="004C8E"/>
              </a:solidFill>
              <a:latin typeface="Calibri" panose="020F050202020403020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627" y="447099"/>
            <a:ext cx="5218385" cy="214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557" y="5713343"/>
            <a:ext cx="5218385" cy="214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331640" y="654778"/>
            <a:ext cx="6481085" cy="397957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государственное бюджетное профессиональное образовательное учреждение «Магнитогорский 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колледж»</a:t>
            </a:r>
          </a:p>
        </p:txBody>
      </p:sp>
      <p:pic>
        <p:nvPicPr>
          <p:cNvPr id="12" name="Picture 2" descr="C:\Users\User\Desktop\2023\МПК\Оформление\Логотипы\Брендбук МПК\Новый логотип\Логотип МПК новый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725" y="259761"/>
            <a:ext cx="1060506" cy="94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Администратор\Desktop\Coat_of_arms_of_Chelyabinsk_Oblast.svg.png">
            <a:extLst>
              <a:ext uri="{FF2B5EF4-FFF2-40B4-BE49-F238E27FC236}">
                <a16:creationId xmlns:a16="http://schemas.microsoft.com/office/drawing/2014/main" id="{9CAB8852-A417-4D29-8B91-8360D3232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34" y="170403"/>
            <a:ext cx="920606" cy="1183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A4A1D50-C345-4A34-88BD-4C0B81EE5703}"/>
              </a:ext>
            </a:extLst>
          </p:cNvPr>
          <p:cNvSpPr txBox="1"/>
          <p:nvPr/>
        </p:nvSpPr>
        <p:spPr>
          <a:xfrm>
            <a:off x="1887812" y="1860908"/>
            <a:ext cx="571801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КОРОБОЧНОЕ РЕШЕНИЕ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3419872" y="175461"/>
            <a:ext cx="2479547" cy="27163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685800">
              <a:defRPr/>
            </a:pPr>
            <a:r>
              <a:rPr lang="ru-RU" sz="18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область</a:t>
            </a:r>
          </a:p>
        </p:txBody>
      </p:sp>
      <p:sp>
        <p:nvSpPr>
          <p:cNvPr id="2" name="Title 1"/>
          <p:cNvSpPr>
            <a:spLocks noGrp="1"/>
          </p:cNvSpPr>
          <p:nvPr/>
        </p:nvSpPr>
        <p:spPr bwMode="auto">
          <a:xfrm>
            <a:off x="683568" y="2468089"/>
            <a:ext cx="8032640" cy="1176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44546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 defTabSz="685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i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16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</a:rPr>
              <a:t>«ОПТИМИЗАЦИЯ ПРОЦЕССА ПОДАЧИ ЗАЯВОК ПО ИНФОРМАЦИОННОМУ ОБЕСПЕЧЕНИЮ ОБРАЗОВАТЕЛЬНОГО ПРОЦЕССА  </a:t>
            </a:r>
          </a:p>
          <a:p>
            <a:pPr algn="ctr" defTabSz="685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</a:rPr>
              <a:t>ГБПОУ «МАГНИТОГОРСКИЙ ПЕДАГОГИЧЕСКИЙ КОЛЛЕДЖ»</a:t>
            </a:r>
            <a:br>
              <a:rPr lang="ru-RU" altLang="ru-RU" sz="16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</a:rPr>
            </a:br>
            <a:endParaRPr lang="ru-RU" altLang="ru-RU" sz="1600" b="1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3928663" y="6056038"/>
            <a:ext cx="2191515" cy="27003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685800">
              <a:defRPr/>
            </a:pPr>
            <a:r>
              <a:rPr lang="ru-RU" sz="18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Магнитогорск </a:t>
            </a:r>
            <a:r>
              <a:rPr lang="ru-RU" sz="1800" b="1" dirty="0" smtClean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endParaRPr lang="ru-RU" sz="1800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48338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2261134-B118-4814-910A-53FD1FCF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</a:t>
            </a:fld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444" y="384436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484" y="6237312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1084414" y="179609"/>
            <a:ext cx="3312369" cy="360040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defRPr/>
            </a:pPr>
            <a:r>
              <a:rPr 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область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 descr="C:\Users\Администратор\Desktop\Coat_of_arms_of_Chelyabinsk_Oblast.svg.png">
            <a:extLst>
              <a:ext uri="{FF2B5EF4-FFF2-40B4-BE49-F238E27FC236}">
                <a16:creationId xmlns:a16="http://schemas.microsoft.com/office/drawing/2014/main" id="{D8E1C705-14D6-41FD-9035-1DBB5D4D5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44" y="34058"/>
            <a:ext cx="720000" cy="92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5">
            <a:extLst>
              <a:ext uri="{FF2B5EF4-FFF2-40B4-BE49-F238E27FC236}">
                <a16:creationId xmlns:a16="http://schemas.microsoft.com/office/drawing/2014/main" id="{2E17A092-1DEF-4019-8D14-3D8BA9AC7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9914" y="769928"/>
            <a:ext cx="7488832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 повышение качества образовательного процесса, уровня подготовки выпускника; повышение имиджа колледжа</a:t>
            </a:r>
            <a:endParaRPr lang="en-US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12" name="Прямоугольник 5">
            <a:extLst>
              <a:ext uri="{FF2B5EF4-FFF2-40B4-BE49-F238E27FC236}">
                <a16:creationId xmlns:a16="http://schemas.microsoft.com/office/drawing/2014/main" id="{D3441D83-CA1C-4EBC-B343-538B82C8B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6195" y="2343331"/>
            <a:ext cx="7516269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Проблемы:</a:t>
            </a:r>
          </a:p>
          <a:p>
            <a:pPr algn="just"/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3755419"/>
              </p:ext>
            </p:extLst>
          </p:nvPr>
        </p:nvGraphicFramePr>
        <p:xfrm>
          <a:off x="535567" y="2833737"/>
          <a:ext cx="8229600" cy="3504812"/>
        </p:xfrm>
        <a:graphic>
          <a:graphicData uri="http://schemas.openxmlformats.org/drawingml/2006/table">
            <a:tbl>
              <a:tblPr firstRow="1" bandRow="1"/>
              <a:tblGrid>
                <a:gridCol w="2339763">
                  <a:extLst>
                    <a:ext uri="{9D8B030D-6E8A-4147-A177-3AD203B41FA5}">
                      <a16:colId xmlns:a16="http://schemas.microsoft.com/office/drawing/2014/main" val="4240194568"/>
                    </a:ext>
                  </a:extLst>
                </a:gridCol>
                <a:gridCol w="5889837">
                  <a:extLst>
                    <a:ext uri="{9D8B030D-6E8A-4147-A177-3AD203B41FA5}">
                      <a16:colId xmlns:a16="http://schemas.microsoft.com/office/drawing/2014/main" val="4231823053"/>
                    </a:ext>
                  </a:extLst>
                </a:gridCol>
              </a:tblGrid>
              <a:tr h="4934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Лишние перемещения</a:t>
                      </a:r>
                    </a:p>
                  </a:txBody>
                  <a:tcPr marL="8812" marR="8812" marT="881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Невозможность централизации структурных подразделений (отделения, общежитие, спортивный комплекс) из-за территориальной разбросанности </a:t>
                      </a:r>
                    </a:p>
                  </a:txBody>
                  <a:tcPr marL="84599" marR="84599" marT="42299" marB="4229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2422574"/>
                  </a:ext>
                </a:extLst>
              </a:tr>
              <a:tr h="13764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Излишняя обработка документа </a:t>
                      </a:r>
                    </a:p>
                  </a:txBody>
                  <a:tcPr marL="8812" marR="8812" marT="881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Избыточный документооборот связан с: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несвоевременным доведением поручения или документа до исполнителя;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- неупорядоченность сбора информации, необходимой для принятия управленческих решений;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- перестраховка при принятии управленческих решений;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- нерациональное применение организационной и компьютерной техники</a:t>
                      </a:r>
                    </a:p>
                  </a:txBody>
                  <a:tcPr marL="126898" marR="126898" marT="126898" marB="12689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7385837"/>
                  </a:ext>
                </a:extLst>
              </a:tr>
              <a:tr h="7631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Ожидание</a:t>
                      </a:r>
                    </a:p>
                  </a:txBody>
                  <a:tcPr marL="8812" marR="8812" marT="211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Большое количество запросов/инцидентов, разных направлений, которые поступают на обработку в секретариат, отдел информатизации.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Сложный алгоритм множества этапов обработки, которые требуют времени для выполнения. В таком случае, статус «ожидает обработки» может означать, что запрос находится на конкретном этапе обработки и ожидает своей очереди.</a:t>
                      </a:r>
                    </a:p>
                  </a:txBody>
                  <a:tcPr marL="8812" marR="8812" marT="881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3339166"/>
                  </a:ext>
                </a:extLst>
              </a:tr>
              <a:tr h="3477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Снижение качества образовательного процесса</a:t>
                      </a:r>
                    </a:p>
                  </a:txBody>
                  <a:tcPr marL="8812" marR="8812" marT="211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Нарушение требований ФГОС СПО 4 поколения, утвержденного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Минпросом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РФ 22 апреля 2021 года №05-446 в п. 7.1, п.7.16 об информационном обеспечении образовательного процесса</a:t>
                      </a:r>
                    </a:p>
                  </a:txBody>
                  <a:tcPr marL="8812" marR="8812" marT="881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09657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812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229600" y="5624513"/>
            <a:ext cx="285750" cy="273844"/>
          </a:xfrm>
        </p:spPr>
        <p:txBody>
          <a:bodyPr/>
          <a:lstStyle/>
          <a:p>
            <a:pPr defTabSz="685800">
              <a:defRPr/>
            </a:pPr>
            <a:fld id="{BCAC7F4D-E65F-462B-8A35-B149C55565DD}" type="slidenum">
              <a:rPr lang="ru-RU">
                <a:solidFill>
                  <a:srgbClr val="004C8E"/>
                </a:solidFill>
                <a:latin typeface="Calibri" panose="020F0502020204030204"/>
              </a:rPr>
              <a:pPr defTabSz="685800">
                <a:defRPr/>
              </a:pPr>
              <a:t>3</a:t>
            </a:fld>
            <a:endParaRPr lang="ru-RU" dirty="0">
              <a:solidFill>
                <a:srgbClr val="004C8E"/>
              </a:solidFill>
              <a:latin typeface="Calibri" panose="020F050202020403020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813" y="1145577"/>
            <a:ext cx="5218385" cy="214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557" y="5713343"/>
            <a:ext cx="5218385" cy="214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674401" y="1347652"/>
            <a:ext cx="5084569" cy="270030"/>
          </a:xfrm>
        </p:spPr>
        <p:txBody>
          <a:bodyPr rtlCol="0">
            <a:noAutofit/>
          </a:bodyPr>
          <a:lstStyle/>
          <a:p>
            <a:pPr algn="just"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ГБПОУ «Магнитогорский педагогический колледж»</a:t>
            </a:r>
          </a:p>
        </p:txBody>
      </p:sp>
      <p:pic>
        <p:nvPicPr>
          <p:cNvPr id="12" name="Picture 2" descr="C:\Users\User\Desktop\2023\МПК\Оформление\Логотипы\Брендбук МПК\Новый логотип\Логотип МПК новый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741" y="955525"/>
            <a:ext cx="672771" cy="59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Администратор\Desktop\Coat_of_arms_of_Chelyabinsk_Oblast.svg.png">
            <a:extLst>
              <a:ext uri="{FF2B5EF4-FFF2-40B4-BE49-F238E27FC236}">
                <a16:creationId xmlns:a16="http://schemas.microsoft.com/office/drawing/2014/main" id="{9CAB8852-A417-4D29-8B91-8360D3232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3" y="882794"/>
            <a:ext cx="540000" cy="69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3779912" y="924660"/>
            <a:ext cx="2191515" cy="27003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685800">
              <a:defRPr/>
            </a:pPr>
            <a:r>
              <a:rPr lang="ru-RU" sz="12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область</a:t>
            </a: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3856819" y="5773767"/>
            <a:ext cx="2191515" cy="27003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685800">
              <a:defRPr/>
            </a:pPr>
            <a:r>
              <a:rPr lang="ru-RU" sz="12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Магнитогорск 2023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48" r="3389" b="2391"/>
          <a:stretch/>
        </p:blipFill>
        <p:spPr>
          <a:xfrm rot="5400000">
            <a:off x="2671352" y="870314"/>
            <a:ext cx="3951518" cy="5662749"/>
          </a:xfrm>
          <a:prstGeom prst="rect">
            <a:avLst/>
          </a:prstGeom>
        </p:spPr>
      </p:pic>
      <p:sp>
        <p:nvSpPr>
          <p:cNvPr id="14" name="Прямоугольник 5"/>
          <p:cNvSpPr>
            <a:spLocks noChangeArrowheads="1"/>
          </p:cNvSpPr>
          <p:nvPr/>
        </p:nvSpPr>
        <p:spPr bwMode="auto">
          <a:xfrm>
            <a:off x="0" y="3273853"/>
            <a:ext cx="1873046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lang="ru-RU"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УТВЕРЖДЕННАЯ КАРТОЧКА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54819914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282741" y="5624513"/>
            <a:ext cx="232609" cy="273844"/>
          </a:xfrm>
        </p:spPr>
        <p:txBody>
          <a:bodyPr/>
          <a:lstStyle/>
          <a:p>
            <a:pPr defTabSz="685800">
              <a:defRPr/>
            </a:pPr>
            <a:fld id="{BCAC7F4D-E65F-462B-8A35-B149C55565DD}" type="slidenum">
              <a:rPr lang="ru-RU">
                <a:solidFill>
                  <a:srgbClr val="004C8E"/>
                </a:solidFill>
                <a:latin typeface="Calibri" panose="020F0502020204030204"/>
              </a:rPr>
              <a:pPr defTabSz="685800">
                <a:defRPr/>
              </a:pPr>
              <a:t>4</a:t>
            </a:fld>
            <a:endParaRPr lang="ru-RU" dirty="0">
              <a:solidFill>
                <a:srgbClr val="004C8E"/>
              </a:solidFill>
              <a:latin typeface="Calibri" panose="020F050202020403020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813" y="1145577"/>
            <a:ext cx="5218385" cy="214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557" y="5713343"/>
            <a:ext cx="5218385" cy="214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674401" y="1223549"/>
            <a:ext cx="5084569" cy="270030"/>
          </a:xfrm>
        </p:spPr>
        <p:txBody>
          <a:bodyPr rtlCol="0">
            <a:noAutofit/>
          </a:bodyPr>
          <a:lstStyle/>
          <a:p>
            <a:pPr algn="just"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ГБПОУ «Магнитогорский педагогический колледж»</a:t>
            </a:r>
          </a:p>
        </p:txBody>
      </p:sp>
      <p:pic>
        <p:nvPicPr>
          <p:cNvPr id="12" name="Picture 2" descr="C:\Users\User\Desktop\2023\МПК\Оформление\Логотипы\Брендбук МПК\Новый логотип\Логотип МПК новый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741" y="955525"/>
            <a:ext cx="672771" cy="59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Администратор\Desktop\Coat_of_arms_of_Chelyabinsk_Oblast.svg.png">
            <a:extLst>
              <a:ext uri="{FF2B5EF4-FFF2-40B4-BE49-F238E27FC236}">
                <a16:creationId xmlns:a16="http://schemas.microsoft.com/office/drawing/2014/main" id="{9CAB8852-A417-4D29-8B91-8360D3232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10" y="882794"/>
            <a:ext cx="540000" cy="69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3791274" y="923390"/>
            <a:ext cx="2191515" cy="27003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685800">
              <a:defRPr/>
            </a:pPr>
            <a:r>
              <a:rPr lang="ru-RU" sz="12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область</a:t>
            </a: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3935196" y="5783083"/>
            <a:ext cx="2191515" cy="27003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685800">
              <a:defRPr/>
            </a:pPr>
            <a:r>
              <a:rPr lang="ru-RU" sz="12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Магнитогорск 2023</a:t>
            </a:r>
          </a:p>
        </p:txBody>
      </p:sp>
      <p:sp>
        <p:nvSpPr>
          <p:cNvPr id="13" name="Прямоугольник 5"/>
          <p:cNvSpPr>
            <a:spLocks noChangeArrowheads="1"/>
          </p:cNvSpPr>
          <p:nvPr/>
        </p:nvSpPr>
        <p:spPr bwMode="auto">
          <a:xfrm>
            <a:off x="125306" y="4159053"/>
            <a:ext cx="238565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lang="ru-RU"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КОМАНДА ПРОЕКТА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91897" y="5097163"/>
            <a:ext cx="237659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ts val="1125"/>
              </a:lnSpc>
            </a:pPr>
            <a:r>
              <a:rPr lang="ru-RU" sz="105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ЛАРИСА ИГОРЕВНА </a:t>
            </a:r>
          </a:p>
          <a:p>
            <a:pPr algn="ctr" defTabSz="685800">
              <a:lnSpc>
                <a:spcPts val="1125"/>
              </a:lnSpc>
            </a:pPr>
            <a:r>
              <a:rPr lang="ru-RU" sz="105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ВАСИЛЬЕВА, </a:t>
            </a:r>
          </a:p>
          <a:p>
            <a:pPr algn="ctr" defTabSz="685800">
              <a:lnSpc>
                <a:spcPts val="1125"/>
              </a:lnSpc>
            </a:pPr>
            <a:r>
              <a:rPr lang="ru-RU" sz="1050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заведующий социальным отделением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9010" y="2259805"/>
            <a:ext cx="2566472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ru-RU" sz="135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РУКОВОДИТЕЛЬ ПРОЕКТА </a:t>
            </a:r>
            <a:endParaRPr lang="ru-RU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96083" y="2116001"/>
            <a:ext cx="313911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ts val="1125"/>
              </a:lnSpc>
            </a:pPr>
            <a:r>
              <a:rPr lang="ru-RU" sz="105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ИРИНА НИКОЛАЕВНА СОКОЛОВА, </a:t>
            </a:r>
          </a:p>
          <a:p>
            <a:pPr defTabSz="685800">
              <a:lnSpc>
                <a:spcPts val="1125"/>
              </a:lnSpc>
            </a:pPr>
            <a:r>
              <a:rPr lang="ru-RU" sz="1050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 директора по развитию образования и работе с информационными системами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162748" y="5090020"/>
            <a:ext cx="2222618" cy="656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ts val="1125"/>
              </a:lnSpc>
            </a:pPr>
            <a:r>
              <a:rPr lang="ru-RU" sz="105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ВАЛЕРИЯ ВАЛЕРЬЕВНА </a:t>
            </a:r>
          </a:p>
          <a:p>
            <a:pPr algn="ctr" defTabSz="685800">
              <a:lnSpc>
                <a:spcPts val="1125"/>
              </a:lnSpc>
            </a:pPr>
            <a:r>
              <a:rPr lang="ru-RU" sz="105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ТОРШИЛОВА, </a:t>
            </a:r>
          </a:p>
          <a:p>
            <a:pPr algn="ctr" defTabSz="685800">
              <a:lnSpc>
                <a:spcPts val="1125"/>
              </a:lnSpc>
            </a:pPr>
            <a:r>
              <a:rPr lang="ru-RU" sz="1050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заведующий гуманитарным отделением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951535" y="5090020"/>
            <a:ext cx="182670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ts val="1125"/>
              </a:lnSpc>
            </a:pPr>
            <a:r>
              <a:rPr lang="ru-RU" sz="105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 ОЛЕГОВИЧ </a:t>
            </a:r>
          </a:p>
          <a:p>
            <a:pPr algn="ctr" defTabSz="685800">
              <a:lnSpc>
                <a:spcPts val="1125"/>
              </a:lnSpc>
            </a:pPr>
            <a:r>
              <a:rPr lang="ru-RU" sz="105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ТОЛСТОВ, </a:t>
            </a:r>
          </a:p>
          <a:p>
            <a:pPr algn="ctr" defTabSz="685800">
              <a:lnSpc>
                <a:spcPts val="1125"/>
              </a:lnSpc>
            </a:pPr>
            <a:r>
              <a:rPr lang="ru-RU" sz="1050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 по ИКТ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3" r="7492" b="7341"/>
          <a:stretch/>
        </p:blipFill>
        <p:spPr>
          <a:xfrm>
            <a:off x="2615223" y="1724088"/>
            <a:ext cx="1218720" cy="155422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10"/>
          <a:stretch/>
        </p:blipFill>
        <p:spPr>
          <a:xfrm>
            <a:off x="7225387" y="3529026"/>
            <a:ext cx="1279001" cy="153722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64" b="5141"/>
          <a:stretch/>
        </p:blipFill>
        <p:spPr>
          <a:xfrm>
            <a:off x="2615224" y="3555721"/>
            <a:ext cx="1238840" cy="151052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1" b="9886"/>
          <a:stretch/>
        </p:blipFill>
        <p:spPr>
          <a:xfrm>
            <a:off x="4982386" y="3508816"/>
            <a:ext cx="1282826" cy="154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28241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 idx="4294967295"/>
          </p:nvPr>
        </p:nvSpPr>
        <p:spPr>
          <a:xfrm>
            <a:off x="1505880" y="1577340"/>
            <a:ext cx="6171660" cy="367470"/>
          </a:xfrm>
          <a:prstGeom prst="rect">
            <a:avLst/>
          </a:prstGeom>
          <a:noFill/>
          <a:ln w="0">
            <a:noFill/>
          </a:ln>
        </p:spPr>
        <p:txBody>
          <a:bodyPr vert="horz" lIns="67500" tIns="33750" rIns="67500" bIns="33750" rtlCol="0" anchor="ctr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sz="2100" b="1" spc="-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(было и стало) </a:t>
            </a:r>
            <a:endParaRPr lang="ru-RU" sz="21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 idx="4294967295"/>
          </p:nvPr>
        </p:nvSpPr>
        <p:spPr>
          <a:xfrm>
            <a:off x="1489140" y="1970730"/>
            <a:ext cx="6171660" cy="2983770"/>
          </a:xfrm>
          <a:prstGeom prst="rect">
            <a:avLst/>
          </a:prstGeom>
          <a:noFill/>
          <a:ln w="0">
            <a:noFill/>
          </a:ln>
        </p:spPr>
        <p:txBody>
          <a:bodyPr vert="horz" lIns="67500" tIns="33750" rIns="67500" bIns="33750" rtlCol="0" anchor="t">
            <a:noAutofit/>
          </a:bodyPr>
          <a:lstStyle/>
          <a:p>
            <a:pPr marL="257310" indent="-257310" algn="ctr">
              <a:lnSpc>
                <a:spcPct val="100000"/>
              </a:lnSpc>
              <a:spcBef>
                <a:spcPts val="359"/>
              </a:spcBef>
              <a:tabLst>
                <a:tab pos="0" algn="l"/>
              </a:tabLst>
            </a:pPr>
            <a:r>
              <a:rPr lang="ru-RU" sz="1800" b="1" spc="-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протекания процесса:</a:t>
            </a:r>
            <a:r>
              <a:rPr lang="en-US" sz="1800" b="1" spc="-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800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7" name="PlaceHolder 3"/>
          <p:cNvSpPr>
            <a:spLocks noGrp="1"/>
          </p:cNvSpPr>
          <p:nvPr>
            <p:ph type="sldNum" idx="4294967295"/>
          </p:nvPr>
        </p:nvSpPr>
        <p:spPr>
          <a:xfrm>
            <a:off x="8471642" y="5572993"/>
            <a:ext cx="404190" cy="273240"/>
          </a:xfrm>
          <a:prstGeom prst="rect">
            <a:avLst/>
          </a:prstGeom>
          <a:noFill/>
          <a:ln w="0">
            <a:noFill/>
          </a:ln>
        </p:spPr>
        <p:txBody>
          <a:bodyPr vert="horz" lIns="67500" tIns="33750" rIns="67500" bIns="33750" rtlCol="0" anchor="ctr">
            <a:noAutofit/>
          </a:bodyPr>
          <a:lstStyle/>
          <a:p>
            <a:pPr defTabSz="685800"/>
            <a:r>
              <a:rPr lang="ru-RU" sz="1800" spc="-1" dirty="0">
                <a:solidFill>
                  <a:srgbClr val="000000"/>
                </a:solidFill>
                <a:latin typeface="Times New Roman"/>
              </a:rPr>
              <a:t>21</a:t>
            </a:r>
            <a:endParaRPr lang="ru-RU" sz="1800" spc="-1" dirty="0">
              <a:solidFill>
                <a:prstClr val="black">
                  <a:tint val="75000"/>
                </a:prstClr>
              </a:solidFill>
              <a:latin typeface="Times New Roman"/>
            </a:endParaRPr>
          </a:p>
        </p:txBody>
      </p:sp>
      <p:sp>
        <p:nvSpPr>
          <p:cNvPr id="228" name="TextBox 6"/>
          <p:cNvSpPr/>
          <p:nvPr/>
        </p:nvSpPr>
        <p:spPr>
          <a:xfrm>
            <a:off x="1505070" y="2618731"/>
            <a:ext cx="2785590" cy="152240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t">
            <a:spAutoFit/>
          </a:bodyPr>
          <a:lstStyle/>
          <a:p>
            <a:pPr algn="ctr" defTabSz="685800">
              <a:lnSpc>
                <a:spcPct val="150000"/>
              </a:lnSpc>
            </a:pPr>
            <a:r>
              <a:rPr lang="ru-RU" sz="2100" b="1" spc="-1" dirty="0">
                <a:solidFill>
                  <a:srgbClr val="0070C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БЫЛО</a:t>
            </a:r>
            <a:r>
              <a:rPr lang="ru-RU" sz="2100" spc="-1" dirty="0">
                <a:solidFill>
                  <a:srgbClr val="0070C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:</a:t>
            </a:r>
            <a:endParaRPr lang="ru-RU" sz="2100" spc="-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685800">
              <a:lnSpc>
                <a:spcPct val="150000"/>
              </a:lnSpc>
            </a:pPr>
            <a:r>
              <a:rPr lang="ru-RU" sz="2100" spc="-1" dirty="0">
                <a:solidFill>
                  <a:srgbClr val="2992A7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    </a:t>
            </a:r>
            <a:r>
              <a:rPr lang="ru-RU" sz="2100" b="1" spc="-1" dirty="0">
                <a:solidFill>
                  <a:srgbClr val="FF000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8 часов</a:t>
            </a:r>
            <a:endParaRPr lang="ru-RU" sz="2100" spc="-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685800">
              <a:lnSpc>
                <a:spcPct val="150000"/>
              </a:lnSpc>
            </a:pPr>
            <a:r>
              <a:rPr lang="en-US" sz="2100" spc="-1" dirty="0">
                <a:solidFill>
                  <a:srgbClr val="9BBB59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 </a:t>
            </a:r>
            <a:r>
              <a:rPr lang="ru-RU" sz="2100" b="1" spc="-1" dirty="0">
                <a:solidFill>
                  <a:srgbClr val="9BBB59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 </a:t>
            </a:r>
            <a:r>
              <a:rPr lang="ru-RU" sz="1350" spc="-1" dirty="0">
                <a:solidFill>
                  <a:srgbClr val="9BBB59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 </a:t>
            </a:r>
            <a:endParaRPr lang="ru-RU" sz="1350" spc="-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9" name="TextBox 7"/>
          <p:cNvSpPr/>
          <p:nvPr/>
        </p:nvSpPr>
        <p:spPr>
          <a:xfrm>
            <a:off x="4398390" y="2567970"/>
            <a:ext cx="2785590" cy="136082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t">
            <a:spAutoFit/>
          </a:bodyPr>
          <a:lstStyle/>
          <a:p>
            <a:pPr algn="ctr" defTabSz="685800">
              <a:lnSpc>
                <a:spcPct val="150000"/>
              </a:lnSpc>
            </a:pPr>
            <a:r>
              <a:rPr lang="ru-RU" sz="2100" b="1" spc="-1" dirty="0">
                <a:solidFill>
                  <a:srgbClr val="0070C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СТАЛО</a:t>
            </a:r>
            <a:r>
              <a:rPr lang="ru-RU" sz="2100" spc="-1" dirty="0">
                <a:solidFill>
                  <a:srgbClr val="0070C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:</a:t>
            </a:r>
            <a:endParaRPr lang="ru-RU" sz="2100" spc="-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685800">
              <a:lnSpc>
                <a:spcPct val="150000"/>
              </a:lnSpc>
            </a:pPr>
            <a:r>
              <a:rPr lang="ru-RU" sz="2100" b="1" spc="-1" dirty="0">
                <a:solidFill>
                  <a:srgbClr val="FF000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1 час </a:t>
            </a:r>
            <a:endParaRPr lang="ru-RU" sz="2100" spc="-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685800"/>
            <a:r>
              <a:rPr lang="en-US" sz="2100" b="1" spc="-1" dirty="0">
                <a:solidFill>
                  <a:srgbClr val="9BBB59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 </a:t>
            </a:r>
            <a:r>
              <a:rPr lang="ru-RU" sz="1350" spc="-1" dirty="0">
                <a:solidFill>
                  <a:srgbClr val="9BBB59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 </a:t>
            </a:r>
            <a:endParaRPr lang="ru-RU" sz="1350" spc="-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Прямоугольник 23"/>
          <p:cNvSpPr/>
          <p:nvPr/>
        </p:nvSpPr>
        <p:spPr>
          <a:xfrm>
            <a:off x="1601730" y="3915000"/>
            <a:ext cx="5778000" cy="483658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t">
            <a:spAutoFit/>
          </a:bodyPr>
          <a:lstStyle/>
          <a:p>
            <a:pPr algn="ctr" defTabSz="685800"/>
            <a:r>
              <a:rPr lang="ru-RU" sz="1350" b="1" spc="-1" dirty="0">
                <a:solidFill>
                  <a:srgbClr val="00206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ЭКОНОМИЯ ВРЕМЕНИ:  </a:t>
            </a:r>
            <a:endParaRPr lang="ru-RU" sz="1350" spc="-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685800"/>
            <a:r>
              <a:rPr lang="ru-RU" sz="1350" b="1" spc="-1" dirty="0">
                <a:solidFill>
                  <a:srgbClr val="00206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7 часов (75</a:t>
            </a:r>
            <a:r>
              <a:rPr lang="en-US" sz="1350" b="1" spc="-1" dirty="0">
                <a:solidFill>
                  <a:srgbClr val="00206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%</a:t>
            </a:r>
            <a:r>
              <a:rPr lang="ru-RU" sz="1350" b="1" spc="-1" dirty="0">
                <a:solidFill>
                  <a:srgbClr val="00206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)</a:t>
            </a:r>
            <a:endParaRPr lang="ru-RU" sz="1350" spc="-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1" name="Прямая соединительная линия 10"/>
          <p:cNvSpPr/>
          <p:nvPr/>
        </p:nvSpPr>
        <p:spPr>
          <a:xfrm flipH="1">
            <a:off x="4355730" y="2510730"/>
            <a:ext cx="2430" cy="1126170"/>
          </a:xfrm>
          <a:prstGeom prst="line">
            <a:avLst/>
          </a:prstGeom>
          <a:ln w="38100">
            <a:solidFill>
              <a:srgbClr val="1F497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32" name="Прямая соединительная линия 13"/>
          <p:cNvSpPr/>
          <p:nvPr/>
        </p:nvSpPr>
        <p:spPr>
          <a:xfrm>
            <a:off x="2141730" y="3699000"/>
            <a:ext cx="4821930" cy="810"/>
          </a:xfrm>
          <a:prstGeom prst="line">
            <a:avLst/>
          </a:prstGeom>
          <a:ln w="41275">
            <a:solidFill>
              <a:srgbClr val="4A7EB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33" name="Прямоугольник 14"/>
          <p:cNvSpPr/>
          <p:nvPr/>
        </p:nvSpPr>
        <p:spPr>
          <a:xfrm>
            <a:off x="796835" y="4479030"/>
            <a:ext cx="8477793" cy="11761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67500" tIns="33750" rIns="67500" bIns="33750" anchor="t">
            <a:spAutoFit/>
          </a:bodyPr>
          <a:lstStyle/>
          <a:p>
            <a:pPr algn="ctr" defTabSz="685800"/>
            <a:r>
              <a:rPr lang="ru-RU" sz="1200" b="1" spc="-1" dirty="0">
                <a:solidFill>
                  <a:srgbClr val="0070C0"/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СНИЖЕНИЕ ВРЕМЕННЫХ ПОТЕРЬ  ЗА СЧЕТ </a:t>
            </a:r>
            <a:endParaRPr lang="ru-RU" sz="1200" spc="-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 fontAlgn="ctr"/>
            <a:r>
              <a:rPr lang="ru-RU" sz="1200" dirty="0">
                <a:solidFill>
                  <a:srgbClr val="217EC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Разработаны и утверждены локальные акты о стандарте подачи электронной заявки;</a:t>
            </a:r>
            <a:br>
              <a:rPr lang="ru-RU" sz="1200" dirty="0">
                <a:solidFill>
                  <a:srgbClr val="217EC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217EC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Разработано ПО подачи заявок по информационному обеспечению образовательного процесса;</a:t>
            </a:r>
            <a:br>
              <a:rPr lang="ru-RU" sz="1200" dirty="0">
                <a:solidFill>
                  <a:srgbClr val="217EC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217EC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Внедрено ПО подачи заявок по информационному обеспечению образовательного процесса;</a:t>
            </a:r>
            <a:br>
              <a:rPr lang="ru-RU" sz="1200" dirty="0">
                <a:solidFill>
                  <a:srgbClr val="217EC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217EC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Своевременное принятие-регистрация-выбор исполнителя-диагностика-решение проблемы-информирование о решении запроса/инцидента</a:t>
            </a:r>
          </a:p>
        </p:txBody>
      </p:sp>
      <p:pic>
        <p:nvPicPr>
          <p:cNvPr id="234" name="Picture 3" descr="C:\Users\Администратор\Desktop\Coat_of_arms_of_Chelyabinsk_Oblast.svg.png"/>
          <p:cNvPicPr/>
          <p:nvPr/>
        </p:nvPicPr>
        <p:blipFill>
          <a:blip r:embed="rId2"/>
          <a:stretch/>
        </p:blipFill>
        <p:spPr>
          <a:xfrm>
            <a:off x="190852" y="987255"/>
            <a:ext cx="539460" cy="693900"/>
          </a:xfrm>
          <a:prstGeom prst="rect">
            <a:avLst/>
          </a:prstGeom>
          <a:ln w="0">
            <a:noFill/>
          </a:ln>
        </p:spPr>
      </p:pic>
      <p:sp>
        <p:nvSpPr>
          <p:cNvPr id="235" name="Заголовок 1"/>
          <p:cNvSpPr/>
          <p:nvPr/>
        </p:nvSpPr>
        <p:spPr>
          <a:xfrm>
            <a:off x="894805" y="1012230"/>
            <a:ext cx="2483730" cy="2694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ctr">
            <a:noAutofit/>
          </a:bodyPr>
          <a:lstStyle/>
          <a:p>
            <a:pPr algn="just" defTabSz="685800"/>
            <a:r>
              <a:rPr lang="ru-RU" sz="1200" b="1" spc="-1" dirty="0">
                <a:solidFill>
                  <a:srgbClr val="000000"/>
                </a:solidFill>
                <a:latin typeface="Times New Roman"/>
                <a:ea typeface="DejaVu Sans"/>
              </a:rPr>
              <a:t>Челябинская область</a:t>
            </a:r>
            <a:endParaRPr lang="ru-RU" sz="1200" spc="-1" dirty="0">
              <a:solidFill>
                <a:prstClr val="black"/>
              </a:solidFill>
              <a:latin typeface="Arial"/>
            </a:endParaRPr>
          </a:p>
        </p:txBody>
      </p:sp>
      <p:pic>
        <p:nvPicPr>
          <p:cNvPr id="236" name="Picture 2"/>
          <p:cNvPicPr/>
          <p:nvPr/>
        </p:nvPicPr>
        <p:blipFill>
          <a:blip r:embed="rId3"/>
          <a:stretch/>
        </p:blipFill>
        <p:spPr>
          <a:xfrm>
            <a:off x="894805" y="1227420"/>
            <a:ext cx="7778932" cy="213570"/>
          </a:xfrm>
          <a:prstGeom prst="rect">
            <a:avLst/>
          </a:prstGeom>
          <a:ln w="0">
            <a:noFill/>
          </a:ln>
        </p:spPr>
      </p:pic>
      <p:pic>
        <p:nvPicPr>
          <p:cNvPr id="237" name="Picture 2"/>
          <p:cNvPicPr/>
          <p:nvPr/>
        </p:nvPicPr>
        <p:blipFill>
          <a:blip r:embed="rId3"/>
          <a:stretch/>
        </p:blipFill>
        <p:spPr>
          <a:xfrm>
            <a:off x="894805" y="5586030"/>
            <a:ext cx="7654835" cy="21357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528113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 type="title" idx="4294967295"/>
          </p:nvPr>
        </p:nvSpPr>
        <p:spPr>
          <a:xfrm>
            <a:off x="779452" y="801765"/>
            <a:ext cx="6171660" cy="856710"/>
          </a:xfrm>
          <a:prstGeom prst="rect">
            <a:avLst/>
          </a:prstGeom>
          <a:noFill/>
          <a:ln w="0">
            <a:noFill/>
          </a:ln>
        </p:spPr>
        <p:txBody>
          <a:bodyPr vert="horz" lIns="67500" tIns="33750" rIns="67500" bIns="33750" rtlCol="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1200" b="1" spc="-1" dirty="0">
                <a:solidFill>
                  <a:srgbClr val="000000"/>
                </a:solidFill>
                <a:latin typeface="Times New Roman"/>
              </a:rPr>
              <a:t>Челябинская область</a:t>
            </a:r>
            <a:endParaRPr lang="ru-RU" sz="1200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9" name="PlaceHolder 2"/>
          <p:cNvSpPr>
            <a:spLocks noGrp="1"/>
          </p:cNvSpPr>
          <p:nvPr>
            <p:ph type="sldNum" idx="4294967295"/>
          </p:nvPr>
        </p:nvSpPr>
        <p:spPr>
          <a:xfrm>
            <a:off x="8588828" y="5658075"/>
            <a:ext cx="427270" cy="273240"/>
          </a:xfrm>
          <a:prstGeom prst="rect">
            <a:avLst/>
          </a:prstGeom>
          <a:noFill/>
          <a:ln w="0">
            <a:noFill/>
          </a:ln>
        </p:spPr>
        <p:txBody>
          <a:bodyPr vert="horz" lIns="67500" tIns="33750" rIns="67500" bIns="33750" rtlCol="0" anchor="ctr">
            <a:noAutofit/>
          </a:bodyPr>
          <a:lstStyle/>
          <a:p>
            <a:pPr defTabSz="685800"/>
            <a:r>
              <a:rPr lang="ru-RU" sz="1800" spc="-1" dirty="0">
                <a:solidFill>
                  <a:srgbClr val="000000"/>
                </a:solidFill>
                <a:latin typeface="Times New Roman"/>
              </a:rPr>
              <a:t>22</a:t>
            </a:r>
            <a:endParaRPr lang="ru-RU" sz="1800" spc="-1" dirty="0">
              <a:solidFill>
                <a:prstClr val="black">
                  <a:tint val="75000"/>
                </a:prstClr>
              </a:solidFill>
              <a:latin typeface="Times New Roman"/>
            </a:endParaRPr>
          </a:p>
        </p:txBody>
      </p:sp>
      <p:pic>
        <p:nvPicPr>
          <p:cNvPr id="240" name="Picture 3" descr="C:\Users\Администратор\Desktop\Coat_of_arms_of_Chelyabinsk_Oblast.svg.png"/>
          <p:cNvPicPr/>
          <p:nvPr/>
        </p:nvPicPr>
        <p:blipFill>
          <a:blip r:embed="rId2"/>
          <a:stretch/>
        </p:blipFill>
        <p:spPr>
          <a:xfrm>
            <a:off x="230040" y="883170"/>
            <a:ext cx="539460" cy="693900"/>
          </a:xfrm>
          <a:prstGeom prst="rect">
            <a:avLst/>
          </a:prstGeom>
          <a:ln w="0">
            <a:noFill/>
          </a:ln>
        </p:spPr>
      </p:pic>
      <p:sp>
        <p:nvSpPr>
          <p:cNvPr id="241" name="TextBox 10"/>
          <p:cNvSpPr/>
          <p:nvPr/>
        </p:nvSpPr>
        <p:spPr>
          <a:xfrm>
            <a:off x="2146050" y="1474851"/>
            <a:ext cx="5717520" cy="62215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t">
            <a:spAutoFit/>
          </a:bodyPr>
          <a:lstStyle/>
          <a:p>
            <a:pPr algn="ctr" defTabSz="685800"/>
            <a:r>
              <a:rPr lang="ru-RU" b="1" spc="-1" dirty="0">
                <a:solidFill>
                  <a:srgbClr val="000000"/>
                </a:solidFill>
                <a:latin typeface="Times New Roman"/>
                <a:ea typeface="DejaVu Sans"/>
              </a:rPr>
              <a:t>Выполнение плана реализации проекта</a:t>
            </a:r>
            <a:endParaRPr lang="ru-RU" spc="-1" dirty="0">
              <a:solidFill>
                <a:prstClr val="black"/>
              </a:solidFill>
              <a:latin typeface="Arial"/>
            </a:endParaRPr>
          </a:p>
          <a:p>
            <a:pPr defTabSz="685800"/>
            <a:endParaRPr lang="ru-RU" spc="-1" dirty="0">
              <a:solidFill>
                <a:prstClr val="black"/>
              </a:solidFill>
              <a:latin typeface="Arial"/>
            </a:endParaRPr>
          </a:p>
        </p:txBody>
      </p:sp>
      <p:pic>
        <p:nvPicPr>
          <p:cNvPr id="242" name="Picture 2"/>
          <p:cNvPicPr/>
          <p:nvPr/>
        </p:nvPicPr>
        <p:blipFill>
          <a:blip r:embed="rId3"/>
          <a:stretch/>
        </p:blipFill>
        <p:spPr>
          <a:xfrm>
            <a:off x="779452" y="5658075"/>
            <a:ext cx="7894286" cy="213570"/>
          </a:xfrm>
          <a:prstGeom prst="rect">
            <a:avLst/>
          </a:prstGeom>
          <a:ln w="0">
            <a:noFill/>
          </a:ln>
        </p:spPr>
      </p:pic>
      <p:pic>
        <p:nvPicPr>
          <p:cNvPr id="243" name="Picture 2"/>
          <p:cNvPicPr/>
          <p:nvPr/>
        </p:nvPicPr>
        <p:blipFill>
          <a:blip r:embed="rId3"/>
          <a:stretch/>
        </p:blipFill>
        <p:spPr>
          <a:xfrm>
            <a:off x="769500" y="1290605"/>
            <a:ext cx="5217750" cy="21357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244" name="Таблица 2"/>
          <p:cNvGraphicFramePr/>
          <p:nvPr>
            <p:extLst/>
          </p:nvPr>
        </p:nvGraphicFramePr>
        <p:xfrm>
          <a:off x="907869" y="1913384"/>
          <a:ext cx="7680960" cy="2555438"/>
        </p:xfrm>
        <a:graphic>
          <a:graphicData uri="http://schemas.openxmlformats.org/drawingml/2006/table">
            <a:tbl>
              <a:tblPr/>
              <a:tblGrid>
                <a:gridCol w="393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87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200" b="0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lang="ru-RU" sz="1200" b="0" strike="noStrike" spc="-1" dirty="0">
                        <a:latin typeface="Arial"/>
                      </a:endParaRPr>
                    </a:p>
                  </a:txBody>
                  <a:tcPr marL="5670" marR="5670" marT="34290" marB="3429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Разработано программное обеспечение на Веб-интерфейсе</a:t>
                      </a:r>
                    </a:p>
                  </a:txBody>
                  <a:tcPr marL="5670" marR="5670" marT="34290" marB="3429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200" b="0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lang="ru-RU" sz="1200" b="0" strike="noStrike" spc="-1" dirty="0">
                        <a:latin typeface="Arial"/>
                      </a:endParaRPr>
                    </a:p>
                  </a:txBody>
                  <a:tcPr marL="5670" marR="5670" marT="34290" marB="3429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Разработан единый стандарт подачи электронной заявки</a:t>
                      </a:r>
                      <a:r>
                        <a:rPr lang="ru-RU" sz="1200" baseline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электронные шаблоны</a:t>
                      </a:r>
                    </a:p>
                  </a:txBody>
                  <a:tcPr marL="5670" marR="5670" marT="34290" marB="3429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200" b="0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  <a:endParaRPr lang="ru-RU" sz="1200" b="0" strike="noStrike" spc="-1" dirty="0">
                        <a:latin typeface="Arial"/>
                      </a:endParaRPr>
                    </a:p>
                  </a:txBody>
                  <a:tcPr marL="5670" marR="5670" marT="34290" marB="3429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Разработан оптимизированный код программы и базы данных.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0" marR="5670" marT="34290" marB="3429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200" b="0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endParaRPr lang="ru-RU" sz="1200" b="0" strike="noStrike" spc="-1" dirty="0">
                        <a:latin typeface="Arial"/>
                      </a:endParaRPr>
                    </a:p>
                  </a:txBody>
                  <a:tcPr marL="5670" marR="5670" marT="34290" marB="3429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Создан алгоритм работы заявителя с электронными формами заявок (инструкция)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0" marR="5670" marT="34290" marB="3429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200" b="0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  <a:endParaRPr lang="ru-RU" sz="1200" b="0" strike="noStrike" spc="-1" dirty="0">
                        <a:latin typeface="Arial"/>
                      </a:endParaRPr>
                    </a:p>
                  </a:txBody>
                  <a:tcPr marL="5670" marR="5670" marT="34290" marB="3429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Разработанный локальный акт о стандарте подачи электронной заявки (приказ).</a:t>
                      </a:r>
                    </a:p>
                  </a:txBody>
                  <a:tcPr marL="5670" marR="5670" marT="34290" marB="3429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200" b="0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  <a:endParaRPr lang="ru-RU" sz="1200" b="0" strike="noStrike" spc="-1" dirty="0">
                        <a:latin typeface="Arial"/>
                      </a:endParaRPr>
                    </a:p>
                  </a:txBody>
                  <a:tcPr marL="5670" marR="5670" marT="34290" marB="3429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Готовое ПО подачи заявок по информационному обеспечению образовательного процесса.</a:t>
                      </a:r>
                      <a:endParaRPr lang="ru-RU" sz="1200" b="0" strike="noStrike" spc="-1" dirty="0">
                        <a:latin typeface="Arial"/>
                      </a:endParaRPr>
                    </a:p>
                  </a:txBody>
                  <a:tcPr marL="5670" marR="5670" marT="34290" marB="3429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200" b="0" strike="noStrike" spc="-1" dirty="0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  <a:endParaRPr lang="ru-RU" sz="1200" b="0" strike="noStrike" spc="-1" dirty="0">
                        <a:latin typeface="Arial"/>
                      </a:endParaRPr>
                    </a:p>
                  </a:txBody>
                  <a:tcPr marL="5670" marR="5670" marT="34290" marB="3429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Выполнение требований ФГОС СПО</a:t>
                      </a:r>
                      <a:r>
                        <a:rPr lang="ru-RU" sz="1200" baseline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поколения,утвержденного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Минпросом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РФ 22 апреля 2021 года №05-446 в п. 7.1, п.7.16 об информационном обеспечении образовательного процесса.</a:t>
                      </a:r>
                    </a:p>
                  </a:txBody>
                  <a:tcPr marL="5670" marR="5670" marT="34290" marB="3429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3169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PlaceHolder 1"/>
          <p:cNvSpPr>
            <a:spLocks noGrp="1"/>
          </p:cNvSpPr>
          <p:nvPr>
            <p:ph type="title" idx="4294967295"/>
          </p:nvPr>
        </p:nvSpPr>
        <p:spPr>
          <a:xfrm>
            <a:off x="849085" y="1005095"/>
            <a:ext cx="2483730" cy="269460"/>
          </a:xfrm>
          <a:prstGeom prst="rect">
            <a:avLst/>
          </a:prstGeom>
          <a:noFill/>
          <a:ln w="0">
            <a:noFill/>
          </a:ln>
        </p:spPr>
        <p:txBody>
          <a:bodyPr vert="horz" lIns="67500" tIns="33750" rIns="67500" bIns="33750" rtlCol="0" anchor="ctr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1200" b="1" spc="-1" dirty="0">
                <a:solidFill>
                  <a:srgbClr val="000000"/>
                </a:solidFill>
                <a:latin typeface="Times New Roman"/>
              </a:rPr>
              <a:t>Челябинская область</a:t>
            </a:r>
            <a:endParaRPr lang="ru-RU" sz="1200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3" name="PlaceHolder 2"/>
          <p:cNvSpPr>
            <a:spLocks noGrp="1"/>
          </p:cNvSpPr>
          <p:nvPr>
            <p:ph type="sldNum" idx="4294967295"/>
          </p:nvPr>
        </p:nvSpPr>
        <p:spPr>
          <a:xfrm>
            <a:off x="8634549" y="5581710"/>
            <a:ext cx="384480" cy="273240"/>
          </a:xfrm>
          <a:prstGeom prst="rect">
            <a:avLst/>
          </a:prstGeom>
          <a:noFill/>
          <a:ln w="0">
            <a:noFill/>
          </a:ln>
        </p:spPr>
        <p:txBody>
          <a:bodyPr vert="horz" lIns="67500" tIns="33750" rIns="67500" bIns="33750" rtlCol="0" anchor="ctr">
            <a:noAutofit/>
          </a:bodyPr>
          <a:lstStyle/>
          <a:p>
            <a:pPr defTabSz="685800"/>
            <a:r>
              <a:rPr lang="ru-RU" sz="1800" spc="-1" dirty="0">
                <a:solidFill>
                  <a:srgbClr val="000000"/>
                </a:solidFill>
                <a:latin typeface="Times New Roman"/>
              </a:rPr>
              <a:t>23</a:t>
            </a:r>
            <a:endParaRPr lang="ru-RU" sz="1800" spc="-1" dirty="0">
              <a:solidFill>
                <a:prstClr val="black">
                  <a:tint val="75000"/>
                </a:prstClr>
              </a:solidFill>
              <a:latin typeface="Times New Roman"/>
            </a:endParaRPr>
          </a:p>
        </p:txBody>
      </p:sp>
      <p:pic>
        <p:nvPicPr>
          <p:cNvPr id="264" name="Picture 3" descr="C:\Users\Администратор\Desktop\Coat_of_arms_of_Chelyabinsk_Oblast.svg.png"/>
          <p:cNvPicPr/>
          <p:nvPr/>
        </p:nvPicPr>
        <p:blipFill>
          <a:blip r:embed="rId2"/>
          <a:stretch/>
        </p:blipFill>
        <p:spPr>
          <a:xfrm>
            <a:off x="210446" y="989955"/>
            <a:ext cx="539460" cy="693900"/>
          </a:xfrm>
          <a:prstGeom prst="rect">
            <a:avLst/>
          </a:prstGeom>
          <a:ln w="0">
            <a:noFill/>
          </a:ln>
        </p:spPr>
      </p:pic>
      <p:sp>
        <p:nvSpPr>
          <p:cNvPr id="265" name="TextBox 10"/>
          <p:cNvSpPr/>
          <p:nvPr/>
        </p:nvSpPr>
        <p:spPr>
          <a:xfrm>
            <a:off x="1235880" y="1577341"/>
            <a:ext cx="6627420" cy="62215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7500" tIns="33750" rIns="67500" bIns="33750" anchor="t">
            <a:spAutoFit/>
          </a:bodyPr>
          <a:lstStyle/>
          <a:p>
            <a:pPr algn="ctr" defTabSz="685800"/>
            <a:r>
              <a:rPr lang="ru-RU" b="1" spc="-1">
                <a:solidFill>
                  <a:srgbClr val="000000"/>
                </a:solidFill>
                <a:latin typeface="Times New Roman"/>
                <a:ea typeface="DejaVu Sans"/>
              </a:rPr>
              <a:t>Результаты реализации проекта</a:t>
            </a:r>
            <a:endParaRPr lang="ru-RU" spc="-1">
              <a:solidFill>
                <a:prstClr val="black"/>
              </a:solidFill>
              <a:latin typeface="Arial"/>
            </a:endParaRPr>
          </a:p>
          <a:p>
            <a:pPr defTabSz="685800"/>
            <a:endParaRPr lang="ru-RU" spc="-1">
              <a:solidFill>
                <a:prstClr val="black"/>
              </a:solidFill>
              <a:latin typeface="Arial"/>
            </a:endParaRPr>
          </a:p>
        </p:txBody>
      </p:sp>
      <p:pic>
        <p:nvPicPr>
          <p:cNvPr id="266" name="Picture 2"/>
          <p:cNvPicPr/>
          <p:nvPr/>
        </p:nvPicPr>
        <p:blipFill>
          <a:blip r:embed="rId3"/>
          <a:stretch/>
        </p:blipFill>
        <p:spPr>
          <a:xfrm>
            <a:off x="849085" y="5581710"/>
            <a:ext cx="7785464" cy="213570"/>
          </a:xfrm>
          <a:prstGeom prst="rect">
            <a:avLst/>
          </a:prstGeom>
          <a:ln w="0">
            <a:noFill/>
          </a:ln>
        </p:spPr>
      </p:pic>
      <p:pic>
        <p:nvPicPr>
          <p:cNvPr id="267" name="Picture 2"/>
          <p:cNvPicPr/>
          <p:nvPr/>
        </p:nvPicPr>
        <p:blipFill>
          <a:blip r:embed="rId3"/>
          <a:stretch/>
        </p:blipFill>
        <p:spPr>
          <a:xfrm>
            <a:off x="849085" y="1230120"/>
            <a:ext cx="7896497" cy="21357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268" name="Таблица 3"/>
          <p:cNvGraphicFramePr/>
          <p:nvPr>
            <p:extLst/>
          </p:nvPr>
        </p:nvGraphicFramePr>
        <p:xfrm>
          <a:off x="1306146" y="2903929"/>
          <a:ext cx="7145523" cy="2618112"/>
        </p:xfrm>
        <a:graphic>
          <a:graphicData uri="http://schemas.openxmlformats.org/drawingml/2006/table">
            <a:tbl>
              <a:tblPr/>
              <a:tblGrid>
                <a:gridCol w="30734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53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91621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</a:pPr>
                      <a:r>
                        <a:rPr lang="ru-RU" sz="12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Наименование целевого показателя</a:t>
                      </a:r>
                      <a:endParaRPr lang="ru-RU" sz="1200" b="0" strike="noStrike" spc="-1" dirty="0">
                        <a:latin typeface="Arial"/>
                      </a:endParaRPr>
                    </a:p>
                  </a:txBody>
                  <a:tcPr marL="68580" marR="68580" marT="34290" marB="3429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</a:pPr>
                      <a:r>
                        <a:rPr lang="ru-RU" sz="12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Текущее значение показателя</a:t>
                      </a:r>
                      <a:endParaRPr lang="ru-RU" sz="1200" b="0" strike="noStrike" spc="-1" dirty="0">
                        <a:latin typeface="Arial"/>
                      </a:endParaRPr>
                    </a:p>
                  </a:txBody>
                  <a:tcPr marL="68580" marR="68580" marT="34290" marB="3429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</a:pPr>
                      <a:r>
                        <a:rPr lang="ru-RU" sz="12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Целевое значение показателя</a:t>
                      </a:r>
                      <a:endParaRPr lang="ru-RU" sz="1200" b="0" strike="noStrike" spc="-1" dirty="0">
                        <a:latin typeface="Arial"/>
                      </a:endParaRPr>
                    </a:p>
                  </a:txBody>
                  <a:tcPr marL="68580" marR="68580" marT="34290" marB="3429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</a:pPr>
                      <a:r>
                        <a:rPr lang="ru-RU" sz="12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Фактически достигнутое значение показателя</a:t>
                      </a:r>
                      <a:endParaRPr lang="ru-RU" sz="1200" b="0" strike="noStrike" spc="-1" dirty="0">
                        <a:latin typeface="Arial"/>
                      </a:endParaRPr>
                    </a:p>
                  </a:txBody>
                  <a:tcPr marL="68580" marR="68580" marT="34290" marB="3429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70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Время подачи административно-хозяйственной   заявки через Веб-интерфейс</a:t>
                      </a:r>
                    </a:p>
                  </a:txBody>
                  <a:tcPr marL="51435" marR="51435" marT="0" marB="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часов</a:t>
                      </a:r>
                    </a:p>
                  </a:txBody>
                  <a:tcPr marL="51435" marR="51435" marT="0" marB="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Сокращение в 8 раз</a:t>
                      </a:r>
                    </a:p>
                  </a:txBody>
                  <a:tcPr marL="51435" marR="51435" marT="0" marB="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</a:pPr>
                      <a:r>
                        <a:rPr lang="ru-RU" sz="1200" b="0" i="0" strike="noStrike" spc="-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 час</a:t>
                      </a:r>
                      <a:endParaRPr lang="ru-RU" sz="1200" b="0" i="0" strike="noStrike" spc="-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1668">
                <a:tc>
                  <a:txBody>
                    <a:bodyPr/>
                    <a:lstStyle/>
                    <a:p>
                      <a:pPr algn="just" fontAlgn="base">
                        <a:spcAft>
                          <a:spcPts val="0"/>
                        </a:spcAft>
                      </a:pPr>
                      <a:r>
                        <a:rPr lang="ru-RU" sz="1200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Электронный шаблон заявки</a:t>
                      </a:r>
                    </a:p>
                  </a:txBody>
                  <a:tcPr marL="51435" marR="51435" marT="0" marB="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отсутствие</a:t>
                      </a:r>
                    </a:p>
                  </a:txBody>
                  <a:tcPr marL="51435" marR="51435" marT="0" marB="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наличие</a:t>
                      </a:r>
                    </a:p>
                  </a:txBody>
                  <a:tcPr marL="51435" marR="51435" marT="0" marB="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</a:pPr>
                      <a:r>
                        <a:rPr lang="ru-RU" sz="1200" b="0" i="0" strike="noStrike" spc="-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наличие</a:t>
                      </a:r>
                      <a:endParaRPr lang="ru-RU" sz="1200" b="0" i="0" strike="noStrike" spc="-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7753">
                <a:tc>
                  <a:txBody>
                    <a:bodyPr/>
                    <a:lstStyle/>
                    <a:p>
                      <a:pPr algn="just" fontAlgn="base">
                        <a:spcAft>
                          <a:spcPts val="0"/>
                        </a:spcAft>
                      </a:pPr>
                      <a:r>
                        <a:rPr lang="ru-RU" sz="1200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Стандарт подачи электронной заявки</a:t>
                      </a:r>
                    </a:p>
                  </a:txBody>
                  <a:tcPr marL="51435" marR="51435" marT="0" marB="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отсутствие</a:t>
                      </a:r>
                    </a:p>
                  </a:txBody>
                  <a:tcPr marL="51435" marR="51435" marT="0" marB="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наличие</a:t>
                      </a:r>
                    </a:p>
                  </a:txBody>
                  <a:tcPr marL="51435" marR="51435" marT="0" marB="0"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</a:pPr>
                      <a:r>
                        <a:rPr lang="ru-RU" sz="1200" b="0" i="0" strike="noStrike" spc="-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наличие</a:t>
                      </a:r>
                      <a:endParaRPr lang="ru-RU" sz="1200" b="0" i="0" strike="noStrike" spc="-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2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69" name="TextBox 11"/>
          <p:cNvSpPr/>
          <p:nvPr/>
        </p:nvSpPr>
        <p:spPr>
          <a:xfrm>
            <a:off x="1306145" y="2039383"/>
            <a:ext cx="7043130" cy="60676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67500" tIns="33750" rIns="67500" bIns="33750" anchor="t">
            <a:spAutoFit/>
          </a:bodyPr>
          <a:lstStyle/>
          <a:p>
            <a:pPr defTabSz="685800">
              <a:lnSpc>
                <a:spcPts val="1350"/>
              </a:lnSpc>
            </a:pPr>
            <a:r>
              <a:rPr lang="ru-RU" sz="135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Сокращение времени подачи информационных заявок в 8 раз.</a:t>
            </a:r>
          </a:p>
          <a:p>
            <a:pPr defTabSz="685800">
              <a:lnSpc>
                <a:spcPts val="1350"/>
              </a:lnSpc>
            </a:pPr>
            <a:r>
              <a:rPr lang="ru-RU" sz="135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Разработан электронный шаблон заявки.</a:t>
            </a:r>
          </a:p>
          <a:p>
            <a:pPr defTabSz="685800">
              <a:lnSpc>
                <a:spcPts val="1350"/>
              </a:lnSpc>
            </a:pPr>
            <a:r>
              <a:rPr lang="ru-RU" sz="135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Разработан и внедрен стандарт подачи электронной заявки.</a:t>
            </a:r>
          </a:p>
        </p:txBody>
      </p:sp>
    </p:spTree>
    <p:extLst>
      <p:ext uri="{BB962C8B-B14F-4D97-AF65-F5344CB8AC3E}">
        <p14:creationId xmlns:p14="http://schemas.microsoft.com/office/powerpoint/2010/main" val="3032673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CB259-FC39-C6F8-3B93-8E205DE8D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F19B39-CE92-7960-DD1D-02E0FF0A8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915" y="1334968"/>
            <a:ext cx="8006716" cy="47556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 </a:t>
            </a:r>
            <a:r>
              <a:rPr lang="ru-RU" sz="1600" b="1" spc="-1" dirty="0">
                <a:solidFill>
                  <a:srgbClr val="002060"/>
                </a:solidFill>
                <a:latin typeface="Times New Roman"/>
                <a:ea typeface="DejaVu Sans"/>
              </a:rPr>
              <a:t>процесса подачи заявок по информационному обеспечению образовательного процесса» в ГБПОУ «Магнитогорский педагогический колледж»</a:t>
            </a:r>
            <a:endParaRPr lang="ru-RU" altLang="en-US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C6708D2-F8BD-2C6B-BD46-21B6178B2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r>
              <a:rPr lang="ru-RU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24</a:t>
            </a:r>
          </a:p>
        </p:txBody>
      </p:sp>
      <p:pic>
        <p:nvPicPr>
          <p:cNvPr id="5" name="Picture 3" descr="C:\Users\Администратор\Desktop\Coat_of_arms_of_Chelyabinsk_Oblast.svg.png">
            <a:extLst>
              <a:ext uri="{FF2B5EF4-FFF2-40B4-BE49-F238E27FC236}">
                <a16:creationId xmlns:a16="http://schemas.microsoft.com/office/drawing/2014/main" id="{7B3F17AE-71EC-D3FF-E350-D60F14D0D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96" y="547453"/>
            <a:ext cx="540000" cy="69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3A394C82-1454-2BAE-C812-50B69EAD0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263" y="5786746"/>
            <a:ext cx="5218385" cy="214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3543E215-26B4-29C9-BFE8-88B79AE2D078}"/>
              </a:ext>
            </a:extLst>
          </p:cNvPr>
          <p:cNvSpPr txBox="1"/>
          <p:nvPr/>
        </p:nvSpPr>
        <p:spPr>
          <a:xfrm>
            <a:off x="1923624" y="727504"/>
            <a:ext cx="2484277" cy="27003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685800">
              <a:defRPr/>
            </a:pPr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область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AF982BC0-31EF-A7AE-D82D-2EE4617EA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591" y="1042120"/>
            <a:ext cx="5218385" cy="214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E22FF5-5A64-8F76-22C8-E8699C863848}"/>
              </a:ext>
            </a:extLst>
          </p:cNvPr>
          <p:cNvSpPr txBox="1"/>
          <p:nvPr/>
        </p:nvSpPr>
        <p:spPr>
          <a:xfrm>
            <a:off x="359301" y="3044317"/>
            <a:ext cx="2784944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 defTabSz="685800"/>
            <a:r>
              <a:rPr lang="ru-RU" sz="135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050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</a:t>
            </a:r>
            <a:r>
              <a:rPr lang="ru-RU" sz="105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программного </a:t>
            </a:r>
            <a:r>
              <a:rPr lang="ru-RU" sz="1050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обеспечения на Веб-интерфейсе</a:t>
            </a:r>
            <a:endParaRPr lang="ru-RU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269AB3-CA19-C792-CC01-450176B5845D}"/>
              </a:ext>
            </a:extLst>
          </p:cNvPr>
          <p:cNvSpPr txBox="1"/>
          <p:nvPr/>
        </p:nvSpPr>
        <p:spPr>
          <a:xfrm>
            <a:off x="380819" y="4548434"/>
            <a:ext cx="2784944" cy="41549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defTabSz="685800"/>
            <a:r>
              <a:rPr lang="ru-RU" sz="1050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Разработка единого стандарта подачи электронной заявки и электронные шаблоны</a:t>
            </a:r>
            <a:endParaRPr lang="ru-RU" sz="10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7FC2347-7212-C2DC-688F-27E71D50FD03}"/>
              </a:ext>
            </a:extLst>
          </p:cNvPr>
          <p:cNvSpPr txBox="1"/>
          <p:nvPr/>
        </p:nvSpPr>
        <p:spPr>
          <a:xfrm>
            <a:off x="2099347" y="5443658"/>
            <a:ext cx="4064612" cy="25391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defTabSz="685800">
              <a:spcBef>
                <a:spcPct val="0"/>
              </a:spcBef>
              <a:spcAft>
                <a:spcPct val="35000"/>
              </a:spcAft>
            </a:pPr>
            <a:r>
              <a:rPr lang="ru-RU" sz="105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050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оптимизированного кода программы и базы данных.</a:t>
            </a:r>
            <a:endParaRPr lang="ru-RU" sz="105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E37401-D906-77B9-712A-C5F0CA049E9E}"/>
              </a:ext>
            </a:extLst>
          </p:cNvPr>
          <p:cNvSpPr txBox="1"/>
          <p:nvPr/>
        </p:nvSpPr>
        <p:spPr>
          <a:xfrm>
            <a:off x="5428024" y="4599837"/>
            <a:ext cx="3535868" cy="41549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defTabSz="685800">
              <a:spcBef>
                <a:spcPct val="0"/>
              </a:spcBef>
              <a:spcAft>
                <a:spcPct val="35000"/>
              </a:spcAft>
            </a:pPr>
            <a:r>
              <a:rPr lang="ru-RU" sz="105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050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алгоритма работы заявителя с электронными формами заявок (инструкция)</a:t>
            </a:r>
            <a:endParaRPr lang="ru-RU" sz="105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ACAFC0B-8FB5-E1CD-C462-6D3AFD8588FE}"/>
              </a:ext>
            </a:extLst>
          </p:cNvPr>
          <p:cNvSpPr txBox="1"/>
          <p:nvPr/>
        </p:nvSpPr>
        <p:spPr>
          <a:xfrm>
            <a:off x="5428023" y="2868715"/>
            <a:ext cx="3431959" cy="41549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 defTabSz="685800">
              <a:spcBef>
                <a:spcPct val="0"/>
              </a:spcBef>
              <a:spcAft>
                <a:spcPct val="35000"/>
              </a:spcAft>
            </a:pPr>
            <a:r>
              <a:rPr lang="ru-RU" sz="105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050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Готовое ПО подачи заявок по информационному обеспечению образовательного процесса.</a:t>
            </a:r>
            <a:endParaRPr lang="ru-RU" sz="105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D911168F-D084-DBEB-E566-95BABE61E0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15" y="1958163"/>
            <a:ext cx="1727612" cy="100503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19" name="Стрелка: вниз 18">
            <a:extLst>
              <a:ext uri="{FF2B5EF4-FFF2-40B4-BE49-F238E27FC236}">
                <a16:creationId xmlns:a16="http://schemas.microsoft.com/office/drawing/2014/main" id="{A834D70A-6267-E5A9-B3C9-68565270CFD5}"/>
              </a:ext>
            </a:extLst>
          </p:cNvPr>
          <p:cNvSpPr/>
          <p:nvPr/>
        </p:nvSpPr>
        <p:spPr>
          <a:xfrm>
            <a:off x="2850110" y="3627393"/>
            <a:ext cx="216024" cy="73489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Стрелка: вверх 19">
            <a:extLst>
              <a:ext uri="{FF2B5EF4-FFF2-40B4-BE49-F238E27FC236}">
                <a16:creationId xmlns:a16="http://schemas.microsoft.com/office/drawing/2014/main" id="{14AA9823-2E3F-3300-4656-FBFFBE864E16}"/>
              </a:ext>
            </a:extLst>
          </p:cNvPr>
          <p:cNvSpPr/>
          <p:nvPr/>
        </p:nvSpPr>
        <p:spPr>
          <a:xfrm>
            <a:off x="5532967" y="3379723"/>
            <a:ext cx="221591" cy="960404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Стрелка: вниз 21">
            <a:extLst>
              <a:ext uri="{FF2B5EF4-FFF2-40B4-BE49-F238E27FC236}">
                <a16:creationId xmlns:a16="http://schemas.microsoft.com/office/drawing/2014/main" id="{85BC6D00-A8BE-641E-00D3-B1CD071AD997}"/>
              </a:ext>
            </a:extLst>
          </p:cNvPr>
          <p:cNvSpPr/>
          <p:nvPr/>
        </p:nvSpPr>
        <p:spPr>
          <a:xfrm>
            <a:off x="2872948" y="5007441"/>
            <a:ext cx="170141" cy="384815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Стрелка: вверх 22">
            <a:extLst>
              <a:ext uri="{FF2B5EF4-FFF2-40B4-BE49-F238E27FC236}">
                <a16:creationId xmlns:a16="http://schemas.microsoft.com/office/drawing/2014/main" id="{C610A38A-4C4C-3159-6440-18864CDB3001}"/>
              </a:ext>
            </a:extLst>
          </p:cNvPr>
          <p:cNvSpPr/>
          <p:nvPr/>
        </p:nvSpPr>
        <p:spPr>
          <a:xfrm>
            <a:off x="5531245" y="5075997"/>
            <a:ext cx="223313" cy="316259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7710755-DA94-1741-2365-6B193E64D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779" y="1968460"/>
            <a:ext cx="1846356" cy="8675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004B533-1135-7AD0-0E22-3F1161F8DEB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8844" b="28236"/>
          <a:stretch>
            <a:fillRect/>
          </a:stretch>
        </p:blipFill>
        <p:spPr>
          <a:xfrm>
            <a:off x="488759" y="3614878"/>
            <a:ext cx="2220596" cy="785923"/>
          </a:xfrm>
          <a:prstGeom prst="rect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7" name="Picture 4" descr="https://sun9-75.userapi.com/s/v1/ig2/oKJBOzEIOfgsgoNXfCHiTsi3P8TITGZzMAVzmfuYXzOVHtlgZUjCh_HrwD8K228ko3DY4VyGcEdcAoYI6-2gRpZh.jpg?quality=95&amp;as=32x15,48x22,72x33,108x50,160x74,240x110,360x166,480x221,540x248,640x294,720x331,1080x497,1280x589,1440x663,1832x843&amp;from=bu&amp;u=qQWucoBKp5Jp8opk4S6hQ2GLpZm4REFb9VV0GNiKnVg&amp;cs=1832x843">
            <a:extLst>
              <a:ext uri="{FF2B5EF4-FFF2-40B4-BE49-F238E27FC236}">
                <a16:creationId xmlns:a16="http://schemas.microsoft.com/office/drawing/2014/main" id="{E89CA7C5-A0DF-5577-C937-8DB8C7DB4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769" y="4169325"/>
            <a:ext cx="1721768" cy="1150634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9FD53C9-E92A-0D81-4C14-0B9CF94FCA4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2727" t="8844" r="18788" b="22702"/>
          <a:stretch>
            <a:fillRect/>
          </a:stretch>
        </p:blipFill>
        <p:spPr>
          <a:xfrm>
            <a:off x="6294989" y="3361723"/>
            <a:ext cx="1721768" cy="1186712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7463098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16210</TotalTime>
  <Words>563</Words>
  <Application>Microsoft Office PowerPoint</Application>
  <PresentationFormat>Экран (4:3)</PresentationFormat>
  <Paragraphs>110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8</vt:i4>
      </vt:variant>
    </vt:vector>
  </HeadingPairs>
  <TitlesOfParts>
    <vt:vector size="21" baseType="lpstr">
      <vt:lpstr>Arial</vt:lpstr>
      <vt:lpstr>Calibri</vt:lpstr>
      <vt:lpstr>Calibri Light</vt:lpstr>
      <vt:lpstr>DejaVu Sans</vt:lpstr>
      <vt:lpstr>Times New Roman</vt:lpstr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6_Тема Office</vt:lpstr>
      <vt:lpstr>7_Тема Office</vt:lpstr>
      <vt:lpstr> государственное бюджетное профессиональное образовательное учреждение «Магнитогорский педагогический колледж»</vt:lpstr>
      <vt:lpstr>Презентация PowerPoint</vt:lpstr>
      <vt:lpstr>ГБПОУ «Магнитогорский педагогический колледж»</vt:lpstr>
      <vt:lpstr>ГБПОУ «Магнитогорский педагогический колледж»</vt:lpstr>
      <vt:lpstr>Достигнутые результаты (было и стало) </vt:lpstr>
      <vt:lpstr>Челябинская область</vt:lpstr>
      <vt:lpstr>Челябинская область</vt:lpstr>
      <vt:lpstr>Стандарт процесса подачи заявок по информационному обеспечению образовательного процесса» в ГБПОУ «Магнитогорский педагогический колледж»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организации</dc:title>
  <dc:creator>Шиянова Елена Николаевна</dc:creator>
  <cp:lastModifiedBy>Пользователь</cp:lastModifiedBy>
  <cp:revision>160</cp:revision>
  <cp:lastPrinted>2019-04-25T09:14:46Z</cp:lastPrinted>
  <dcterms:created xsi:type="dcterms:W3CDTF">2018-08-20T14:01:12Z</dcterms:created>
  <dcterms:modified xsi:type="dcterms:W3CDTF">2026-01-25T16:11:19Z</dcterms:modified>
</cp:coreProperties>
</file>