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94" r:id="rId2"/>
    <p:sldId id="306" r:id="rId3"/>
    <p:sldId id="847" r:id="rId4"/>
    <p:sldId id="849" r:id="rId5"/>
    <p:sldId id="848" r:id="rId6"/>
    <p:sldId id="284" r:id="rId7"/>
    <p:sldId id="842" r:id="rId8"/>
    <p:sldId id="850" r:id="rId9"/>
    <p:sldId id="851" r:id="rId10"/>
    <p:sldId id="852" r:id="rId11"/>
    <p:sldId id="305" r:id="rId12"/>
    <p:sldId id="853" r:id="rId13"/>
    <p:sldId id="843" r:id="rId14"/>
    <p:sldId id="844" r:id="rId15"/>
    <p:sldId id="858" r:id="rId16"/>
    <p:sldId id="854" r:id="rId17"/>
    <p:sldId id="855" r:id="rId18"/>
    <p:sldId id="856" r:id="rId19"/>
    <p:sldId id="845" r:id="rId20"/>
    <p:sldId id="846" r:id="rId21"/>
    <p:sldId id="831" r:id="rId22"/>
    <p:sldId id="834" r:id="rId23"/>
    <p:sldId id="832" r:id="rId24"/>
    <p:sldId id="841" r:id="rId25"/>
    <p:sldId id="833" r:id="rId26"/>
    <p:sldId id="859" r:id="rId27"/>
    <p:sldId id="860" r:id="rId28"/>
    <p:sldId id="839" r:id="rId2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0" userDrawn="1">
          <p15:clr>
            <a:srgbClr val="A4A3A4"/>
          </p15:clr>
        </p15:guide>
        <p15:guide id="2" pos="29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51" d="100"/>
          <a:sy n="51" d="100"/>
        </p:scale>
        <p:origin x="62" y="86"/>
      </p:cViewPr>
      <p:guideLst>
        <p:guide orient="horz" pos="2150"/>
        <p:guide pos="29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Y="416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77D609-0B8E-49F8-AD10-16F5CC84822F}" type="presOf" srcId="{F014B99B-BC0F-4D51-AA35-03139CBC5BDF}" destId="{158BBE6D-1C8E-4142-827F-B1B32D20364B}" srcOrd="1" destOrd="0" presId="urn:microsoft.com/office/officeart/2005/8/layout/pyramid1#1"/>
    <dgm:cxn modelId="{D1C0B488-8553-48CC-BD0F-4B27A2B52CA7}" type="presOf" srcId="{8380A261-4409-4C6B-8A07-0D64C5422F6D}" destId="{EB789FCB-B92C-4A52-BB06-4A95FA62001B}" srcOrd="1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6C722266-D59C-4F1A-9E1D-954035C6C3F6}" type="presOf" srcId="{CBB2EDB4-08BF-49DB-9282-C363CE23E3D0}" destId="{7099C5AD-A666-455F-9144-31509FAE35FB}" srcOrd="0" destOrd="0" presId="urn:microsoft.com/office/officeart/2005/8/layout/pyramid1#1"/>
    <dgm:cxn modelId="{C9F359DF-800B-4823-967C-0E9B51C8682A}" type="presOf" srcId="{F014B99B-BC0F-4D51-AA35-03139CBC5BDF}" destId="{47753778-DDCD-4F66-8671-0963E55AC1AB}" srcOrd="0" destOrd="0" presId="urn:microsoft.com/office/officeart/2005/8/layout/pyramid1#1"/>
    <dgm:cxn modelId="{68A1870B-F93E-4800-823E-C04B310415C2}" type="presOf" srcId="{8380A261-4409-4C6B-8A07-0D64C5422F6D}" destId="{3405B94A-B110-4EB0-B99D-680A85764021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26F348C1-34CC-466D-BF76-5BBEBD7FD0A7}" type="presOf" srcId="{CBB2EDB4-08BF-49DB-9282-C363CE23E3D0}" destId="{8064A9E2-4365-4891-A563-4210D9FE6047}" srcOrd="1" destOrd="0" presId="urn:microsoft.com/office/officeart/2005/8/layout/pyramid1#1"/>
    <dgm:cxn modelId="{9C621E1E-2895-407D-A70B-3FCB7F783C26}" type="presOf" srcId="{C055D918-0D48-44D3-9287-CAE1B93EB64A}" destId="{8C222443-D6D5-437E-8A06-7845FF64044F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C1D54BC4-6B14-4E4C-A91C-75373F0E5E14}" type="presParOf" srcId="{8C222443-D6D5-437E-8A06-7845FF64044F}" destId="{8E592AC7-B094-488F-86DE-8B46AA43A5F7}" srcOrd="0" destOrd="0" presId="urn:microsoft.com/office/officeart/2005/8/layout/pyramid1#1"/>
    <dgm:cxn modelId="{1B94FC07-0DBE-4D30-BE22-98640CEFC06F}" type="presParOf" srcId="{8E592AC7-B094-488F-86DE-8B46AA43A5F7}" destId="{47753778-DDCD-4F66-8671-0963E55AC1AB}" srcOrd="0" destOrd="0" presId="urn:microsoft.com/office/officeart/2005/8/layout/pyramid1#1"/>
    <dgm:cxn modelId="{322AC01B-12B8-4EB0-947C-4824FA3FEB36}" type="presParOf" srcId="{8E592AC7-B094-488F-86DE-8B46AA43A5F7}" destId="{158BBE6D-1C8E-4142-827F-B1B32D20364B}" srcOrd="1" destOrd="0" presId="urn:microsoft.com/office/officeart/2005/8/layout/pyramid1#1"/>
    <dgm:cxn modelId="{371AA1BB-FCE2-4BBE-89EB-7C3B2EAEE53A}" type="presParOf" srcId="{8C222443-D6D5-437E-8A06-7845FF64044F}" destId="{08609C55-E487-4600-AFD0-8994D3888F22}" srcOrd="1" destOrd="0" presId="urn:microsoft.com/office/officeart/2005/8/layout/pyramid1#1"/>
    <dgm:cxn modelId="{59C87011-22E1-440A-8762-66027615C7C7}" type="presParOf" srcId="{08609C55-E487-4600-AFD0-8994D3888F22}" destId="{7099C5AD-A666-455F-9144-31509FAE35FB}" srcOrd="0" destOrd="0" presId="urn:microsoft.com/office/officeart/2005/8/layout/pyramid1#1"/>
    <dgm:cxn modelId="{8433E24C-4250-49E2-8ADB-B195E610C6CF}" type="presParOf" srcId="{08609C55-E487-4600-AFD0-8994D3888F22}" destId="{8064A9E2-4365-4891-A563-4210D9FE6047}" srcOrd="1" destOrd="0" presId="urn:microsoft.com/office/officeart/2005/8/layout/pyramid1#1"/>
    <dgm:cxn modelId="{C7437041-3AC1-4ED1-95DA-579C1ED60A4B}" type="presParOf" srcId="{8C222443-D6D5-437E-8A06-7845FF64044F}" destId="{4E66420A-6794-4210-A8DC-A681DFE94B26}" srcOrd="2" destOrd="0" presId="urn:microsoft.com/office/officeart/2005/8/layout/pyramid1#1"/>
    <dgm:cxn modelId="{D385909F-98AB-42F7-8591-9C8DA3F02153}" type="presParOf" srcId="{4E66420A-6794-4210-A8DC-A681DFE94B26}" destId="{3405B94A-B110-4EB0-B99D-680A85764021}" srcOrd="0" destOrd="0" presId="urn:microsoft.com/office/officeart/2005/8/layout/pyramid1#1"/>
    <dgm:cxn modelId="{BC941D0D-E523-4E37-AC9E-9BB7406DF45A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FEE5F0-45C5-4CFF-BA2D-8A60B5871492}" type="doc">
      <dgm:prSet loTypeId="urn:microsoft.com/office/officeart/2005/8/layout/vProcess5" loCatId="process" qsTypeId="urn:microsoft.com/office/officeart/2005/8/quickstyle/simple3#12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ABD7538-E1B7-4A14-9649-1C582DF5D4FE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1. Разработка локальной документации для комплекса мероприятий по написанию паспорта студенческого проекта</a:t>
          </a:r>
        </a:p>
      </dgm:t>
    </dgm:pt>
    <dgm:pt modelId="{B406846E-9354-4D37-9D29-9412891BCA3C}" type="parTrans" cxnId="{E4F1E1D9-267F-4FF4-BE8D-20DF1FD102EA}">
      <dgm:prSet/>
      <dgm:spPr/>
      <dgm:t>
        <a:bodyPr/>
        <a:lstStyle/>
        <a:p>
          <a:endParaRPr lang="ru-RU"/>
        </a:p>
      </dgm:t>
    </dgm:pt>
    <dgm:pt modelId="{98F1C1C8-A9C5-40A9-916F-5131661F376A}" type="sibTrans" cxnId="{E4F1E1D9-267F-4FF4-BE8D-20DF1FD102EA}">
      <dgm:prSet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ru-RU" dirty="0">
            <a:solidFill>
              <a:srgbClr val="002060"/>
            </a:solidFill>
          </a:endParaRPr>
        </a:p>
      </dgm:t>
    </dgm:pt>
    <dgm:pt modelId="{2B8E528B-B59C-46A5-8EBC-B248E02C47B1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2. Сбор и оформление методических материалов по составлению паспорта студенческого проекта</a:t>
          </a:r>
        </a:p>
      </dgm:t>
    </dgm:pt>
    <dgm:pt modelId="{5A2109F1-5714-4AB0-B497-0BB2290288C0}" type="parTrans" cxnId="{1E7A134A-79F5-4FA6-8184-9342E7A5D233}">
      <dgm:prSet/>
      <dgm:spPr/>
      <dgm:t>
        <a:bodyPr/>
        <a:lstStyle/>
        <a:p>
          <a:endParaRPr lang="ru-RU"/>
        </a:p>
      </dgm:t>
    </dgm:pt>
    <dgm:pt modelId="{EB8C6CE8-C0DC-4EDC-9F28-F1A973E801DD}" type="sibTrans" cxnId="{1E7A134A-79F5-4FA6-8184-9342E7A5D233}">
      <dgm:prSet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F68A3DDF-6DB4-4987-B53D-BCDBCA10BAEB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3. Составление инструкции по составлению паспорта студенческого проекта</a:t>
          </a:r>
        </a:p>
      </dgm:t>
    </dgm:pt>
    <dgm:pt modelId="{8EFFDE97-27ED-4BEE-94F2-E44BC495E713}" type="parTrans" cxnId="{456AEC0E-8D88-4B9B-BE36-6123385FE61E}">
      <dgm:prSet/>
      <dgm:spPr/>
      <dgm:t>
        <a:bodyPr/>
        <a:lstStyle/>
        <a:p>
          <a:endParaRPr lang="ru-RU"/>
        </a:p>
      </dgm:t>
    </dgm:pt>
    <dgm:pt modelId="{E7C70EB0-ACEC-4279-BCCC-DF6F633D54FD}" type="sibTrans" cxnId="{456AEC0E-8D88-4B9B-BE36-6123385FE61E}">
      <dgm:prSet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640A066F-B17F-45B8-89F8-3AD1EC3F21AE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just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5. Мотивирующие и контролирующие мероприятия по составлению паспорта студенческого проекта</a:t>
          </a:r>
        </a:p>
      </dgm:t>
    </dgm:pt>
    <dgm:pt modelId="{D3E3434C-981A-44CE-BE18-A5D126FDAEB8}" type="parTrans" cxnId="{14ADB6F9-DBD3-4D2B-ABCA-D0F2AAE4C283}">
      <dgm:prSet/>
      <dgm:spPr/>
      <dgm:t>
        <a:bodyPr/>
        <a:lstStyle/>
        <a:p>
          <a:endParaRPr lang="ru-RU"/>
        </a:p>
      </dgm:t>
    </dgm:pt>
    <dgm:pt modelId="{80935358-8300-4C43-A619-5E4D01ECEE1C}" type="sibTrans" cxnId="{14ADB6F9-DBD3-4D2B-ABCA-D0F2AAE4C283}">
      <dgm:prSet/>
      <dgm:spPr/>
      <dgm:t>
        <a:bodyPr/>
        <a:lstStyle/>
        <a:p>
          <a:endParaRPr lang="ru-RU"/>
        </a:p>
      </dgm:t>
    </dgm:pt>
    <dgm:pt modelId="{07E9D862-254D-46C5-A0D0-BD60FD084431}">
      <dgm:prSet phldrT="[Текст]" phldr="1"/>
      <dgm:spPr/>
      <dgm:t>
        <a:bodyPr/>
        <a:lstStyle/>
        <a:p>
          <a:endParaRPr lang="ru-RU"/>
        </a:p>
      </dgm:t>
    </dgm:pt>
    <dgm:pt modelId="{0EA3F1EE-441D-405A-8935-9EA1BEF45ADD}" type="parTrans" cxnId="{3DD962E9-3D5A-4D4E-B2A5-DDD3EDB718CA}">
      <dgm:prSet/>
      <dgm:spPr/>
      <dgm:t>
        <a:bodyPr/>
        <a:lstStyle/>
        <a:p>
          <a:endParaRPr lang="ru-RU"/>
        </a:p>
      </dgm:t>
    </dgm:pt>
    <dgm:pt modelId="{B3D9C5EE-F500-42A2-9142-57FDA1BF22AE}" type="sibTrans" cxnId="{3DD962E9-3D5A-4D4E-B2A5-DDD3EDB718CA}">
      <dgm:prSet/>
      <dgm:spPr/>
      <dgm:t>
        <a:bodyPr/>
        <a:lstStyle/>
        <a:p>
          <a:endParaRPr lang="ru-RU"/>
        </a:p>
      </dgm:t>
    </dgm:pt>
    <dgm:pt modelId="{FC5BD7F4-96B4-47C9-998E-6FC57FDD5E06}">
      <dgm:prSet phldrT="[Текст]" phldr="0" custT="1"/>
      <dgm:spPr>
        <a:solidFill>
          <a:srgbClr val="9EE0FE"/>
        </a:solidFill>
      </dgm:spPr>
      <dgm:t>
        <a:bodyPr vert="horz" wrap="square"/>
        <a:lstStyle/>
        <a:p>
          <a:pPr algn="ctr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50" dirty="0">
              <a:latin typeface="Times New Roman" panose="02020603050405020304" pitchFamily="18" charset="0"/>
              <a:cs typeface="Times New Roman" panose="02020603050405020304" pitchFamily="18" charset="0"/>
            </a:rPr>
            <a:t>4. Проведение инструктивно-методических семинаров</a:t>
          </a:r>
        </a:p>
      </dgm:t>
    </dgm:pt>
    <dgm:pt modelId="{CA06A359-1AEE-4640-8FE2-7A447B44B5F4}" type="sibTrans" cxnId="{44D3A4AF-C8AA-4118-823F-E003738D15F6}">
      <dgm:prSet/>
      <dgm:spPr>
        <a:solidFill>
          <a:schemeClr val="bg1">
            <a:alpha val="90000"/>
          </a:schemeClr>
        </a:solidFill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B255644D-8A28-46C9-BF4D-930A9544BCBC}" type="parTrans" cxnId="{44D3A4AF-C8AA-4118-823F-E003738D15F6}">
      <dgm:prSet/>
      <dgm:spPr/>
      <dgm:t>
        <a:bodyPr/>
        <a:lstStyle/>
        <a:p>
          <a:endParaRPr lang="ru-RU"/>
        </a:p>
      </dgm:t>
    </dgm:pt>
    <dgm:pt modelId="{750584B0-8F72-4FC1-8F04-083026C179E3}" type="pres">
      <dgm:prSet presAssocID="{6BFEE5F0-45C5-4CFF-BA2D-8A60B587149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C6604F-7771-4662-8AA0-396AE1A5BE3F}" type="pres">
      <dgm:prSet presAssocID="{6BFEE5F0-45C5-4CFF-BA2D-8A60B5871492}" presName="dummyMaxCanvas" presStyleCnt="0">
        <dgm:presLayoutVars/>
      </dgm:prSet>
      <dgm:spPr/>
    </dgm:pt>
    <dgm:pt modelId="{30FEC8C0-9AF4-4C08-9FBE-E2B4BF8EDC03}" type="pres">
      <dgm:prSet presAssocID="{6BFEE5F0-45C5-4CFF-BA2D-8A60B5871492}" presName="FiveNodes_1" presStyleLbl="node1" presStyleIdx="0" presStyleCnt="5" custScaleX="44999" custScaleY="61141" custLinFactNeighborX="-20787" custLinFactNeighborY="544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66500-1CE0-4E21-ABD1-DA4624D064AC}" type="pres">
      <dgm:prSet presAssocID="{6BFEE5F0-45C5-4CFF-BA2D-8A60B5871492}" presName="FiveNodes_2" presStyleLbl="node1" presStyleIdx="1" presStyleCnt="5" custScaleX="41466" custScaleY="64723" custLinFactY="100000" custLinFactNeighborX="-28788" custLinFactNeighborY="147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03898-272E-4EF0-AF67-078971E9CE25}" type="pres">
      <dgm:prSet presAssocID="{6BFEE5F0-45C5-4CFF-BA2D-8A60B5871492}" presName="FiveNodes_3" presStyleLbl="node1" presStyleIdx="2" presStyleCnt="5" custScaleX="117143" custScaleY="41746" custLinFactY="100000" custLinFactNeighborX="1837" custLinFactNeighborY="137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7664F-C9B3-4249-A8B8-C4D300FA926D}" type="pres">
      <dgm:prSet presAssocID="{6BFEE5F0-45C5-4CFF-BA2D-8A60B5871492}" presName="FiveNodes_4" presStyleLbl="node1" presStyleIdx="3" presStyleCnt="5" custScaleX="31222" custScaleY="47552" custLinFactNeighborX="34779" custLinFactNeighborY="185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6D48D-BAD0-473B-A278-4CF37A911351}" type="pres">
      <dgm:prSet presAssocID="{6BFEE5F0-45C5-4CFF-BA2D-8A60B5871492}" presName="FiveNodes_5" presStyleLbl="node1" presStyleIdx="4" presStyleCnt="5" custScaleX="41628" custScaleY="58090" custLinFactY="-200000" custLinFactNeighborX="27887" custLinFactNeighborY="-205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9552E2-4F18-4949-BE6B-3424A9372BC7}" type="pres">
      <dgm:prSet presAssocID="{6BFEE5F0-45C5-4CFF-BA2D-8A60B5871492}" presName="FiveConn_1-2" presStyleLbl="fgAccFollowNode1" presStyleIdx="0" presStyleCnt="4" custScaleX="82868" custScaleY="100000" custLinFactX="-100000" custLinFactY="64617" custLinFactNeighborX="-19959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2DFB3-AB61-455F-9BB7-2E64B786D895}" type="pres">
      <dgm:prSet presAssocID="{6BFEE5F0-45C5-4CFF-BA2D-8A60B5871492}" presName="FiveConn_2-3" presStyleLbl="fgAccFollowNode1" presStyleIdx="1" presStyleCnt="4" custAng="10800000" custScaleY="100000" custLinFactX="-209322" custLinFactNeighborX="-300000" custLinFactNeighborY="-352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9A8CAC-EB46-4693-A9F5-A064E8EFDD0C}" type="pres">
      <dgm:prSet presAssocID="{6BFEE5F0-45C5-4CFF-BA2D-8A60B5871492}" presName="FiveConn_3-4" presStyleLbl="fgAccFollowNode1" presStyleIdx="2" presStyleCnt="4" custScaleY="100000" custLinFactX="-300000" custLinFactY="-100000" custLinFactNeighborX="-306938" custLinFactNeighborY="-107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65600-431D-4308-99D7-92F1861F9C31}" type="pres">
      <dgm:prSet presAssocID="{6BFEE5F0-45C5-4CFF-BA2D-8A60B5871492}" presName="FiveConn_4-5" presStyleLbl="fgAccFollowNode1" presStyleIdx="3" presStyleCnt="4" custAng="10800000" custLinFactX="-326422" custLinFactY="-200000" custLinFactNeighborX="-400000" custLinFactNeighborY="-233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72557-98A8-484B-B82C-065B0616D77B}" type="pres">
      <dgm:prSet presAssocID="{6BFEE5F0-45C5-4CFF-BA2D-8A60B587149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1FB49-1DD9-4303-9D35-94208F3E324B}" type="pres">
      <dgm:prSet presAssocID="{6BFEE5F0-45C5-4CFF-BA2D-8A60B587149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6162F8-B5E5-4AE8-89A7-33FD83ECEF0D}" type="pres">
      <dgm:prSet presAssocID="{6BFEE5F0-45C5-4CFF-BA2D-8A60B587149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D35B8-8792-44B6-A00D-B33E61D3EFF6}" type="pres">
      <dgm:prSet presAssocID="{6BFEE5F0-45C5-4CFF-BA2D-8A60B587149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58857A-1BF0-4921-8D21-7BADDAF5D973}" type="pres">
      <dgm:prSet presAssocID="{6BFEE5F0-45C5-4CFF-BA2D-8A60B587149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D62972-D98F-4D3B-B313-E984BB7A9DE9}" type="presOf" srcId="{640A066F-B17F-45B8-89F8-3AD1EC3F21AE}" destId="{E858857A-1BF0-4921-8D21-7BADDAF5D973}" srcOrd="1" destOrd="0" presId="urn:microsoft.com/office/officeart/2005/8/layout/vProcess5"/>
    <dgm:cxn modelId="{45EEB460-3461-4E13-976A-B41551D63BF7}" type="presOf" srcId="{CA06A359-1AEE-4640-8FE2-7A447B44B5F4}" destId="{7B365600-431D-4308-99D7-92F1861F9C31}" srcOrd="0" destOrd="0" presId="urn:microsoft.com/office/officeart/2005/8/layout/vProcess5"/>
    <dgm:cxn modelId="{5B625351-E7CA-4F2E-82B3-38E2CED97191}" type="presOf" srcId="{F68A3DDF-6DB4-4987-B53D-BCDBCA10BAEB}" destId="{B6A03898-272E-4EF0-AF67-078971E9CE25}" srcOrd="0" destOrd="0" presId="urn:microsoft.com/office/officeart/2005/8/layout/vProcess5"/>
    <dgm:cxn modelId="{995E57DD-8006-4436-AC1B-9D9DE5DD345F}" type="presOf" srcId="{DABD7538-E1B7-4A14-9649-1C582DF5D4FE}" destId="{30FEC8C0-9AF4-4C08-9FBE-E2B4BF8EDC03}" srcOrd="0" destOrd="0" presId="urn:microsoft.com/office/officeart/2005/8/layout/vProcess5"/>
    <dgm:cxn modelId="{456AEC0E-8D88-4B9B-BE36-6123385FE61E}" srcId="{6BFEE5F0-45C5-4CFF-BA2D-8A60B5871492}" destId="{F68A3DDF-6DB4-4987-B53D-BCDBCA10BAEB}" srcOrd="2" destOrd="0" parTransId="{8EFFDE97-27ED-4BEE-94F2-E44BC495E713}" sibTransId="{E7C70EB0-ACEC-4279-BCCC-DF6F633D54FD}"/>
    <dgm:cxn modelId="{44D3A4AF-C8AA-4118-823F-E003738D15F6}" srcId="{6BFEE5F0-45C5-4CFF-BA2D-8A60B5871492}" destId="{FC5BD7F4-96B4-47C9-998E-6FC57FDD5E06}" srcOrd="3" destOrd="0" parTransId="{B255644D-8A28-46C9-BF4D-930A9544BCBC}" sibTransId="{CA06A359-1AEE-4640-8FE2-7A447B44B5F4}"/>
    <dgm:cxn modelId="{9E36F1DB-6582-446B-9F4F-282019DBB457}" type="presOf" srcId="{640A066F-B17F-45B8-89F8-3AD1EC3F21AE}" destId="{6EA6D48D-BAD0-473B-A278-4CF37A911351}" srcOrd="0" destOrd="0" presId="urn:microsoft.com/office/officeart/2005/8/layout/vProcess5"/>
    <dgm:cxn modelId="{E4F1E1D9-267F-4FF4-BE8D-20DF1FD102EA}" srcId="{6BFEE5F0-45C5-4CFF-BA2D-8A60B5871492}" destId="{DABD7538-E1B7-4A14-9649-1C582DF5D4FE}" srcOrd="0" destOrd="0" parTransId="{B406846E-9354-4D37-9D29-9412891BCA3C}" sibTransId="{98F1C1C8-A9C5-40A9-916F-5131661F376A}"/>
    <dgm:cxn modelId="{1E7A134A-79F5-4FA6-8184-9342E7A5D233}" srcId="{6BFEE5F0-45C5-4CFF-BA2D-8A60B5871492}" destId="{2B8E528B-B59C-46A5-8EBC-B248E02C47B1}" srcOrd="1" destOrd="0" parTransId="{5A2109F1-5714-4AB0-B497-0BB2290288C0}" sibTransId="{EB8C6CE8-C0DC-4EDC-9F28-F1A973E801DD}"/>
    <dgm:cxn modelId="{222555EB-7DAC-4C38-80DA-EBB1CA55E5DD}" type="presOf" srcId="{DABD7538-E1B7-4A14-9649-1C582DF5D4FE}" destId="{5FD72557-98A8-484B-B82C-065B0616D77B}" srcOrd="1" destOrd="0" presId="urn:microsoft.com/office/officeart/2005/8/layout/vProcess5"/>
    <dgm:cxn modelId="{4536B1F5-6067-479D-B5FF-96695E46BA04}" type="presOf" srcId="{6BFEE5F0-45C5-4CFF-BA2D-8A60B5871492}" destId="{750584B0-8F72-4FC1-8F04-083026C179E3}" srcOrd="0" destOrd="0" presId="urn:microsoft.com/office/officeart/2005/8/layout/vProcess5"/>
    <dgm:cxn modelId="{83D147A8-AE42-4E87-8783-71AE9AA1E8BC}" type="presOf" srcId="{98F1C1C8-A9C5-40A9-916F-5131661F376A}" destId="{AE9552E2-4F18-4949-BE6B-3424A9372BC7}" srcOrd="0" destOrd="0" presId="urn:microsoft.com/office/officeart/2005/8/layout/vProcess5"/>
    <dgm:cxn modelId="{022B2954-C6CA-40C3-8B02-66D90195E524}" type="presOf" srcId="{EB8C6CE8-C0DC-4EDC-9F28-F1A973E801DD}" destId="{03E2DFB3-AB61-455F-9BB7-2E64B786D895}" srcOrd="0" destOrd="0" presId="urn:microsoft.com/office/officeart/2005/8/layout/vProcess5"/>
    <dgm:cxn modelId="{14ADB6F9-DBD3-4D2B-ABCA-D0F2AAE4C283}" srcId="{6BFEE5F0-45C5-4CFF-BA2D-8A60B5871492}" destId="{640A066F-B17F-45B8-89F8-3AD1EC3F21AE}" srcOrd="4" destOrd="0" parTransId="{D3E3434C-981A-44CE-BE18-A5D126FDAEB8}" sibTransId="{80935358-8300-4C43-A619-5E4D01ECEE1C}"/>
    <dgm:cxn modelId="{3DD962E9-3D5A-4D4E-B2A5-DDD3EDB718CA}" srcId="{6BFEE5F0-45C5-4CFF-BA2D-8A60B5871492}" destId="{07E9D862-254D-46C5-A0D0-BD60FD084431}" srcOrd="5" destOrd="0" parTransId="{0EA3F1EE-441D-405A-8935-9EA1BEF45ADD}" sibTransId="{B3D9C5EE-F500-42A2-9142-57FDA1BF22AE}"/>
    <dgm:cxn modelId="{819009A1-F923-4CB2-94A1-F0CF5587A35A}" type="presOf" srcId="{F68A3DDF-6DB4-4987-B53D-BCDBCA10BAEB}" destId="{246162F8-B5E5-4AE8-89A7-33FD83ECEF0D}" srcOrd="1" destOrd="0" presId="urn:microsoft.com/office/officeart/2005/8/layout/vProcess5"/>
    <dgm:cxn modelId="{E3C023CE-F708-4818-8CD7-24122F7A25D7}" type="presOf" srcId="{E7C70EB0-ACEC-4279-BCCC-DF6F633D54FD}" destId="{D89A8CAC-EB46-4693-A9F5-A064E8EFDD0C}" srcOrd="0" destOrd="0" presId="urn:microsoft.com/office/officeart/2005/8/layout/vProcess5"/>
    <dgm:cxn modelId="{233D7936-F63C-40E7-8E90-483D0D902EF5}" type="presOf" srcId="{2B8E528B-B59C-46A5-8EBC-B248E02C47B1}" destId="{FE366500-1CE0-4E21-ABD1-DA4624D064AC}" srcOrd="0" destOrd="0" presId="urn:microsoft.com/office/officeart/2005/8/layout/vProcess5"/>
    <dgm:cxn modelId="{0312A566-BBB7-48FA-BCBD-077CF25FFB76}" type="presOf" srcId="{2B8E528B-B59C-46A5-8EBC-B248E02C47B1}" destId="{5231FB49-1DD9-4303-9D35-94208F3E324B}" srcOrd="1" destOrd="0" presId="urn:microsoft.com/office/officeart/2005/8/layout/vProcess5"/>
    <dgm:cxn modelId="{2A300C4D-2F57-453C-9701-999F3C5A7E7A}" type="presOf" srcId="{FC5BD7F4-96B4-47C9-998E-6FC57FDD5E06}" destId="{F8DD35B8-8792-44B6-A00D-B33E61D3EFF6}" srcOrd="1" destOrd="0" presId="urn:microsoft.com/office/officeart/2005/8/layout/vProcess5"/>
    <dgm:cxn modelId="{52363CAC-57A5-499C-9D8E-03BCABC3C2F1}" type="presOf" srcId="{FC5BD7F4-96B4-47C9-998E-6FC57FDD5E06}" destId="{7B17664F-C9B3-4249-A8B8-C4D300FA926D}" srcOrd="0" destOrd="0" presId="urn:microsoft.com/office/officeart/2005/8/layout/vProcess5"/>
    <dgm:cxn modelId="{D82D7113-3824-4D72-A50E-F3EFF2197ADF}" type="presParOf" srcId="{750584B0-8F72-4FC1-8F04-083026C179E3}" destId="{75C6604F-7771-4662-8AA0-396AE1A5BE3F}" srcOrd="0" destOrd="0" presId="urn:microsoft.com/office/officeart/2005/8/layout/vProcess5"/>
    <dgm:cxn modelId="{4AE06C2A-F226-4081-B6A1-B1F0095EDFA8}" type="presParOf" srcId="{750584B0-8F72-4FC1-8F04-083026C179E3}" destId="{30FEC8C0-9AF4-4C08-9FBE-E2B4BF8EDC03}" srcOrd="1" destOrd="0" presId="urn:microsoft.com/office/officeart/2005/8/layout/vProcess5"/>
    <dgm:cxn modelId="{D7FEEECF-1B79-4547-8EBB-2457BA64D732}" type="presParOf" srcId="{750584B0-8F72-4FC1-8F04-083026C179E3}" destId="{FE366500-1CE0-4E21-ABD1-DA4624D064AC}" srcOrd="2" destOrd="0" presId="urn:microsoft.com/office/officeart/2005/8/layout/vProcess5"/>
    <dgm:cxn modelId="{700C185C-3285-4BE1-98AB-8C1F7A5A71B3}" type="presParOf" srcId="{750584B0-8F72-4FC1-8F04-083026C179E3}" destId="{B6A03898-272E-4EF0-AF67-078971E9CE25}" srcOrd="3" destOrd="0" presId="urn:microsoft.com/office/officeart/2005/8/layout/vProcess5"/>
    <dgm:cxn modelId="{F4501A72-8F3D-46EE-8ACD-368D2EE02678}" type="presParOf" srcId="{750584B0-8F72-4FC1-8F04-083026C179E3}" destId="{7B17664F-C9B3-4249-A8B8-C4D300FA926D}" srcOrd="4" destOrd="0" presId="urn:microsoft.com/office/officeart/2005/8/layout/vProcess5"/>
    <dgm:cxn modelId="{02BC5A80-6D8B-4A63-AA17-68D4AD0ACC1B}" type="presParOf" srcId="{750584B0-8F72-4FC1-8F04-083026C179E3}" destId="{6EA6D48D-BAD0-473B-A278-4CF37A911351}" srcOrd="5" destOrd="0" presId="urn:microsoft.com/office/officeart/2005/8/layout/vProcess5"/>
    <dgm:cxn modelId="{3E990CCA-F6FD-456D-B5D2-71321399CFE2}" type="presParOf" srcId="{750584B0-8F72-4FC1-8F04-083026C179E3}" destId="{AE9552E2-4F18-4949-BE6B-3424A9372BC7}" srcOrd="6" destOrd="0" presId="urn:microsoft.com/office/officeart/2005/8/layout/vProcess5"/>
    <dgm:cxn modelId="{21E3095E-B214-4E3D-B910-2717CC66C395}" type="presParOf" srcId="{750584B0-8F72-4FC1-8F04-083026C179E3}" destId="{03E2DFB3-AB61-455F-9BB7-2E64B786D895}" srcOrd="7" destOrd="0" presId="urn:microsoft.com/office/officeart/2005/8/layout/vProcess5"/>
    <dgm:cxn modelId="{73595B77-CD8D-42B1-98A7-6BA335D8104A}" type="presParOf" srcId="{750584B0-8F72-4FC1-8F04-083026C179E3}" destId="{D89A8CAC-EB46-4693-A9F5-A064E8EFDD0C}" srcOrd="8" destOrd="0" presId="urn:microsoft.com/office/officeart/2005/8/layout/vProcess5"/>
    <dgm:cxn modelId="{38FBDABF-1F6F-4F3B-A45B-CD8EDDF1EB7A}" type="presParOf" srcId="{750584B0-8F72-4FC1-8F04-083026C179E3}" destId="{7B365600-431D-4308-99D7-92F1861F9C31}" srcOrd="9" destOrd="0" presId="urn:microsoft.com/office/officeart/2005/8/layout/vProcess5"/>
    <dgm:cxn modelId="{2D04B269-9BC9-4884-A4E5-8A0D84D36216}" type="presParOf" srcId="{750584B0-8F72-4FC1-8F04-083026C179E3}" destId="{5FD72557-98A8-484B-B82C-065B0616D77B}" srcOrd="10" destOrd="0" presId="urn:microsoft.com/office/officeart/2005/8/layout/vProcess5"/>
    <dgm:cxn modelId="{7CC7E842-A2A8-4ACA-99D2-37615BE92FEF}" type="presParOf" srcId="{750584B0-8F72-4FC1-8F04-083026C179E3}" destId="{5231FB49-1DD9-4303-9D35-94208F3E324B}" srcOrd="11" destOrd="0" presId="urn:microsoft.com/office/officeart/2005/8/layout/vProcess5"/>
    <dgm:cxn modelId="{FC27A604-E8BC-4D20-9B68-65F327E7BBA2}" type="presParOf" srcId="{750584B0-8F72-4FC1-8F04-083026C179E3}" destId="{246162F8-B5E5-4AE8-89A7-33FD83ECEF0D}" srcOrd="12" destOrd="0" presId="urn:microsoft.com/office/officeart/2005/8/layout/vProcess5"/>
    <dgm:cxn modelId="{2DFA9D06-2585-49E4-95C7-124CADF90AFC}" type="presParOf" srcId="{750584B0-8F72-4FC1-8F04-083026C179E3}" destId="{F8DD35B8-8792-44B6-A00D-B33E61D3EFF6}" srcOrd="13" destOrd="0" presId="urn:microsoft.com/office/officeart/2005/8/layout/vProcess5"/>
    <dgm:cxn modelId="{736E0E7C-702F-47C4-913E-58F785BB86D2}" type="presParOf" srcId="{750584B0-8F72-4FC1-8F04-083026C179E3}" destId="{E858857A-1BF0-4921-8D21-7BADDAF5D97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20" y="0"/>
          <a:ext cx="1500120" cy="1729800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20" y="0"/>
        <a:ext cx="1500120" cy="1729800"/>
      </dsp:txXfrm>
    </dsp:sp>
    <dsp:sp modelId="{7099C5AD-A666-455F-9144-31509FAE35FB}">
      <dsp:nvSpPr>
        <dsp:cNvPr id="0" name=""/>
        <dsp:cNvSpPr/>
      </dsp:nvSpPr>
      <dsp:spPr bwMode="white">
        <a:xfrm>
          <a:off x="744689" y="1746561"/>
          <a:ext cx="3000240" cy="1729800"/>
        </a:xfrm>
        <a:prstGeom prst="trapezoid">
          <a:avLst>
            <a:gd name="adj" fmla="val 43361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31" y="1746561"/>
        <a:ext cx="1950156" cy="1729800"/>
      </dsp:txXfrm>
    </dsp:sp>
    <dsp:sp modelId="{3405B94A-B110-4EB0-B99D-680A85764021}">
      <dsp:nvSpPr>
        <dsp:cNvPr id="0" name=""/>
        <dsp:cNvSpPr/>
      </dsp:nvSpPr>
      <dsp:spPr bwMode="white">
        <a:xfrm>
          <a:off x="0" y="3459600"/>
          <a:ext cx="4500360" cy="1729800"/>
        </a:xfrm>
        <a:prstGeom prst="trapezoid">
          <a:avLst>
            <a:gd name="adj" fmla="val 43361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562" y="3459600"/>
        <a:ext cx="2925234" cy="1729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EC8C0-9AF4-4C08-9FBE-E2B4BF8EDC03}">
      <dsp:nvSpPr>
        <dsp:cNvPr id="0" name=""/>
        <dsp:cNvSpPr/>
      </dsp:nvSpPr>
      <dsp:spPr bwMode="white">
        <a:xfrm>
          <a:off x="459687" y="577924"/>
          <a:ext cx="3081175" cy="478322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66725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Разработка локальной документации для комплекса мероприятий по написанию паспорта студенческого проекта</a:t>
          </a:r>
        </a:p>
      </dsp:txBody>
      <dsp:txXfrm>
        <a:off x="473697" y="591934"/>
        <a:ext cx="2652711" cy="450302"/>
      </dsp:txXfrm>
    </dsp:sp>
    <dsp:sp modelId="{FE366500-1CE0-4E21-ABD1-DA4624D064AC}">
      <dsp:nvSpPr>
        <dsp:cNvPr id="0" name=""/>
        <dsp:cNvSpPr/>
      </dsp:nvSpPr>
      <dsp:spPr bwMode="white">
        <a:xfrm>
          <a:off x="544115" y="2964222"/>
          <a:ext cx="2839263" cy="506345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Сбор и оформление методических материалов по составлению паспорта студенческого проекта</a:t>
          </a:r>
        </a:p>
      </dsp:txBody>
      <dsp:txXfrm>
        <a:off x="558945" y="2979052"/>
        <a:ext cx="2386721" cy="476685"/>
      </dsp:txXfrm>
    </dsp:sp>
    <dsp:sp modelId="{B6A03898-272E-4EF0-AF67-078971E9CE25}">
      <dsp:nvSpPr>
        <dsp:cNvPr id="0" name=""/>
        <dsp:cNvSpPr/>
      </dsp:nvSpPr>
      <dsp:spPr bwMode="white">
        <a:xfrm>
          <a:off x="561509" y="3871505"/>
          <a:ext cx="8021026" cy="326590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Составление инструкции по составлению паспорта студенческого проекта</a:t>
          </a:r>
        </a:p>
      </dsp:txBody>
      <dsp:txXfrm>
        <a:off x="571074" y="3881070"/>
        <a:ext cx="6807237" cy="307460"/>
      </dsp:txXfrm>
    </dsp:sp>
    <dsp:sp modelId="{7B17664F-C9B3-4249-A8B8-C4D300FA926D}">
      <dsp:nvSpPr>
        <dsp:cNvPr id="0" name=""/>
        <dsp:cNvSpPr/>
      </dsp:nvSpPr>
      <dsp:spPr bwMode="white">
        <a:xfrm>
          <a:off x="6270030" y="3023439"/>
          <a:ext cx="2137835" cy="372011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Проведение инструктивно-методических семинаров</a:t>
          </a:r>
        </a:p>
      </dsp:txBody>
      <dsp:txXfrm>
        <a:off x="6280926" y="3034335"/>
        <a:ext cx="1797632" cy="350219"/>
      </dsp:txXfrm>
    </dsp:sp>
    <dsp:sp modelId="{6EA6D48D-BAD0-473B-A278-4CF37A911351}">
      <dsp:nvSpPr>
        <dsp:cNvPr id="0" name=""/>
        <dsp:cNvSpPr/>
      </dsp:nvSpPr>
      <dsp:spPr bwMode="white">
        <a:xfrm>
          <a:off x="5953178" y="556981"/>
          <a:ext cx="2850356" cy="454453"/>
        </a:xfrm>
        <a:prstGeom prst="roundRect">
          <a:avLst>
            <a:gd name="adj" fmla="val 10000"/>
          </a:avLst>
        </a:prstGeom>
        <a:solidFill>
          <a:srgbClr val="9EE0FE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just" defTabSz="466725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Мотивирующие и контролирующие мероприятия по составлению паспорта студенческого проекта</a:t>
          </a:r>
        </a:p>
      </dsp:txBody>
      <dsp:txXfrm>
        <a:off x="5966488" y="570291"/>
        <a:ext cx="2399201" cy="427833"/>
      </dsp:txXfrm>
    </dsp:sp>
    <dsp:sp modelId="{AE9552E2-4F18-4949-BE6B-3424A9372BC7}">
      <dsp:nvSpPr>
        <dsp:cNvPr id="0" name=""/>
        <dsp:cNvSpPr/>
      </dsp:nvSpPr>
      <dsp:spPr bwMode="white">
        <a:xfrm>
          <a:off x="4858779" y="1408630"/>
          <a:ext cx="421393" cy="508512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solidFill>
              <a:srgbClr val="002060"/>
            </a:solidFill>
          </a:endParaRPr>
        </a:p>
      </dsp:txBody>
      <dsp:txXfrm>
        <a:off x="4953592" y="1408630"/>
        <a:ext cx="231767" cy="404217"/>
      </dsp:txXfrm>
    </dsp:sp>
    <dsp:sp modelId="{03E2DFB3-AB61-455F-9BB7-2E64B786D895}">
      <dsp:nvSpPr>
        <dsp:cNvPr id="0" name=""/>
        <dsp:cNvSpPr/>
      </dsp:nvSpPr>
      <dsp:spPr bwMode="white">
        <a:xfrm rot="10800000">
          <a:off x="4260049" y="1283418"/>
          <a:ext cx="508512" cy="508512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374464" y="1409275"/>
        <a:ext cx="279682" cy="382655"/>
      </dsp:txXfrm>
    </dsp:sp>
    <dsp:sp modelId="{D89A8CAC-EB46-4693-A9F5-A064E8EFDD0C}">
      <dsp:nvSpPr>
        <dsp:cNvPr id="0" name=""/>
        <dsp:cNvSpPr/>
      </dsp:nvSpPr>
      <dsp:spPr bwMode="white">
        <a:xfrm>
          <a:off x="4274978" y="1286253"/>
          <a:ext cx="508512" cy="508512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389393" y="1286253"/>
        <a:ext cx="279682" cy="382655"/>
      </dsp:txXfrm>
    </dsp:sp>
    <dsp:sp modelId="{7B365600-431D-4308-99D7-92F1861F9C31}">
      <dsp:nvSpPr>
        <dsp:cNvPr id="0" name=""/>
        <dsp:cNvSpPr/>
      </dsp:nvSpPr>
      <dsp:spPr bwMode="white">
        <a:xfrm rot="10800000">
          <a:off x="4178704" y="1038242"/>
          <a:ext cx="508512" cy="508512"/>
        </a:xfrm>
        <a:prstGeom prst="downArrow">
          <a:avLst>
            <a:gd name="adj1" fmla="val 55000"/>
            <a:gd name="adj2" fmla="val 45000"/>
          </a:avLst>
        </a:prstGeom>
        <a:solidFill>
          <a:schemeClr val="bg1">
            <a:alpha val="90000"/>
          </a:schemeClr>
        </a:solidFill>
        <a:ln w="9525" cap="flat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293119" y="1164099"/>
        <a:ext cx="279682" cy="382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2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16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26.01.2026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26.01.2026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26.01.2026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41.png"/><Relationship Id="rId17" Type="http://schemas.openxmlformats.org/officeDocument/2006/relationships/image" Target="../media/image45.png"/><Relationship Id="rId2" Type="http://schemas.openxmlformats.org/officeDocument/2006/relationships/image" Target="../media/image1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40.png"/><Relationship Id="rId5" Type="http://schemas.openxmlformats.org/officeDocument/2006/relationships/diagramLayout" Target="../diagrams/layout2.xml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diagramData" Target="../diagrams/data2.xml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fld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8010" y="836295"/>
            <a:ext cx="811149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168" y="1340788"/>
            <a:ext cx="7624018" cy="150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928" y="5119241"/>
            <a:ext cx="485157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ГБПОУ «МПК»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О.Ю.Леушканова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999" y="3140558"/>
            <a:ext cx="762401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заполнения паспорта студенческого проекта </a:t>
            </a:r>
            <a:endParaRPr lang="ru-RU" sz="2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«Магнитогорский педагогический колледж»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93467" y="6028689"/>
            <a:ext cx="3995863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836295"/>
            <a:ext cx="7730490" cy="550164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0FB5E3F6-AFE7-49C2-BC38-8707D7144648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3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101" name="Прямоугольник 5"/>
          <p:cNvSpPr/>
          <p:nvPr/>
        </p:nvSpPr>
        <p:spPr>
          <a:xfrm>
            <a:off x="1907640" y="78840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Руководитель и команда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251520" y="1340768"/>
            <a:ext cx="7067128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–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Елена Юрьевна, заместитель директора по научно-методической работе ГБПОУ «МПК»</a:t>
            </a: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проекта:</a:t>
            </a: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Распутина Светлана Петровна,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Меренкова Юлия Геннадьевна,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Хайбуллина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Ирина Васильевна,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Вотчинникова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Виктория Владимировна,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Чучумова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Леонидовна,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None/>
              <a:tabLst>
                <a:tab pos="0" algn="l"/>
              </a:tabLst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Шайдулин Вячеслав Романович,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endParaRPr lang="ru-RU" sz="1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4" name="Picture 4" descr="Иванова Елена Юрьевн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692696"/>
            <a:ext cx="1584176" cy="2388937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6"/>
          <a:stretch>
            <a:fillRect/>
          </a:stretch>
        </p:blipFill>
        <p:spPr bwMode="auto">
          <a:xfrm>
            <a:off x="7451832" y="4617062"/>
            <a:ext cx="1224624" cy="1692258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 descr="Меренкова Юлия Геннадьевн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199" y="4617062"/>
            <a:ext cx="1127609" cy="170043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Хайбуллина Ирина Васильев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696" y="4622965"/>
            <a:ext cx="1118272" cy="1686355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Вотчинникова Виктория Владимировн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81" y="4617062"/>
            <a:ext cx="1121755" cy="1691609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Чучумова Ольга Леонидовна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7"/>
          <a:stretch>
            <a:fillRect/>
          </a:stretch>
        </p:blipFill>
        <p:spPr bwMode="auto">
          <a:xfrm>
            <a:off x="6038320" y="4617062"/>
            <a:ext cx="1197976" cy="1692258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0.userapi.com/impg/RT0mEOLVxuZkMR0AIz7K0vw3mc2y8ESb9-jBSg/BEapjZhRgJA.jpg?size=1200x726&amp;quality=95&amp;sign=657fcd265308a5aac6c081c9d83c7fe4&amp;type=album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0" t="13350" r="67630" b="66630"/>
          <a:stretch>
            <a:fillRect/>
          </a:stretch>
        </p:blipFill>
        <p:spPr bwMode="auto">
          <a:xfrm>
            <a:off x="279231" y="4581128"/>
            <a:ext cx="1204221" cy="173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6499" t="15535" r="27668" b="18858"/>
          <a:stretch>
            <a:fillRect/>
          </a:stretch>
        </p:blipFill>
        <p:spPr>
          <a:xfrm>
            <a:off x="2483768" y="991015"/>
            <a:ext cx="3672408" cy="52462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598861" y="569132"/>
            <a:ext cx="36582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5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1900" y="675547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Стенд по проекту</a:t>
            </a:r>
          </a:p>
        </p:txBody>
      </p:sp>
      <p:sp>
        <p:nvSpPr>
          <p:cNvPr id="3" name="AutoShape 2" descr="blob:https://web.telegram.org/979794eb-4806-4118-8a1b-90e28fab9d4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1089848"/>
            <a:ext cx="8518068" cy="53872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D95E858-D776-4D08-BABC-F28A59355750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6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4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51" name="Прямоугольник 5"/>
          <p:cNvSpPr/>
          <p:nvPr/>
        </p:nvSpPr>
        <p:spPr>
          <a:xfrm>
            <a:off x="1547640" y="740632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chemeClr val="tx2"/>
                </a:solidFill>
                <a:latin typeface="Times New Roman" panose="02020603050405020304"/>
              </a:rPr>
              <a:t>Дорожная карта проекта</a:t>
            </a:r>
            <a:endParaRPr lang="ru-RU" sz="2400" b="0" strike="noStrike" spc="-1" dirty="0">
              <a:solidFill>
                <a:schemeClr val="tx2"/>
              </a:solidFill>
              <a:latin typeface="Arial" panose="020B0604020202020204"/>
            </a:endParaRPr>
          </a:p>
        </p:txBody>
      </p:sp>
      <p:pic>
        <p:nvPicPr>
          <p:cNvPr id="153" name="Рисунок 152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76" r="14883" b="47913"/>
          <a:stretch>
            <a:fillRect/>
          </a:stretch>
        </p:blipFill>
        <p:spPr bwMode="auto">
          <a:xfrm>
            <a:off x="123840" y="2060848"/>
            <a:ext cx="8853443" cy="16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7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48"/>
          <p:cNvSpPr/>
          <p:nvPr/>
        </p:nvSpPr>
        <p:spPr>
          <a:xfrm>
            <a:off x="5076056" y="5966406"/>
            <a:ext cx="3888432" cy="342954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</a:t>
            </a:r>
            <a:r>
              <a:rPr lang="ru-RU" sz="1600" b="1" spc="-1" dirty="0">
                <a:solidFill>
                  <a:srgbClr val="002060"/>
                </a:solidFill>
                <a:latin typeface="Times New Roman" panose="02020603050405020304"/>
              </a:rPr>
              <a:t>30</a:t>
            </a: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дней.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97640" y="465120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graphicFrame>
        <p:nvGraphicFramePr>
          <p:cNvPr id="13" name="Таблица 88"/>
          <p:cNvGraphicFramePr/>
          <p:nvPr/>
        </p:nvGraphicFramePr>
        <p:xfrm>
          <a:off x="43560" y="4586034"/>
          <a:ext cx="7192736" cy="1291239"/>
        </p:xfrm>
        <a:graphic>
          <a:graphicData uri="http://schemas.openxmlformats.org/drawingml/2006/table">
            <a:tbl>
              <a:tblPr/>
              <a:tblGrid>
                <a:gridCol w="7192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041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1" strike="noStrike" spc="-1" dirty="0">
                          <a:solidFill>
                            <a:srgbClr val="4F81BD"/>
                          </a:solidFill>
                          <a:latin typeface="Times New Roman" panose="02020603050405020304"/>
                        </a:rPr>
                        <a:t>1.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Низкий уровень исследовательских компетенций у студентов</a:t>
                      </a:r>
                      <a:endParaRPr lang="ru-RU" sz="1600" b="0" strike="noStrike" spc="-1" dirty="0">
                        <a:latin typeface="+mn-lt"/>
                      </a:endParaRPr>
                    </a:p>
                  </a:txBody>
                  <a:tcPr marL="91080" marR="91080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4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 Отсутствие стандарта по заполнению паспорта студенческого проекта</a:t>
                      </a:r>
                    </a:p>
                  </a:txBody>
                  <a:tcPr marL="91080" marR="91080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4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3.</a:t>
                      </a:r>
                      <a:r>
                        <a:rPr lang="ru-RU" sz="1600" b="1" strike="noStrike" spc="-1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</a:t>
                      </a: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Недостаток времени для разработки и заполнения паспорта проекта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noFill/>
                    </a:lnL>
                    <a:lnR w="12240">
                      <a:noFill/>
                    </a:lnR>
                    <a:lnT w="12240">
                      <a:solidFill>
                        <a:srgbClr val="4F81BD"/>
                      </a:solidFill>
                    </a:lnT>
                    <a:lnB w="12240">
                      <a:solidFill>
                        <a:srgbClr val="4F81BD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Прямоугольник 54"/>
          <p:cNvSpPr/>
          <p:nvPr/>
        </p:nvSpPr>
        <p:spPr>
          <a:xfrm>
            <a:off x="107504" y="4205640"/>
            <a:ext cx="3457080" cy="303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ПРОБЛЕМЫ:</a:t>
            </a:r>
            <a:endParaRPr lang="ru-RU" sz="14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0" y="1048892"/>
            <a:ext cx="8772356" cy="290101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8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79860" y="563545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анализ №1 </a:t>
            </a:r>
            <a:endParaRPr lang="ru-RU" sz="2400" b="1" strike="noStrike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t="4328"/>
          <a:stretch>
            <a:fillRect/>
          </a:stretch>
        </p:blipFill>
        <p:spPr>
          <a:xfrm>
            <a:off x="518166" y="1138825"/>
            <a:ext cx="8400120" cy="52176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9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79860" y="563545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анализ №1 </a:t>
            </a:r>
            <a:endParaRPr lang="ru-RU" sz="2400" b="1" strike="noStrike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" y="1124584"/>
            <a:ext cx="8703310" cy="44646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10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79860" y="1023920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анализ №1 </a:t>
            </a:r>
            <a:endParaRPr lang="ru-RU" sz="2400" b="1" strike="noStrike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84630"/>
            <a:ext cx="9105265" cy="3672562"/>
          </a:xfrm>
          <a:prstGeom prst="rect">
            <a:avLst/>
          </a:prstGeom>
        </p:spPr>
      </p:pic>
      <p:cxnSp>
        <p:nvCxnSpPr>
          <p:cNvPr id="3" name="Прямое соединение 2"/>
          <p:cNvCxnSpPr/>
          <p:nvPr/>
        </p:nvCxnSpPr>
        <p:spPr>
          <a:xfrm>
            <a:off x="975892" y="2924944"/>
            <a:ext cx="68408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11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790" y="548653"/>
            <a:ext cx="889362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16" y="1628800"/>
            <a:ext cx="8712968" cy="316835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BBEC4A36-CEE1-41ED-85D0-96C4AE8C765B}" type="slidenum">
              <a:rPr lang="ru-RU" sz="1200" b="1" strike="noStrike" spc="-1">
                <a:solidFill>
                  <a:srgbClr val="215968"/>
                </a:solidFill>
                <a:latin typeface="Calibri" panose="020F0502020204030204"/>
              </a:rPr>
              <a:t>12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8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8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8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t="12925"/>
          <a:stretch>
            <a:fillRect/>
          </a:stretch>
        </p:blipFill>
        <p:spPr>
          <a:xfrm>
            <a:off x="179512" y="1620062"/>
            <a:ext cx="8903270" cy="42755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595662" y="827163"/>
            <a:ext cx="2475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5 ПОЧЕМУ?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28169C8-3658-4CC7-96BC-C6566E7DCACD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13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173" name="Прямоугольник 5"/>
          <p:cNvSpPr/>
          <p:nvPr/>
        </p:nvSpPr>
        <p:spPr>
          <a:xfrm>
            <a:off x="1997100" y="512054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Анализ проблем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17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5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6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7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graphicFrame>
        <p:nvGraphicFramePr>
          <p:cNvPr id="10" name="Содержимое 6"/>
          <p:cNvGraphicFramePr/>
          <p:nvPr/>
        </p:nvGraphicFramePr>
        <p:xfrm>
          <a:off x="251520" y="980729"/>
          <a:ext cx="8784976" cy="5303520"/>
        </p:xfrm>
        <a:graphic>
          <a:graphicData uri="http://schemas.openxmlformats.org/drawingml/2006/table">
            <a:tbl>
              <a:tblPr/>
              <a:tblGrid>
                <a:gridCol w="2334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1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6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8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8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8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13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Отсутствие Стандарта по заполнению паспорта студенческого проекта 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8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методических материалов по формированию  комплекта документации по разработке студенческих проектов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единого подхода к процессу </a:t>
                      </a: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заполнению паспорта студенческого проекта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0513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Низкий уровень исследовательских компетенций у студентов</a:t>
                      </a: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Разный уровень</a:t>
                      </a:r>
                      <a:r>
                        <a:rPr lang="ru-RU" sz="18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исследовательского опыта студентов, влекущий за собой сложности в реализации единого графика разработки студенческих проектов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Повышение</a:t>
                      </a:r>
                      <a:r>
                        <a:rPr lang="ru-RU" sz="1800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уровня исследовательских компетенций у студентов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485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Недостаток времени для разработки и заполнения паспорта проекта </a:t>
                      </a: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8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регламента защиты и установленного графика заполнения комплекта документации 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времени на заполнение паспорта студенческого проекта 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1"/>
          <p:cNvGraphicFramePr/>
          <p:nvPr/>
        </p:nvGraphicFramePr>
        <p:xfrm>
          <a:off x="0" y="759880"/>
          <a:ext cx="4500360" cy="51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BBEC4A36-CEE1-41ED-85D0-96C4AE8C765B}" type="slidenum">
              <a:rPr lang="ru-RU" sz="1200" b="1" strike="noStrike" spc="-1">
                <a:solidFill>
                  <a:srgbClr val="215968"/>
                </a:solidFill>
                <a:latin typeface="Calibri" panose="020F0502020204030204"/>
              </a:rPr>
              <a:t>14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181" name="Скругленный прямоугольник 11"/>
          <p:cNvSpPr/>
          <p:nvPr/>
        </p:nvSpPr>
        <p:spPr>
          <a:xfrm>
            <a:off x="4876560" y="4221088"/>
            <a:ext cx="3865320" cy="1800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3A5F8B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стандарта по заполнению паспорта студенческого проекта 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исследовательских компетенций у студентов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времени для разработки и заполнения паспорта проекта </a:t>
            </a:r>
          </a:p>
        </p:txBody>
      </p:sp>
      <p:sp>
        <p:nvSpPr>
          <p:cNvPr id="182" name="Пятно 1 60"/>
          <p:cNvSpPr/>
          <p:nvPr/>
        </p:nvSpPr>
        <p:spPr>
          <a:xfrm>
            <a:off x="546480" y="480294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1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83" name="Пятно 1 60"/>
          <p:cNvSpPr/>
          <p:nvPr/>
        </p:nvSpPr>
        <p:spPr>
          <a:xfrm>
            <a:off x="1868220" y="5417172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84" name="Пятно 1 60"/>
          <p:cNvSpPr/>
          <p:nvPr/>
        </p:nvSpPr>
        <p:spPr>
          <a:xfrm>
            <a:off x="2961200" y="4860168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 dirty="0">
                <a:solidFill>
                  <a:srgbClr val="FFFFFF"/>
                </a:solidFill>
                <a:latin typeface="Calibri" panose="020F0502020204030204"/>
              </a:rPr>
              <a:t>3</a:t>
            </a:r>
            <a:endParaRPr lang="ru-RU" sz="800" b="0" strike="noStrike" spc="-1" dirty="0">
              <a:latin typeface="Arial" panose="020B0604020202020204"/>
            </a:endParaRPr>
          </a:p>
        </p:txBody>
      </p:sp>
      <p:pic>
        <p:nvPicPr>
          <p:cNvPr id="185" name="Picture 3" descr="C:\Users\Администратор\Desktop\Coat_of_arms_of_Chelyabinsk_Oblast.svg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8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87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89" name="Прямоугольник 5"/>
          <p:cNvSpPr/>
          <p:nvPr/>
        </p:nvSpPr>
        <p:spPr>
          <a:xfrm>
            <a:off x="2458440" y="7977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Пирамида  проблем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15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86859" y="6062007"/>
            <a:ext cx="471487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10 день</a:t>
            </a: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790" y="548653"/>
            <a:ext cx="889362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целевого состояния процесса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1662" y="4014589"/>
            <a:ext cx="3473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улучшению</a:t>
            </a: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123825" y="4467225"/>
          <a:ext cx="8920480" cy="1401126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8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sz="1800" b="1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Решение проблемы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единого подхода к процессу </a:t>
                      </a: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заполнению паспорта студенческого проекта 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53975" marR="53975" marT="0" marB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Повышение</a:t>
                      </a:r>
                      <a:r>
                        <a:rPr lang="ru-RU" sz="1800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уровня исследовательских компетенций у студентов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времени на заполнение паспорта студенческого проекта </a:t>
                      </a:r>
                    </a:p>
                  </a:txBody>
                  <a:tcPr marL="53975" marR="53975" marT="0" marB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662" y="1079683"/>
            <a:ext cx="8758760" cy="285160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16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790" y="620408"/>
            <a:ext cx="8893621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 rotWithShape="1">
          <a:blip r:embed="rId4"/>
          <a:srcRect t="6181"/>
          <a:stretch>
            <a:fillRect/>
          </a:stretch>
        </p:blipFill>
        <p:spPr>
          <a:xfrm>
            <a:off x="251521" y="1067918"/>
            <a:ext cx="8739890" cy="533651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17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790" y="620408"/>
            <a:ext cx="8893621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" y="1340484"/>
            <a:ext cx="9010650" cy="432076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18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790" y="673748"/>
            <a:ext cx="8893621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1268730"/>
            <a:ext cx="8899525" cy="4392518"/>
          </a:xfrm>
          <a:prstGeom prst="rect">
            <a:avLst/>
          </a:prstGeom>
        </p:spPr>
      </p:pic>
      <p:cxnSp>
        <p:nvCxnSpPr>
          <p:cNvPr id="3" name="Прямое соединение 2"/>
          <p:cNvCxnSpPr/>
          <p:nvPr/>
        </p:nvCxnSpPr>
        <p:spPr>
          <a:xfrm>
            <a:off x="1084414" y="3356992"/>
            <a:ext cx="712851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19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94720" y="764704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" name="Содержимое 6"/>
          <p:cNvGraphicFramePr/>
          <p:nvPr/>
        </p:nvGraphicFramePr>
        <p:xfrm>
          <a:off x="251520" y="1368164"/>
          <a:ext cx="8640359" cy="4639742"/>
        </p:xfrm>
        <a:graphic>
          <a:graphicData uri="http://schemas.openxmlformats.org/drawingml/2006/table">
            <a:tbl>
              <a:tblPr/>
              <a:tblGrid>
                <a:gridCol w="1463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876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9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Проблема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 по решению проблемы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30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стандарта по заполнению паспорта студенческого проекта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1.1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1.2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Разработка Стандарта процесса заполнения паспорта студенческого проекта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Описание требований к используемым методическим материалам и дидактическим пособиям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Руководитель проекта Иванова Е.Ю., преподаватели-методисты Распутина С.П., Меренкова Ю.Г.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09.12.2024 по 28.12.2024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28.11.2024 по 07.12.2024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Разработан Стандарт процесса заполнения паспорта студенческого проекта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Описаны четкие требования к используемым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методичеслким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материалам и дидактическим пособиям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9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Низкий уровень исследовательских компетенций у студентов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цикла проблемных лекций, семинаров-практикумов для развития исследовательских компетенций у студентов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Хайбуллина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И.В.,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Вотчинникова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В.В.,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Чучумова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О.Л., Шайдулин В.Р.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13.01.2025 по 25.01.2025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Получение студентами опыта самостоятельного исследования проблемы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20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94720" y="73170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" name="Содержимое 6"/>
          <p:cNvGraphicFramePr/>
          <p:nvPr/>
        </p:nvGraphicFramePr>
        <p:xfrm>
          <a:off x="251520" y="1268761"/>
          <a:ext cx="8640360" cy="4998720"/>
        </p:xfrm>
        <a:graphic>
          <a:graphicData uri="http://schemas.openxmlformats.org/drawingml/2006/table">
            <a:tbl>
              <a:tblPr/>
              <a:tblGrid>
                <a:gridCol w="131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3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5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24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 Проблема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Мероприятия  по решению проблемы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Ответственный </a:t>
                      </a:r>
                      <a:endParaRPr lang="ru-RU" sz="14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срок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FFFFFF"/>
                          </a:solidFill>
                          <a:latin typeface="Calibri" panose="020F0502020204030204"/>
                        </a:rPr>
                        <a:t>Ожидаемый результат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679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Низкий уровень исследовательских компетенций у студентов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Проведение инструктивно-методического семинара для студентов по соблюдению Стандарта процесса заполнения паспорта студенческого проекта 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Преподаватели Хайбуллина И.В., Вотчинникова В.В., Чучумова О.Л., Шайдулин В.Р.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 13.01.2025 по 25.01.2025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Алгоритм процесса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35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Недостаток времени для разработки и заполнения паспорта проекта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Детальное изучение Стандарта процесса заполнения паспорта студенческого проекта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Преподаватели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Хайбуллина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И.В.,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Вотчинникова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В.В.,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Чучумова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О.Л., Шайдулин В.Р.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 13.01.2025 по 25.01.2025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Сокращение времени процесса путём внедрения стандарта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5071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Анализ и оценка достижения целевых показателей проекта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Руководитель проекта Иванова Е.Ю., преподаватели-методисты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Распутина С.П., Меренкова Ю.Г.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28.01.2025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Анализ результатов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Протокол совещания рабочей группы проекта</a:t>
                      </a: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panose="020B0604020202020204" pitchFamily="34" charset="0"/>
              </a:rPr>
              <a:t>21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4355" y="2176507"/>
            <a:ext cx="3714750" cy="2030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дней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7096" y="2170497"/>
            <a:ext cx="3714750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дней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524356" y="3822114"/>
            <a:ext cx="7704856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 </a:t>
            </a:r>
          </a:p>
          <a:p>
            <a:pPr algn="ctr"/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дней (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33.3 %</a:t>
            </a: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96315" y="2781975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93089" y="3617047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242351" y="4671253"/>
            <a:ext cx="87125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единого подхода к процессу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заполнению паспорта студенческого проекта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уровня исследовательских компетенций у студентов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времени на заполнение паспорта студенческого проекта </a:t>
            </a:r>
            <a:endParaRPr lang="ru-RU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842" y="1328933"/>
            <a:ext cx="3506117" cy="22742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8427" y="3849213"/>
            <a:ext cx="2986486" cy="224408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919" y="1837850"/>
            <a:ext cx="1293444" cy="123182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0787" y="1344872"/>
            <a:ext cx="1676368" cy="2272818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870659" y="1328933"/>
            <a:ext cx="1567916" cy="22742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2499735" y="1334943"/>
            <a:ext cx="1707419" cy="22742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8"/>
          <a:srcRect l="2781" t="18057" r="13783" b="15027"/>
          <a:stretch>
            <a:fillRect/>
          </a:stretch>
        </p:blipFill>
        <p:spPr>
          <a:xfrm>
            <a:off x="843844" y="4112088"/>
            <a:ext cx="3510389" cy="18722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-18319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/>
              <a:t>23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71479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308610" y="1184202"/>
            <a:ext cx="8378190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Стандарта процесса заполнения паспорта студенческого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проекта.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требований к используемым методическим материалам и дидактическим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пособиям.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цикла проблемных лекций, семинаров-практикумов для развития исследовательских компетенций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студентов.</a:t>
            </a:r>
            <a:endParaRPr lang="ru-RU" dirty="0"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just"/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endParaRPr lang="ru-RU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44" y="2780928"/>
            <a:ext cx="4290255" cy="32176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t="31638" b="26965"/>
          <a:stretch>
            <a:fillRect/>
          </a:stretch>
        </p:blipFill>
        <p:spPr>
          <a:xfrm>
            <a:off x="4960960" y="2733589"/>
            <a:ext cx="3000555" cy="16561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t="27897" r="6211"/>
          <a:stretch>
            <a:fillRect/>
          </a:stretch>
        </p:blipFill>
        <p:spPr>
          <a:xfrm>
            <a:off x="5663956" y="4476190"/>
            <a:ext cx="3012182" cy="173678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24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382905" y="1412240"/>
            <a:ext cx="8378190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4. Проведение инструктивно-методического семинара для студентов по соблюдению.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5. Стандарта процесса заполнения паспорта студенческого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проекта. </a:t>
            </a:r>
            <a:endParaRPr lang="ru-RU" dirty="0"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746" y="2526135"/>
            <a:ext cx="3841662" cy="34338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424" y="2503941"/>
            <a:ext cx="1710335" cy="23159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76" y="2503942"/>
            <a:ext cx="1728192" cy="23122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/>
          <a:srcRect t="20588" b="11974"/>
          <a:stretch>
            <a:fillRect/>
          </a:stretch>
        </p:blipFill>
        <p:spPr>
          <a:xfrm>
            <a:off x="687833" y="4988235"/>
            <a:ext cx="1723926" cy="13416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/>
          <a:srcRect t="33238" b="13306"/>
          <a:stretch>
            <a:fillRect/>
          </a:stretch>
        </p:blipFill>
        <p:spPr>
          <a:xfrm>
            <a:off x="2555776" y="4984580"/>
            <a:ext cx="1717911" cy="133804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25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3825" y="960120"/>
            <a:ext cx="883729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TextBox 11"/>
          <p:cNvSpPr/>
          <p:nvPr/>
        </p:nvSpPr>
        <p:spPr>
          <a:xfrm>
            <a:off x="375219" y="1495596"/>
            <a:ext cx="8537575" cy="12604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</a:t>
            </a: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AutoNum type="arabicPeriod"/>
            </a:pP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46166" y="2458569"/>
          <a:ext cx="8192612" cy="3612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7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5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7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4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42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процесса заполнения обучающимися паспорта студенческого проекта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дней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 3 раза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6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процесса заполнения паспорта студенческого проекта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687">
                <a:tc>
                  <a:txBody>
                    <a:bodyPr/>
                    <a:lstStyle/>
                    <a:p>
                      <a:pPr marR="698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студентов, своевременно заполнивших паспорт проекта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в 1.5 раза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687">
                <a:tc>
                  <a:txBody>
                    <a:bodyPr/>
                    <a:lstStyle/>
                    <a:p>
                      <a:pPr marR="698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вовлечённых студентов в разработку проектов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96%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62" y="657880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1"/>
          <p:cNvGraphicFramePr/>
          <p:nvPr/>
        </p:nvGraphicFramePr>
        <p:xfrm>
          <a:off x="0" y="2232546"/>
          <a:ext cx="8892480" cy="4346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rcRect l="13420" t="29745" r="17713" b="23400"/>
          <a:stretch>
            <a:fillRect/>
          </a:stretch>
        </p:blipFill>
        <p:spPr>
          <a:xfrm>
            <a:off x="843844" y="1700081"/>
            <a:ext cx="1944215" cy="10649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5070" y="3557108"/>
            <a:ext cx="2085379" cy="161949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40871" y="3964647"/>
            <a:ext cx="2480494" cy="18638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91990" y="3344195"/>
            <a:ext cx="530398" cy="36160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12528" y="5725553"/>
            <a:ext cx="530398" cy="37373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6914604" y="5608881"/>
            <a:ext cx="530398" cy="42044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14604" y="3228494"/>
            <a:ext cx="530398" cy="37188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16"/>
          <a:srcRect t="31638" b="26965"/>
          <a:stretch>
            <a:fillRect/>
          </a:stretch>
        </p:blipFill>
        <p:spPr>
          <a:xfrm>
            <a:off x="6240698" y="1653900"/>
            <a:ext cx="1944215" cy="10731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/>
          <a:srcRect l="6051" t="5405" r="6051" b="9008"/>
          <a:stretch>
            <a:fillRect/>
          </a:stretch>
        </p:blipFill>
        <p:spPr>
          <a:xfrm>
            <a:off x="541537" y="3709879"/>
            <a:ext cx="2329086" cy="1365806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590680" y="3513632"/>
            <a:ext cx="24016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составлению паспорта проекта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185" y="850996"/>
            <a:ext cx="8219256" cy="634082"/>
          </a:xfrm>
        </p:spPr>
        <p:txBody>
          <a:bodyPr>
            <a:noAutofit/>
          </a:bodyPr>
          <a:lstStyle/>
          <a:p>
            <a: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реализации процесса (алгоритм) </a:t>
            </a:r>
            <a:br>
              <a:rPr lang="ru-RU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 процесса заполнения паспорта студенческого проекта в ГБПОУ «Магнитогорский педагогический колледж»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0970D5C5-FB1B-4607-B94D-242D9579A688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27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24" y="63272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62738" y="886486"/>
            <a:ext cx="889362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Карта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после внедрения проекта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4" y="1519476"/>
            <a:ext cx="8796857" cy="313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8829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0103" y="772740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(вкладка Бережливое образование)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16583" y="1125312"/>
            <a:ext cx="695325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https://xn--80agvfr.xn--p1ai/teachers/berezhlivyy-kolledzh.php</a:t>
            </a:r>
          </a:p>
        </p:txBody>
      </p:sp>
      <p:pic>
        <p:nvPicPr>
          <p:cNvPr id="3" name="Замещающее содержимое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605" y="1524000"/>
            <a:ext cx="8229600" cy="24371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 t="2410"/>
          <a:stretch>
            <a:fillRect/>
          </a:stretch>
        </p:blipFill>
        <p:spPr>
          <a:xfrm>
            <a:off x="539750" y="3961130"/>
            <a:ext cx="8084820" cy="29311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2*69"/>
  <p:tag name="TABLE_ENDDRAG_RECT" val="8*401*702*6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960</Words>
  <Application>Microsoft Office PowerPoint</Application>
  <PresentationFormat>Экран (4:3)</PresentationFormat>
  <Paragraphs>242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Стандарт реализации процесса (алгоритм)  «Оптимизация процесса заполнения паспорта студенческого проекта в ГБПОУ «Магнитогорский педагогический колледж»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169</cp:revision>
  <cp:lastPrinted>2019-04-25T09:14:00Z</cp:lastPrinted>
  <dcterms:created xsi:type="dcterms:W3CDTF">2018-08-20T14:01:00Z</dcterms:created>
  <dcterms:modified xsi:type="dcterms:W3CDTF">2026-01-26T11:29:39Z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</Properties>
</file>