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9" r:id="rId5"/>
    <p:sldId id="258" r:id="rId6"/>
    <p:sldId id="260" r:id="rId7"/>
    <p:sldId id="283" r:id="rId8"/>
    <p:sldId id="261" r:id="rId9"/>
    <p:sldId id="262" r:id="rId10"/>
    <p:sldId id="263" r:id="rId11"/>
    <p:sldId id="264" r:id="rId12"/>
    <p:sldId id="282" r:id="rId13"/>
    <p:sldId id="267" r:id="rId14"/>
    <p:sldId id="265" r:id="rId15"/>
    <p:sldId id="266" r:id="rId16"/>
    <p:sldId id="268" r:id="rId17"/>
    <p:sldId id="269" r:id="rId18"/>
    <p:sldId id="270" r:id="rId19"/>
    <p:sldId id="271" r:id="rId20"/>
    <p:sldId id="272" r:id="rId21"/>
    <p:sldId id="274" r:id="rId22"/>
    <p:sldId id="286" r:id="rId23"/>
    <p:sldId id="275" r:id="rId24"/>
    <p:sldId id="276" r:id="rId25"/>
    <p:sldId id="277" r:id="rId26"/>
    <p:sldId id="278" r:id="rId27"/>
    <p:sldId id="284" r:id="rId28"/>
    <p:sldId id="285" r:id="rId29"/>
    <p:sldId id="281" r:id="rId30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>
            <a:solidFill>
              <a:schemeClr val="tx1"/>
            </a:solidFill>
          </a:endParaRPr>
        </a:p>
        <a:p>
          <a:endParaRPr lang="ru-RU" sz="1200" b="1" dirty="0">
            <a:solidFill>
              <a:schemeClr val="tx1"/>
            </a:solidFill>
          </a:endParaRPr>
        </a:p>
        <a:p>
          <a:endParaRPr lang="ru-RU" sz="1200" b="1" dirty="0">
            <a:solidFill>
              <a:schemeClr val="tx1"/>
            </a:solidFill>
          </a:endParaRPr>
        </a:p>
        <a:p>
          <a:endParaRPr lang="ru-RU" sz="1200" b="1" dirty="0">
            <a:solidFill>
              <a:schemeClr val="tx1"/>
            </a:solidFill>
          </a:endParaRPr>
        </a:p>
        <a:p>
          <a:r>
            <a:rPr lang="ru-RU" sz="1200" b="1" dirty="0">
              <a:solidFill>
                <a:schemeClr val="tx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tx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 custLinFactNeighborY="-17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Y="23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000" y="0"/>
          <a:ext cx="1500000" cy="17296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1"/>
              </a:solidFill>
            </a:rPr>
            <a:t>уровень</a:t>
          </a:r>
        </a:p>
      </dsp:txBody>
      <dsp:txXfrm>
        <a:off x="1500000" y="0"/>
        <a:ext cx="1500000" cy="1729679"/>
      </dsp:txXfrm>
    </dsp:sp>
    <dsp:sp modelId="{7099C5AD-A666-455F-9144-31509FAE35FB}">
      <dsp:nvSpPr>
        <dsp:cNvPr id="0" name=""/>
        <dsp:cNvSpPr/>
      </dsp:nvSpPr>
      <dsp:spPr bwMode="white">
        <a:xfrm>
          <a:off x="744630" y="1746440"/>
          <a:ext cx="3000000" cy="1729679"/>
        </a:xfrm>
        <a:prstGeom prst="trapezoid">
          <a:avLst>
            <a:gd name="adj" fmla="val 43361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630" y="1746440"/>
        <a:ext cx="1950000" cy="1729679"/>
      </dsp:txXfrm>
    </dsp:sp>
    <dsp:sp modelId="{3405B94A-B110-4EB0-B99D-680A85764021}">
      <dsp:nvSpPr>
        <dsp:cNvPr id="0" name=""/>
        <dsp:cNvSpPr/>
      </dsp:nvSpPr>
      <dsp:spPr bwMode="white">
        <a:xfrm>
          <a:off x="0" y="3459360"/>
          <a:ext cx="4500000" cy="1729679"/>
        </a:xfrm>
        <a:prstGeom prst="trapezoid">
          <a:avLst>
            <a:gd name="adj" fmla="val 43361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499" y="3459360"/>
        <a:ext cx="2925000" cy="1729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fif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</a:t>
            </a:r>
            <a:endParaRPr lang="ru-RU" sz="2400" b="0" strike="noStrike" spc="-1">
              <a:latin typeface="Times New Roman" panose="02020603050405020304"/>
            </a:endParaRPr>
          </a:p>
        </p:txBody>
      </p:sp>
      <p:pic>
        <p:nvPicPr>
          <p:cNvPr id="78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79" name="TextBox 10"/>
          <p:cNvSpPr/>
          <p:nvPr/>
        </p:nvSpPr>
        <p:spPr>
          <a:xfrm>
            <a:off x="587880" y="836280"/>
            <a:ext cx="8110800" cy="63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государственное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бюджетное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профессиональное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образовательное учреждение 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«Магнитогорский педагогический колледж»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80" name="TextBox 11"/>
          <p:cNvSpPr/>
          <p:nvPr/>
        </p:nvSpPr>
        <p:spPr>
          <a:xfrm>
            <a:off x="755576" y="1439204"/>
            <a:ext cx="762336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Презентация проекта по внедрению бережливых технологий в системе образования </a:t>
            </a:r>
            <a:endParaRPr lang="ru-RU" sz="24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Челябинской области </a:t>
            </a:r>
            <a:endParaRPr lang="ru-RU" sz="2400" b="0" strike="noStrike" spc="-1" dirty="0">
              <a:latin typeface="Arial" panose="020B0604020202020204"/>
            </a:endParaRPr>
          </a:p>
        </p:txBody>
      </p:sp>
      <p:sp>
        <p:nvSpPr>
          <p:cNvPr id="81" name="TextBox 12"/>
          <p:cNvSpPr/>
          <p:nvPr/>
        </p:nvSpPr>
        <p:spPr>
          <a:xfrm>
            <a:off x="3963420" y="5128276"/>
            <a:ext cx="485100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Директор ГБПОУ «МПК»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Леушканова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О.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Ю.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82" name="TextBox 13"/>
          <p:cNvSpPr/>
          <p:nvPr/>
        </p:nvSpPr>
        <p:spPr>
          <a:xfrm>
            <a:off x="831960" y="3140640"/>
            <a:ext cx="762336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«Подготовка дипломных работ выпускников специальности «Дошкольное образование» </a:t>
            </a:r>
          </a:p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в ГБПОУ «Магнитогорский педагогический колледж»</a:t>
            </a:r>
            <a:endParaRPr lang="ru-RU" sz="2800" b="0" strike="noStrike" spc="-1" dirty="0">
              <a:latin typeface="Arial" panose="020B0604020202020204"/>
            </a:endParaRPr>
          </a:p>
        </p:txBody>
      </p:sp>
      <p:pic>
        <p:nvPicPr>
          <p:cNvPr id="8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8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85" name="TextBox 16"/>
          <p:cNvSpPr/>
          <p:nvPr/>
        </p:nvSpPr>
        <p:spPr>
          <a:xfrm>
            <a:off x="2393640" y="6028560"/>
            <a:ext cx="399528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Магнитогорск -2024г.</a:t>
            </a:r>
            <a:endParaRPr lang="ru-RU" sz="18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Изображение 1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280" y="959040"/>
            <a:ext cx="7231320" cy="5278320"/>
          </a:xfrm>
          <a:prstGeom prst="rect">
            <a:avLst/>
          </a:prstGeom>
          <a:ln w="0">
            <a:solidFill>
              <a:schemeClr val="tx1"/>
            </a:solidFill>
          </a:ln>
        </p:spPr>
      </p:pic>
      <p:pic>
        <p:nvPicPr>
          <p:cNvPr id="8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8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88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89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208800" y="411120"/>
            <a:ext cx="834480" cy="1073160"/>
          </a:xfrm>
          <a:prstGeom prst="rect">
            <a:avLst/>
          </a:prstGeom>
          <a:ln w="0">
            <a:noFill/>
          </a:ln>
        </p:spPr>
      </p:pic>
      <p:sp>
        <p:nvSpPr>
          <p:cNvPr id="90" name="PlaceHolder 1"/>
          <p:cNvSpPr>
            <a:spLocks noGrp="1"/>
          </p:cNvSpPr>
          <p:nvPr>
            <p:ph type="sldNum"/>
          </p:nvPr>
        </p:nvSpPr>
        <p:spPr>
          <a:xfrm>
            <a:off x="6948360" y="646128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</a:t>
            </a:r>
            <a:endParaRPr lang="ru-RU" sz="2400" b="0" strike="noStrike" spc="-1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ldNum"/>
          </p:nvPr>
        </p:nvSpPr>
        <p:spPr>
          <a:xfrm>
            <a:off x="6948050" y="6381285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/>
            <a:r>
              <a:rPr lang="ru-RU" sz="2400" spc="-1" dirty="0">
                <a:latin typeface="Times New Roman" panose="02020603050405020304"/>
              </a:rPr>
              <a:t>3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99" name="Прямоугольник 5"/>
          <p:cNvSpPr/>
          <p:nvPr/>
        </p:nvSpPr>
        <p:spPr>
          <a:xfrm>
            <a:off x="1907640" y="788400"/>
            <a:ext cx="479808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Руководитель и команда проекта</a:t>
            </a: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10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0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02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03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323640" y="1340820"/>
            <a:ext cx="7066800" cy="4525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Руководитель проекта – Иванова Елена Юрьевна, заместитель директора по научно - методической работе ГБПОУ «МПК» </a:t>
            </a: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Команда проекта:</a:t>
            </a: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  <a:p>
            <a:pPr algn="just"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Васильева Лариса Игоревна, заведующий отделением, </a:t>
            </a: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  <a:p>
            <a:pPr algn="just"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Кузьменко Наталья Ивановна, преподаватель, </a:t>
            </a: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  <a:p>
            <a:pPr algn="just"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r>
              <a:rPr lang="ru-RU" sz="2000" b="0" strike="noStrike" spc="-1" dirty="0" err="1">
                <a:solidFill>
                  <a:srgbClr val="000000"/>
                </a:solidFill>
                <a:latin typeface="Times New Roman" panose="02020603050405020304"/>
              </a:rPr>
              <a:t>Файзуллина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 Розалия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Times New Roman" panose="02020603050405020304"/>
              </a:rPr>
              <a:t>Ринатовна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, преподаватель, </a:t>
            </a: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  <a:p>
            <a:pPr algn="just"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Уланова Мария Васильевна, преподаватель, </a:t>
            </a: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  <a:p>
            <a:pPr algn="just"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Шайдулин Вячеслав Романович, преподаватель.</a:t>
            </a: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05" name="Picture 4" descr="Иванова Елена Юрьевна"/>
          <p:cNvPicPr/>
          <p:nvPr/>
        </p:nvPicPr>
        <p:blipFill>
          <a:blip r:embed="rId4"/>
          <a:stretch>
            <a:fillRect/>
          </a:stretch>
        </p:blipFill>
        <p:spPr>
          <a:xfrm>
            <a:off x="7416544" y="1390902"/>
            <a:ext cx="1115895" cy="1606050"/>
          </a:xfrm>
          <a:prstGeom prst="rect">
            <a:avLst/>
          </a:prstGeom>
          <a:ln w="19050">
            <a:solidFill>
              <a:srgbClr val="4F81BD"/>
            </a:solidFill>
            <a:round/>
          </a:ln>
        </p:spPr>
      </p:pic>
      <p:pic>
        <p:nvPicPr>
          <p:cNvPr id="106" name="Picture 28"/>
          <p:cNvPicPr/>
          <p:nvPr/>
        </p:nvPicPr>
        <p:blipFill>
          <a:blip r:embed="rId5"/>
          <a:stretch>
            <a:fillRect/>
          </a:stretch>
        </p:blipFill>
        <p:spPr>
          <a:xfrm>
            <a:off x="4932520" y="5013176"/>
            <a:ext cx="1079640" cy="1649880"/>
          </a:xfrm>
          <a:prstGeom prst="rect">
            <a:avLst/>
          </a:prstGeom>
          <a:ln w="28575">
            <a:solidFill>
              <a:srgbClr val="0070C0"/>
            </a:solidFill>
            <a:miter/>
          </a:ln>
        </p:spPr>
      </p:pic>
      <p:sp>
        <p:nvSpPr>
          <p:cNvPr id="107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8" name="Picture 3" descr="C:\Users\User\Documents\Слава документы\Работа\24-25\Метод\РИП\Kick-off\васильева.jpg"/>
          <p:cNvPicPr/>
          <p:nvPr/>
        </p:nvPicPr>
        <p:blipFill>
          <a:blip r:embed="rId6"/>
          <a:stretch>
            <a:fillRect/>
          </a:stretch>
        </p:blipFill>
        <p:spPr>
          <a:xfrm>
            <a:off x="323640" y="5074200"/>
            <a:ext cx="1151640" cy="1594800"/>
          </a:xfrm>
          <a:prstGeom prst="rect">
            <a:avLst/>
          </a:prstGeom>
          <a:ln w="28575">
            <a:solidFill>
              <a:srgbClr val="0070C0"/>
            </a:solidFill>
            <a:round/>
          </a:ln>
        </p:spPr>
      </p:pic>
      <p:pic>
        <p:nvPicPr>
          <p:cNvPr id="109" name="Picture 4"/>
          <p:cNvPicPr/>
          <p:nvPr/>
        </p:nvPicPr>
        <p:blipFill>
          <a:blip r:embed="rId7"/>
          <a:stretch>
            <a:fillRect/>
          </a:stretch>
        </p:blipFill>
        <p:spPr>
          <a:xfrm>
            <a:off x="1835696" y="5062680"/>
            <a:ext cx="1151640" cy="1606680"/>
          </a:xfrm>
          <a:prstGeom prst="rect">
            <a:avLst/>
          </a:prstGeom>
          <a:ln w="28575">
            <a:solidFill>
              <a:srgbClr val="0070C0"/>
            </a:solidFill>
            <a:miter/>
          </a:ln>
        </p:spPr>
      </p:pic>
      <p:pic>
        <p:nvPicPr>
          <p:cNvPr id="110" name="Picture 5"/>
          <p:cNvPicPr/>
          <p:nvPr/>
        </p:nvPicPr>
        <p:blipFill>
          <a:blip r:embed="rId8"/>
          <a:srcRect l="15639" t="5131" r="17126" b="35144"/>
          <a:stretch>
            <a:fillRect/>
          </a:stretch>
        </p:blipFill>
        <p:spPr>
          <a:xfrm>
            <a:off x="3347864" y="5030640"/>
            <a:ext cx="1222200" cy="1638720"/>
          </a:xfrm>
          <a:prstGeom prst="rect">
            <a:avLst/>
          </a:prstGeom>
          <a:ln w="28575">
            <a:solidFill>
              <a:srgbClr val="0070C0"/>
            </a:solidFill>
            <a:miter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8643960" y="6500880"/>
            <a:ext cx="347040" cy="285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4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97" name="Изображение 1"/>
          <p:cNvPicPr/>
          <p:nvPr/>
        </p:nvPicPr>
        <p:blipFill>
          <a:blip r:embed="rId4"/>
          <a:stretch>
            <a:fillRect/>
          </a:stretch>
        </p:blipFill>
        <p:spPr>
          <a:xfrm>
            <a:off x="2627640" y="676440"/>
            <a:ext cx="3816568" cy="5457960"/>
          </a:xfrm>
          <a:prstGeom prst="rect">
            <a:avLst/>
          </a:prstGeom>
          <a:ln w="0"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sldNum"/>
          </p:nvPr>
        </p:nvSpPr>
        <p:spPr>
          <a:xfrm>
            <a:off x="6948050" y="6453675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5</a:t>
            </a:r>
          </a:p>
        </p:txBody>
      </p:sp>
      <p:pic>
        <p:nvPicPr>
          <p:cNvPr id="11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15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16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Прямоугольник 5"/>
          <p:cNvSpPr/>
          <p:nvPr/>
        </p:nvSpPr>
        <p:spPr>
          <a:xfrm>
            <a:off x="1996920" y="546167"/>
            <a:ext cx="479808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Стенд по проекту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0" name="Изображение 1"/>
          <p:cNvPicPr/>
          <p:nvPr/>
        </p:nvPicPr>
        <p:blipFill>
          <a:blip r:embed="rId4"/>
          <a:stretch>
            <a:fillRect/>
          </a:stretch>
        </p:blipFill>
        <p:spPr>
          <a:xfrm>
            <a:off x="175461" y="1071500"/>
            <a:ext cx="2150904" cy="1394552"/>
          </a:xfrm>
          <a:prstGeom prst="rect">
            <a:avLst/>
          </a:prstGeom>
          <a:ln w="0">
            <a:solidFill>
              <a:schemeClr val="tx1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3489" y="1051224"/>
            <a:ext cx="1482262" cy="21171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0024" y="997178"/>
            <a:ext cx="3979158" cy="8984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2571" y="3070184"/>
            <a:ext cx="4593667" cy="11933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461" y="2519595"/>
            <a:ext cx="2215456" cy="16019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528" y="4057971"/>
            <a:ext cx="2172507" cy="12315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68561" y="4279576"/>
            <a:ext cx="3496680" cy="12767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07892" y="3241931"/>
            <a:ext cx="2078724" cy="12192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7510" y="1825044"/>
            <a:ext cx="2066375" cy="13169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37687" y="1884217"/>
            <a:ext cx="2128490" cy="13045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30179" y="4389879"/>
            <a:ext cx="3151204" cy="127837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78475" y="5542871"/>
            <a:ext cx="1672913" cy="116260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64367" y="5605985"/>
            <a:ext cx="1691848" cy="127146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23755" y="5569759"/>
            <a:ext cx="2532825" cy="11571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979" y="5569665"/>
            <a:ext cx="2455867" cy="12483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sldNum" idx="4294967295"/>
          </p:nvPr>
        </p:nvSpPr>
        <p:spPr>
          <a:xfrm>
            <a:off x="6948050" y="6381285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6</a:t>
            </a:r>
          </a:p>
        </p:txBody>
      </p:sp>
      <p:pic>
        <p:nvPicPr>
          <p:cNvPr id="11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15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16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Прямоугольник 5"/>
          <p:cNvSpPr/>
          <p:nvPr/>
        </p:nvSpPr>
        <p:spPr>
          <a:xfrm>
            <a:off x="1729612" y="831888"/>
            <a:ext cx="5904736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Дорожная карта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" t="21101" r="26715" b="53268"/>
          <a:stretch>
            <a:fillRect/>
          </a:stretch>
        </p:blipFill>
        <p:spPr bwMode="auto">
          <a:xfrm>
            <a:off x="230372" y="2492896"/>
            <a:ext cx="881107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ldNum"/>
          </p:nvPr>
        </p:nvSpPr>
        <p:spPr>
          <a:xfrm>
            <a:off x="8643960" y="6500880"/>
            <a:ext cx="347040" cy="285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7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120" name="TextBox 48"/>
          <p:cNvSpPr/>
          <p:nvPr/>
        </p:nvSpPr>
        <p:spPr>
          <a:xfrm>
            <a:off x="133920" y="5949000"/>
            <a:ext cx="4607640" cy="3337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Время протекания процесса – 20 дней. 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21" name="Прямоугольник 54"/>
          <p:cNvSpPr/>
          <p:nvPr/>
        </p:nvSpPr>
        <p:spPr>
          <a:xfrm>
            <a:off x="106200" y="4017240"/>
            <a:ext cx="3456720" cy="303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ПРОБЛЕМЫ:</a:t>
            </a:r>
            <a:endParaRPr lang="ru-RU" sz="1400" b="0" strike="noStrike" spc="-1">
              <a:latin typeface="Arial" panose="020B0604020202020204"/>
            </a:endParaRPr>
          </a:p>
        </p:txBody>
      </p:sp>
      <p:pic>
        <p:nvPicPr>
          <p:cNvPr id="12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23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24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25" name="Прямоугольник 5"/>
          <p:cNvSpPr/>
          <p:nvPr/>
        </p:nvSpPr>
        <p:spPr>
          <a:xfrm>
            <a:off x="286920" y="544320"/>
            <a:ext cx="8893080" cy="9133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Карта текущего состояния </a:t>
            </a: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«Подготовка дипломных работ выпускников специальности «Дошкольное образование» в ГБПОУ «Магнитогорский педагогический колледж»</a:t>
            </a:r>
            <a:endParaRPr lang="ru-RU" sz="1800" b="0" strike="noStrike" spc="-1" dirty="0">
              <a:latin typeface="Arial" panose="020B0604020202020204"/>
            </a:endParaRPr>
          </a:p>
        </p:txBody>
      </p:sp>
      <p:graphicFrame>
        <p:nvGraphicFramePr>
          <p:cNvPr id="126" name="Таблица 5"/>
          <p:cNvGraphicFramePr/>
          <p:nvPr/>
        </p:nvGraphicFramePr>
        <p:xfrm>
          <a:off x="123840" y="4416840"/>
          <a:ext cx="7549200" cy="1532040"/>
        </p:xfrm>
        <a:graphic>
          <a:graphicData uri="http://schemas.openxmlformats.org/drawingml/2006/table">
            <a:tbl>
              <a:tblPr/>
              <a:tblGrid>
                <a:gridCol w="303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Наименование проблемы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Несоблюдение сроков подготовки дипломных работ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Нехватка инструментов для подготовки дипломных работ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Низкий уровень осознанности студента при работе над содержанием дипломной работы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4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Психологический дискомфорт во время подготовки дипломных работ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34" y="1528822"/>
            <a:ext cx="8728610" cy="22716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sldNum"/>
          </p:nvPr>
        </p:nvSpPr>
        <p:spPr>
          <a:xfrm>
            <a:off x="8643960" y="6500880"/>
            <a:ext cx="347040" cy="285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8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3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31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32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33" name="Прямоугольник 5"/>
          <p:cNvSpPr/>
          <p:nvPr/>
        </p:nvSpPr>
        <p:spPr>
          <a:xfrm>
            <a:off x="286920" y="544320"/>
            <a:ext cx="8893080" cy="9133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Производственный анализ </a:t>
            </a: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«Подготовка дипломных работ выпускников специальности «Дошкольное образование» в ГБПОУ «Магнитогорский педагогический колледж»</a:t>
            </a: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13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35" name="Изображение 1"/>
          <p:cNvPicPr/>
          <p:nvPr/>
        </p:nvPicPr>
        <p:blipFill>
          <a:blip r:embed="rId4"/>
          <a:stretch>
            <a:fillRect/>
          </a:stretch>
        </p:blipFill>
        <p:spPr>
          <a:xfrm>
            <a:off x="971640" y="1412280"/>
            <a:ext cx="7018920" cy="5078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ldNum"/>
          </p:nvPr>
        </p:nvSpPr>
        <p:spPr>
          <a:xfrm>
            <a:off x="8643960" y="6500880"/>
            <a:ext cx="347040" cy="285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9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3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38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39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40" name="Прямоугольник 5"/>
          <p:cNvSpPr/>
          <p:nvPr/>
        </p:nvSpPr>
        <p:spPr>
          <a:xfrm>
            <a:off x="286920" y="544320"/>
            <a:ext cx="8893080" cy="9133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Производственный анализ </a:t>
            </a: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«Подготовка дипломных работ выпускников специальности «Дошкольное образование» в ГБПОУ «Магнитогорский педагогический колледж»</a:t>
            </a: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14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42" name="Изображение 1"/>
          <p:cNvPicPr/>
          <p:nvPr/>
        </p:nvPicPr>
        <p:blipFill>
          <a:blip r:embed="rId4"/>
          <a:stretch>
            <a:fillRect/>
          </a:stretch>
        </p:blipFill>
        <p:spPr>
          <a:xfrm>
            <a:off x="355680" y="1556280"/>
            <a:ext cx="8433000" cy="2791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ldNum"/>
          </p:nvPr>
        </p:nvSpPr>
        <p:spPr>
          <a:xfrm>
            <a:off x="8360503" y="6283091"/>
            <a:ext cx="602576" cy="357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10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4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4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4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47" name="Прямоугольник 5"/>
          <p:cNvSpPr/>
          <p:nvPr/>
        </p:nvSpPr>
        <p:spPr>
          <a:xfrm>
            <a:off x="286920" y="544320"/>
            <a:ext cx="8893080" cy="9133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Производственный анализ №1</a:t>
            </a: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«Подготовка дипломных работ выпускников специальности «Дошкольное образование» в ГБПОУ «Магнитогорский педагогический колледж»</a:t>
            </a: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14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62" y="1488672"/>
            <a:ext cx="8245876" cy="467192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ldNum" idx="4294967295"/>
          </p:nvPr>
        </p:nvSpPr>
        <p:spPr>
          <a:xfrm>
            <a:off x="8388424" y="6500880"/>
            <a:ext cx="602576" cy="240488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11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4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4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4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4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9" name="PlaceHolder 1"/>
          <p:cNvSpPr txBox="1"/>
          <p:nvPr/>
        </p:nvSpPr>
        <p:spPr>
          <a:xfrm>
            <a:off x="-541476" y="348300"/>
            <a:ext cx="10369152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b="1" kern="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идеального состояния процесса </a:t>
            </a:r>
          </a:p>
          <a:p>
            <a:pPr algn="ctr">
              <a:lnSpc>
                <a:spcPct val="90000"/>
              </a:lnSpc>
            </a:pPr>
            <a:r>
              <a:rPr lang="ru-RU" b="1" kern="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подготовки дипломных работ </a:t>
            </a:r>
          </a:p>
          <a:p>
            <a:pPr algn="ctr">
              <a:lnSpc>
                <a:spcPct val="90000"/>
              </a:lnSpc>
            </a:pPr>
            <a:r>
              <a:rPr lang="ru-RU" b="1" kern="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специальности «Дошкольное образование» в </a:t>
            </a:r>
          </a:p>
          <a:p>
            <a:pPr algn="ctr">
              <a:lnSpc>
                <a:spcPct val="90000"/>
              </a:lnSpc>
            </a:pPr>
            <a:r>
              <a:rPr lang="ru-RU" b="1" kern="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ГБПОУ «Магнитогорский педагогический колледж»</a:t>
            </a:r>
            <a:endParaRPr lang="ru-RU" kern="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35" y="1786697"/>
            <a:ext cx="7792730" cy="28441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sldNum"/>
          </p:nvPr>
        </p:nvSpPr>
        <p:spPr>
          <a:xfrm>
            <a:off x="8460432" y="6429240"/>
            <a:ext cx="530568" cy="252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12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71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72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7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2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7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2320" y="6309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75" name="Прямоугольник 5"/>
          <p:cNvSpPr/>
          <p:nvPr/>
        </p:nvSpPr>
        <p:spPr>
          <a:xfrm>
            <a:off x="2250720" y="797760"/>
            <a:ext cx="479808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Диаграмма</a:t>
            </a:r>
            <a:r>
              <a:rPr lang="en-US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400" b="1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Исикавы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80" y="1375877"/>
            <a:ext cx="8136904" cy="47775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13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151" name="Прямоугольник 5"/>
          <p:cNvSpPr/>
          <p:nvPr/>
        </p:nvSpPr>
        <p:spPr>
          <a:xfrm>
            <a:off x="1908360" y="544680"/>
            <a:ext cx="479808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Анализ проблем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5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5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5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aphicFrame>
        <p:nvGraphicFramePr>
          <p:cNvPr id="156" name="Содержимое 6"/>
          <p:cNvGraphicFramePr/>
          <p:nvPr/>
        </p:nvGraphicFramePr>
        <p:xfrm>
          <a:off x="179640" y="1031400"/>
          <a:ext cx="8746200" cy="5169360"/>
        </p:xfrm>
        <a:graphic>
          <a:graphicData uri="http://schemas.openxmlformats.org/drawingml/2006/table">
            <a:tbl>
              <a:tblPr/>
              <a:tblGrid>
                <a:gridCol w="2324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1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6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Проблема 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Коренная причина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Способ решения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1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DejaVu Sans"/>
                        </a:rPr>
                        <a:t>1. Несоблюдение сроков подготовки дипломных работ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DejaVu Sans"/>
                        </a:rPr>
                        <a:t>Отсутствие контроля за соблюдением сроков выполнения дипломных работ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DejaVu Sans"/>
                        </a:rPr>
                        <a:t>1.1.Административное сопровождение по разработке локальных актов (приказ). 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DejaVu Sans"/>
                        </a:rPr>
                        <a:t>1.2. Контроль за соблюдением сроков выполнения дипломных работ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DejaVu Sans"/>
                        </a:rPr>
                        <a:t>2.Нехватка инструментов для подготовки дипломных работ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DejaVu Sans"/>
                        </a:rPr>
                        <a:t>Отсутствие единых требований у руководителей дипломных работ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latin typeface="Times New Roman" panose="02020603050405020304"/>
                        </a:rPr>
                        <a:t>2.1. Разработка электронного образовательного ресурса по подготовке дипломных работ.  </a:t>
                      </a:r>
                      <a:r>
                        <a:rPr dirty="0"/>
                        <a:t/>
                      </a:r>
                      <a:br>
                        <a:rPr dirty="0"/>
                      </a:br>
                      <a:r>
                        <a:rPr lang="ru-RU" sz="1400" b="0" strike="noStrike" spc="-1" dirty="0">
                          <a:latin typeface="Times New Roman" panose="02020603050405020304"/>
                        </a:rPr>
                        <a:t>2.2. Проведение цикла семинаров для студентов по использованию ЭОР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4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DejaVu Sans"/>
                        </a:rPr>
                        <a:t>3.Низкий уровень осознанности студентов при работе над содержанием дипломной работы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</a:rPr>
                        <a:t>Отсутствие индивидуального подхода в процессе подготовки дипломных работ	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latin typeface="Times New Roman" panose="02020603050405020304"/>
                        </a:rPr>
                        <a:t>3.1. Индивидуальные консультации с руководителями работ по выбору темы. </a:t>
                      </a:r>
                      <a:r>
                        <a:rPr dirty="0"/>
                        <a:t/>
                      </a:r>
                      <a:br>
                        <a:rPr dirty="0"/>
                      </a:br>
                      <a:r>
                        <a:rPr lang="ru-RU" sz="1400" b="0" strike="noStrike" spc="-1" dirty="0">
                          <a:latin typeface="Times New Roman" panose="02020603050405020304"/>
                        </a:rPr>
                        <a:t>3.2.Разработка электронного образовательного ресурса по подготовке дипломных работ.	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4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DejaVu Sans"/>
                        </a:rPr>
                        <a:t>4.Психологический дискомфорт во время подготовки дипломных работ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DejaVu Sans"/>
                        </a:rPr>
                        <a:t>Отсутствие системы оценки психологического комфорта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latin typeface="Times New Roman" panose="02020603050405020304"/>
                        </a:rPr>
                        <a:t>4.1. Психологическое сопровождение студента во время написания дипломной работы</a:t>
                      </a:r>
                      <a:r>
                        <a:rPr dirty="0"/>
                        <a:t/>
                      </a:r>
                      <a:br>
                        <a:rPr dirty="0"/>
                      </a:br>
                      <a:r>
                        <a:rPr lang="ru-RU" sz="1400" b="0" strike="noStrike" spc="-1" dirty="0">
                          <a:latin typeface="Times New Roman" panose="02020603050405020304"/>
                        </a:rPr>
                        <a:t>4.2.Анализ результатов опроса студентов о психологическом дискомфорте во время подготовки дипломных работ	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5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sldNum"/>
          </p:nvPr>
        </p:nvSpPr>
        <p:spPr>
          <a:xfrm>
            <a:off x="8460432" y="6429240"/>
            <a:ext cx="530568" cy="312128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14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59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60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6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2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6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2320" y="6309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63" name="Прямоугольник 5"/>
          <p:cNvSpPr/>
          <p:nvPr/>
        </p:nvSpPr>
        <p:spPr>
          <a:xfrm>
            <a:off x="2458440" y="797760"/>
            <a:ext cx="479808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Пирамида  проблем</a:t>
            </a:r>
            <a:endParaRPr lang="ru-RU" sz="2400" b="0" strike="noStrike" spc="-1" dirty="0">
              <a:latin typeface="Arial" panose="020B0604020202020204"/>
            </a:endParaRPr>
          </a:p>
        </p:txBody>
      </p:sp>
      <p:graphicFrame>
        <p:nvGraphicFramePr>
          <p:cNvPr id="2" name="Diagram1"/>
          <p:cNvGraphicFramePr/>
          <p:nvPr/>
        </p:nvGraphicFramePr>
        <p:xfrm>
          <a:off x="15975" y="939465"/>
          <a:ext cx="4500000" cy="518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4" name="Пятно 1 60"/>
          <p:cNvSpPr/>
          <p:nvPr/>
        </p:nvSpPr>
        <p:spPr>
          <a:xfrm>
            <a:off x="729680" y="4900020"/>
            <a:ext cx="645480" cy="504000"/>
          </a:xfrm>
          <a:prstGeom prst="irregularSeal1">
            <a:avLst/>
          </a:prstGeom>
          <a:solidFill>
            <a:srgbClr val="FF0000">
              <a:alpha val="50000"/>
            </a:srgbClr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  <a:ea typeface="DejaVu Sans"/>
              </a:rPr>
              <a:t>1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65" name="Пятно 1 60"/>
          <p:cNvSpPr/>
          <p:nvPr/>
        </p:nvSpPr>
        <p:spPr>
          <a:xfrm>
            <a:off x="2915816" y="4677698"/>
            <a:ext cx="645480" cy="50400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  <a:ea typeface="DejaVu Sans"/>
              </a:rPr>
              <a:t>2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66" name="Пятно 1 60"/>
          <p:cNvSpPr/>
          <p:nvPr/>
        </p:nvSpPr>
        <p:spPr>
          <a:xfrm>
            <a:off x="707384" y="5445224"/>
            <a:ext cx="645480" cy="50400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 dirty="0">
                <a:solidFill>
                  <a:srgbClr val="FFFFFF"/>
                </a:solidFill>
                <a:latin typeface="Calibri" panose="020F0502020204030204"/>
                <a:ea typeface="DejaVu Sans"/>
              </a:rPr>
              <a:t>3</a:t>
            </a:r>
            <a:endParaRPr lang="ru-RU" sz="800" b="0" strike="noStrike" spc="-1" dirty="0">
              <a:latin typeface="Arial" panose="020B0604020202020204"/>
            </a:endParaRPr>
          </a:p>
        </p:txBody>
      </p:sp>
      <p:sp>
        <p:nvSpPr>
          <p:cNvPr id="167" name="Пятно 1 60"/>
          <p:cNvSpPr/>
          <p:nvPr/>
        </p:nvSpPr>
        <p:spPr>
          <a:xfrm>
            <a:off x="2915816" y="5445224"/>
            <a:ext cx="645480" cy="50400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  <a:ea typeface="DejaVu Sans"/>
              </a:rPr>
              <a:t>4</a:t>
            </a:r>
            <a:endParaRPr lang="ru-RU" sz="800" b="0" strike="noStrike" spc="-1">
              <a:latin typeface="Arial" panose="020B0604020202020204"/>
            </a:endParaRPr>
          </a:p>
        </p:txBody>
      </p:sp>
      <p:pic>
        <p:nvPicPr>
          <p:cNvPr id="168" name="Picture 2"/>
          <p:cNvPicPr/>
          <p:nvPr/>
        </p:nvPicPr>
        <p:blipFill>
          <a:blip r:embed="rId9"/>
          <a:stretch>
            <a:fillRect/>
          </a:stretch>
        </p:blipFill>
        <p:spPr>
          <a:xfrm>
            <a:off x="4857840" y="3738960"/>
            <a:ext cx="4023720" cy="2566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ldNum"/>
          </p:nvPr>
        </p:nvSpPr>
        <p:spPr>
          <a:xfrm>
            <a:off x="8316416" y="6429240"/>
            <a:ext cx="674584" cy="344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15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178" name="TextBox 48"/>
          <p:cNvSpPr/>
          <p:nvPr/>
        </p:nvSpPr>
        <p:spPr>
          <a:xfrm>
            <a:off x="7566660" y="2348865"/>
            <a:ext cx="1577340" cy="107378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latin typeface="Times New Roman" panose="02020603050405020304"/>
                <a:ea typeface="DejaVu Sans"/>
              </a:rPr>
              <a:t>Время </a:t>
            </a:r>
            <a:endParaRPr lang="ru-RU" sz="16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latin typeface="Times New Roman" panose="02020603050405020304"/>
                <a:ea typeface="DejaVu Sans"/>
              </a:rPr>
              <a:t>протекания </a:t>
            </a:r>
            <a:endParaRPr lang="ru-RU" sz="16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latin typeface="Times New Roman" panose="02020603050405020304"/>
                <a:ea typeface="DejaVu Sans"/>
              </a:rPr>
              <a:t>процесса </a:t>
            </a:r>
            <a:endParaRPr lang="ru-RU" sz="16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latin typeface="Times New Roman" panose="02020603050405020304"/>
                <a:ea typeface="DejaVu Sans"/>
              </a:rPr>
              <a:t>– 5 дней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179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80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8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8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83" name="Прямоугольник 5"/>
          <p:cNvSpPr/>
          <p:nvPr/>
        </p:nvSpPr>
        <p:spPr>
          <a:xfrm>
            <a:off x="97920" y="548640"/>
            <a:ext cx="8893080" cy="1004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Карта целевого состояния процесса </a:t>
            </a:r>
            <a:endParaRPr lang="ru-RU" sz="24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«</a:t>
            </a: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Подготовка дипломных работ выпускников специальности «Дошкольное образование» в ГБПОУ «Магнитогорский педагогический колледж»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184" name="TextBox 1"/>
          <p:cNvSpPr/>
          <p:nvPr/>
        </p:nvSpPr>
        <p:spPr>
          <a:xfrm>
            <a:off x="0" y="4221480"/>
            <a:ext cx="4344670" cy="36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Предложения по улучшению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5" name="Таблица 5"/>
          <p:cNvGraphicFramePr/>
          <p:nvPr/>
        </p:nvGraphicFramePr>
        <p:xfrm>
          <a:off x="46800" y="4596840"/>
          <a:ext cx="8845680" cy="2194560"/>
        </p:xfrm>
        <a:graphic>
          <a:graphicData uri="http://schemas.openxmlformats.org/drawingml/2006/table">
            <a:tbl>
              <a:tblPr/>
              <a:tblGrid>
                <a:gridCol w="352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3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Решение проблемы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Административное сопровождение по разработке локальных актов (приказ). 	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Контроль за соблюдением сроков выполнения дипломных работ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Разработка электронного образовательного ресурса по подготовке дипломных работ.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4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Проведение цикла семинаров для студентов по использованию ЭОР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5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Индивидуальные консультации с руководителями работ по выбору темы.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6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Психологическое сопровождение студента во время написания дипломной работы	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7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Анализ результатов опроса студентов о психологическом дискомфорте во время подготовки дипломных работ	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1602444"/>
            <a:ext cx="6656374" cy="27010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sldNum"/>
          </p:nvPr>
        </p:nvSpPr>
        <p:spPr>
          <a:xfrm>
            <a:off x="8532440" y="6429240"/>
            <a:ext cx="458560" cy="240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6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88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89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9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58660" y="476417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9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92" name="Прямоугольник 5"/>
          <p:cNvSpPr/>
          <p:nvPr/>
        </p:nvSpPr>
        <p:spPr>
          <a:xfrm>
            <a:off x="97920" y="620280"/>
            <a:ext cx="8893080" cy="1004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Производственный анализ №2</a:t>
            </a:r>
            <a:endParaRPr lang="ru-RU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US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«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Подготовка дипломных работ выпускников специальности </a:t>
            </a: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«Дошкольное образование» в ГБПОУ «Магнитогорский педагогический колледж»</a:t>
            </a:r>
            <a:endParaRPr lang="ru-RU" b="0" strike="noStrike" spc="-1" dirty="0">
              <a:latin typeface="Arial" panose="020B0604020202020204"/>
            </a:endParaRPr>
          </a:p>
        </p:txBody>
      </p:sp>
      <p:pic>
        <p:nvPicPr>
          <p:cNvPr id="193" name="Изображение 1"/>
          <p:cNvPicPr/>
          <p:nvPr/>
        </p:nvPicPr>
        <p:blipFill>
          <a:blip r:embed="rId4"/>
          <a:srcRect t="6891"/>
          <a:stretch>
            <a:fillRect/>
          </a:stretch>
        </p:blipFill>
        <p:spPr>
          <a:xfrm>
            <a:off x="323528" y="1560960"/>
            <a:ext cx="8820472" cy="5108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sldNum"/>
          </p:nvPr>
        </p:nvSpPr>
        <p:spPr>
          <a:xfrm>
            <a:off x="8457423" y="6429240"/>
            <a:ext cx="533577" cy="240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16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95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9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9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9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99" name="Прямоугольник 5"/>
          <p:cNvSpPr/>
          <p:nvPr/>
        </p:nvSpPr>
        <p:spPr>
          <a:xfrm>
            <a:off x="97920" y="692640"/>
            <a:ext cx="8893080" cy="1004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Производственный анализ №2</a:t>
            </a:r>
            <a:endParaRPr lang="ru-RU" sz="24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«</a:t>
            </a: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Подготовка дипломных работ выпускников специальности «Дошкольное образование» в ГБПОУ «Магнитогорский педагогический колледж»</a:t>
            </a: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200" name="Изображение 2"/>
          <p:cNvPicPr/>
          <p:nvPr/>
        </p:nvPicPr>
        <p:blipFill>
          <a:blip r:embed="rId4"/>
          <a:stretch>
            <a:fillRect/>
          </a:stretch>
        </p:blipFill>
        <p:spPr>
          <a:xfrm>
            <a:off x="68040" y="1828800"/>
            <a:ext cx="8923320" cy="4408512"/>
          </a:xfrm>
          <a:prstGeom prst="rect">
            <a:avLst/>
          </a:prstGeom>
          <a:ln w="0">
            <a:noFill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843120" y="4077072"/>
            <a:ext cx="758328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ldNum"/>
          </p:nvPr>
        </p:nvSpPr>
        <p:spPr>
          <a:xfrm>
            <a:off x="69750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18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202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03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0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05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06" name="Прямоугольник 5"/>
          <p:cNvSpPr/>
          <p:nvPr/>
        </p:nvSpPr>
        <p:spPr>
          <a:xfrm>
            <a:off x="1494720" y="691920"/>
            <a:ext cx="631044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План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</p:txBody>
      </p:sp>
      <p:graphicFrame>
        <p:nvGraphicFramePr>
          <p:cNvPr id="207" name="Таблица 4"/>
          <p:cNvGraphicFramePr/>
          <p:nvPr/>
        </p:nvGraphicFramePr>
        <p:xfrm>
          <a:off x="179640" y="1151280"/>
          <a:ext cx="8673120" cy="4740402"/>
        </p:xfrm>
        <a:graphic>
          <a:graphicData uri="http://schemas.openxmlformats.org/drawingml/2006/table">
            <a:tbl>
              <a:tblPr/>
              <a:tblGrid>
                <a:gridCol w="27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1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7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1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715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6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Краткое описание проблемы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Мероприятия по решению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Ожидаемый результат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Несоблюдение сроков подготовки дипломных работ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07000"/>
                        </a:lnSpc>
                        <a:buClr>
                          <a:srgbClr val="000000"/>
                        </a:buClr>
                        <a:buFont typeface="Arial" panose="020B0604020202020204"/>
                        <a:buAutoNum type="arabicPeriod"/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Административное сопровождение по разработке локальных актов (приказ).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just">
                        <a:lnSpc>
                          <a:spcPct val="107000"/>
                        </a:lnSpc>
                        <a:buClr>
                          <a:srgbClr val="000000"/>
                        </a:buClr>
                        <a:buFont typeface="Arial" panose="020B0604020202020204"/>
                        <a:buAutoNum type="arabicPeriod"/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Контроль за соблюдением сроков выполнения дипломных работ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Иванова Елена Юрьевна, заместитель директора по научно - методической работе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 10.12.2024г. по 12.12.2024г.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Сокращение времени  подготовки студентами дипломных работ с 20 до 5 дней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0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Нехватка инструментов для подготовки дипломных работ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07000"/>
                        </a:lnSpc>
                        <a:buClr>
                          <a:srgbClr val="000000"/>
                        </a:buClr>
                        <a:buFont typeface="Arial" panose="020B0604020202020204"/>
                        <a:buAutoNum type="arabicPeriod"/>
                      </a:pPr>
                      <a:r>
                        <a:rPr lang="ru-RU" sz="1200" b="0" strike="noStrike" spc="-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Разработка электронного образовательного ресурса по подготовке дипломных работ.  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just">
                        <a:lnSpc>
                          <a:spcPct val="107000"/>
                        </a:lnSpc>
                        <a:buClr>
                          <a:srgbClr val="000000"/>
                        </a:buClr>
                        <a:buFont typeface="Arial" panose="020B0604020202020204"/>
                        <a:buAutoNum type="arabicPeriod"/>
                      </a:pPr>
                      <a:r>
                        <a:rPr lang="ru-RU" sz="1200" b="0" strike="noStrike" spc="-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Проведение цикла семинаров для студентов по использованию ЭОР 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Иванова Елена Юрьевна, заместитель директора по научно - методической работе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Кузьменко Наталья Ивановна, преподаватель, </a:t>
                      </a:r>
                      <a:r>
                        <a:rPr lang="ru-RU" sz="1200" b="0" strike="noStrike" spc="-1" dirty="0" err="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Файзуллина</a:t>
                      </a: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Розалия </a:t>
                      </a:r>
                      <a:r>
                        <a:rPr lang="ru-RU" sz="1200" b="0" strike="noStrike" spc="-1" dirty="0" err="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Ринатовна</a:t>
                      </a: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, преподаватель,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Уланова Мария Васильевна, преподаватель, </a:t>
                      </a:r>
                      <a:r>
                        <a:rPr lang="ru-RU" sz="1200" b="0" strike="noStrike" spc="-1" dirty="0" err="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Шайдулин</a:t>
                      </a: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Вячеслав Романович, преподаватель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 13.12.2024г. по 20.01.2025г.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Разработка стандарта процесса подготовки дипломных работ студентов.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Создание электронного образовательного ресурса по подготовке дипломных работ 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40" marR="536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8" name="Рисунок 141"/>
          <p:cNvPicPr/>
          <p:nvPr/>
        </p:nvPicPr>
        <p:blipFill>
          <a:blip r:embed="rId4"/>
          <a:stretch>
            <a:fillRect/>
          </a:stretch>
        </p:blipFill>
        <p:spPr>
          <a:xfrm>
            <a:off x="1440" y="1440"/>
            <a:ext cx="1080" cy="1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sldNum"/>
          </p:nvPr>
        </p:nvSpPr>
        <p:spPr>
          <a:xfrm>
            <a:off x="702036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19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21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11" name="Заголовок 1"/>
          <p:cNvSpPr/>
          <p:nvPr/>
        </p:nvSpPr>
        <p:spPr>
          <a:xfrm>
            <a:off x="1043608" y="3420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1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43608" y="273245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1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14" name="Прямоугольник 5"/>
          <p:cNvSpPr/>
          <p:nvPr/>
        </p:nvSpPr>
        <p:spPr>
          <a:xfrm>
            <a:off x="1259632" y="341290"/>
            <a:ext cx="631044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План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215" name="Рисунок 149"/>
          <p:cNvPicPr/>
          <p:nvPr/>
        </p:nvPicPr>
        <p:blipFill>
          <a:blip r:embed="rId4"/>
          <a:stretch>
            <a:fillRect/>
          </a:stretch>
        </p:blipFill>
        <p:spPr>
          <a:xfrm>
            <a:off x="1440" y="1440"/>
            <a:ext cx="1080" cy="10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16" name="Таблица 1"/>
          <p:cNvGraphicFramePr/>
          <p:nvPr/>
        </p:nvGraphicFramePr>
        <p:xfrm>
          <a:off x="123840" y="822156"/>
          <a:ext cx="8768641" cy="5904230"/>
        </p:xfrm>
        <a:graphic>
          <a:graphicData uri="http://schemas.openxmlformats.org/drawingml/2006/table">
            <a:tbl>
              <a:tblPr/>
              <a:tblGrid>
                <a:gridCol w="278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6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2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0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34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783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868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Низкий уровень осознанности студентов при работе над содержанием дипломной работы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07000"/>
                        </a:lnSpc>
                        <a:buClr>
                          <a:srgbClr val="000000"/>
                        </a:buClr>
                        <a:buFont typeface="Arial" panose="020B0604020202020204"/>
                        <a:buAutoNum type="arabicPeriod"/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 консультации с руководителями работ по выбору темы.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just">
                        <a:lnSpc>
                          <a:spcPct val="107000"/>
                        </a:lnSpc>
                        <a:buClr>
                          <a:srgbClr val="000000"/>
                        </a:buClr>
                        <a:buFont typeface="Arial" panose="020B0604020202020204"/>
                        <a:buAutoNum type="arabicPeriod"/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электронного образовательного ресурса по подготовке дипломных работ.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Елена Юрьевна, заместитель директора по научно - методической работе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Васильева Лариса Игоревна,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заведующий отделением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Файзуллина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Розалия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Ринатовна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преподаватель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20.12.2024г. по 21.01.2025г.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доли студентов, защитивших дипломные работы  на «хорошо» и «отлично» с 70% до 90%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9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Психологический дискомфорт во время подготовки дипломных работ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07000"/>
                        </a:lnSpc>
                        <a:buClr>
                          <a:srgbClr val="000000"/>
                        </a:buClr>
                        <a:buFont typeface="Arial" panose="020B0604020202020204"/>
                        <a:buAutoNum type="arabicPeriod"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сопровождение студента во время написания дипломной работы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just">
                        <a:lnSpc>
                          <a:spcPct val="107000"/>
                        </a:lnSpc>
                        <a:buClr>
                          <a:srgbClr val="000000"/>
                        </a:buClr>
                        <a:buFont typeface="Arial" panose="020B0604020202020204"/>
                        <a:buAutoNum type="arabicPeriod"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результатов опроса студентов о психологическом дискомфорте во время подготовки дипломных работ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Елена Юрьевна, заместитель директора по научно - методической работе 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Васильева Лариса Игоревна, 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заведующий отделением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Файзуллина Розалия Ринатовна, преподаватель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en-US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.12.2024г. по 26.01.2025г.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доли студентов, удовлетворенных процессом подготовки к защите дипломных работ с 60% до 95%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18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 оценка достижения целевых показателей проекта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Елена Юрьевна, заместитель директора по научно - методической работе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1.Сокращение времени подготовки студентами дипломных работ с 20 дней до 5 дней.</a:t>
                      </a:r>
                      <a:endParaRPr lang="ru-RU" sz="11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Разработка стандарта процесса подготовки дипломных работ студентов.</a:t>
                      </a:r>
                      <a:endParaRPr lang="ru-RU" sz="11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3.Повышение доли студентов, защитивших дипломные работы на «хорошо» и «отлично» с 70% до 90%.</a:t>
                      </a:r>
                      <a:endParaRPr lang="ru-RU" sz="11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4.Повышение доли студентов, удовлетворенных процессом подготовки к защите дипломных работ с 60% до 95%.</a:t>
                      </a:r>
                      <a:endParaRPr lang="ru-RU" sz="11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120" marR="421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483840" y="960120"/>
            <a:ext cx="8228880" cy="489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 fontScale="94000"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(было и стало) 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/>
          </p:nvPr>
        </p:nvSpPr>
        <p:spPr>
          <a:xfrm>
            <a:off x="461520" y="1484640"/>
            <a:ext cx="8228880" cy="3978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342900" indent="-342900" algn="ctr">
              <a:lnSpc>
                <a:spcPct val="100000"/>
              </a:lnSpc>
              <a:spcBef>
                <a:spcPts val="480"/>
              </a:spcBef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20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228" name="TextBox 6"/>
          <p:cNvSpPr/>
          <p:nvPr/>
        </p:nvSpPr>
        <p:spPr>
          <a:xfrm>
            <a:off x="482760" y="2348640"/>
            <a:ext cx="3714120" cy="20298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БЫЛО</a:t>
            </a:r>
            <a:r>
              <a:rPr lang="ru-RU" sz="2800" b="0" strike="noStrike" spc="-1" dirty="0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: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b="0" strike="noStrike" spc="-1" dirty="0">
                <a:solidFill>
                  <a:srgbClr val="2992A7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   </a:t>
            </a:r>
            <a:r>
              <a:rPr lang="ru-RU" sz="2800" b="1" strike="noStrike" spc="-1" dirty="0">
                <a:solidFill>
                  <a:srgbClr val="FF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20 дней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0" strike="noStrike" spc="-1" dirty="0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800" b="1" strike="noStrike" spc="-1" dirty="0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1800" b="0" strike="noStrike" spc="-1" dirty="0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9" name="TextBox 7"/>
          <p:cNvSpPr/>
          <p:nvPr/>
        </p:nvSpPr>
        <p:spPr>
          <a:xfrm>
            <a:off x="4340520" y="2280960"/>
            <a:ext cx="371412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СТАЛО</a:t>
            </a:r>
            <a:r>
              <a:rPr lang="ru-RU" sz="2800" b="0" strike="noStrike" spc="-1" dirty="0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: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b="1" strike="noStrike" spc="-1" dirty="0">
                <a:solidFill>
                  <a:srgbClr val="FF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5 дней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2800" b="1" strike="noStrike" spc="-1" dirty="0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1800" b="0" strike="noStrike" spc="-1" dirty="0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0" name="Прямоугольник 23"/>
          <p:cNvSpPr/>
          <p:nvPr/>
        </p:nvSpPr>
        <p:spPr>
          <a:xfrm>
            <a:off x="611640" y="4077000"/>
            <a:ext cx="7704000" cy="6386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ЭКОНОМИЯ ВРЕМЕНИ:  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15 дней (75</a:t>
            </a:r>
            <a:r>
              <a:rPr lang="en-US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%</a:t>
            </a: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)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" name="Прямая соединительная линия 10"/>
          <p:cNvSpPr/>
          <p:nvPr/>
        </p:nvSpPr>
        <p:spPr>
          <a:xfrm flipH="1">
            <a:off x="4283640" y="2204640"/>
            <a:ext cx="3240" cy="1501560"/>
          </a:xfrm>
          <a:prstGeom prst="line">
            <a:avLst/>
          </a:prstGeom>
          <a:ln w="38100">
            <a:solidFill>
              <a:srgbClr val="1F497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2" name="Прямая соединительная линия 13"/>
          <p:cNvSpPr/>
          <p:nvPr/>
        </p:nvSpPr>
        <p:spPr>
          <a:xfrm>
            <a:off x="1331640" y="3789000"/>
            <a:ext cx="6429240" cy="1080"/>
          </a:xfrm>
          <a:prstGeom prst="line">
            <a:avLst/>
          </a:prstGeom>
          <a:ln w="41275"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3" name="Прямоугольник 14"/>
          <p:cNvSpPr/>
          <p:nvPr/>
        </p:nvSpPr>
        <p:spPr>
          <a:xfrm>
            <a:off x="324000" y="4829040"/>
            <a:ext cx="8207640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СНИЖЕНИЕ ВРЕМЕННЫХ ПОТЕРЬ  ЗА СЧЕТ 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Clr>
                <a:srgbClr val="2992A7"/>
              </a:buClr>
              <a:buFont typeface="StarSymbol"/>
              <a:buAutoNum type="arabicPeriod"/>
            </a:pPr>
            <a:r>
              <a:rPr lang="ru-RU" sz="1600" b="1" strike="noStrike" spc="-1" dirty="0">
                <a:solidFill>
                  <a:srgbClr val="2992A7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Административное сопровождение по разработке локальных актов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Clr>
                <a:srgbClr val="2992A7"/>
              </a:buClr>
              <a:buFont typeface="StarSymbol"/>
              <a:buAutoNum type="arabicPeriod"/>
            </a:pPr>
            <a:r>
              <a:rPr lang="ru-RU" sz="1600" b="1" strike="noStrike" spc="-1" dirty="0">
                <a:solidFill>
                  <a:srgbClr val="2992A7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Контроль за соблюдением сроков выполнения дипломных работ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Clr>
                <a:srgbClr val="2992A7"/>
              </a:buClr>
              <a:buFont typeface="StarSymbol"/>
              <a:buAutoNum type="arabicPeriod"/>
            </a:pPr>
            <a:r>
              <a:rPr lang="ru-RU" sz="1600" b="1" strike="noStrike" spc="-1" dirty="0">
                <a:solidFill>
                  <a:srgbClr val="2992A7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Проведение цикла семинаров для студентов по использованию ЭОР 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35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3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3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0160" y="6305040"/>
            <a:ext cx="6957000" cy="284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268759"/>
            <a:ext cx="3672408" cy="4795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417" y="1365898"/>
            <a:ext cx="3726967" cy="212519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3549" y="4046178"/>
            <a:ext cx="3624749" cy="19888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1388248"/>
            <a:ext cx="3425183" cy="457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26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755640" y="-18324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21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24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41" name="TextBox 10"/>
          <p:cNvSpPr/>
          <p:nvPr/>
        </p:nvSpPr>
        <p:spPr>
          <a:xfrm>
            <a:off x="971640" y="693000"/>
            <a:ext cx="76233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Выполнение плана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24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4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44" name="Таблица 2"/>
          <p:cNvGraphicFramePr/>
          <p:nvPr/>
        </p:nvGraphicFramePr>
        <p:xfrm>
          <a:off x="618480" y="1408175"/>
          <a:ext cx="7976520" cy="3797409"/>
        </p:xfrm>
        <a:graphic>
          <a:graphicData uri="http://schemas.openxmlformats.org/drawingml/2006/table">
            <a:tbl>
              <a:tblPr/>
              <a:tblGrid>
                <a:gridCol w="40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7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395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Административное сопровождение по разработке локальных актов (приказ). 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3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Контроль за соблюдением сроков выполнения дипломных работ.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6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Разработка электронного образовательного ресурса по подготовке дипломных работ.  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60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Проведение цикла семинаров для студентов по использованию ЭОР.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3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Индивидуальные консультации с руководителями работ по выбору темы.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3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Психологическое сопровождение студента во время написания дипломной работы.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609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Анализ результатов опроса студентов о психологическом дискомфорте во время подготовки дипломных работ.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828000" y="-17172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sldNum"/>
          </p:nvPr>
        </p:nvSpPr>
        <p:spPr>
          <a:xfrm>
            <a:off x="6615000" y="639504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22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24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48" name="TextBox 10"/>
          <p:cNvSpPr/>
          <p:nvPr/>
        </p:nvSpPr>
        <p:spPr>
          <a:xfrm>
            <a:off x="914400" y="693000"/>
            <a:ext cx="76233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Выполнение плана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24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40980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5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51" name="Текстовое поле 3"/>
          <p:cNvSpPr/>
          <p:nvPr/>
        </p:nvSpPr>
        <p:spPr>
          <a:xfrm>
            <a:off x="326520" y="1268640"/>
            <a:ext cx="8377560" cy="91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.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Проведение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консультации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для руководителей дипломных работ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п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о разработке дипломных работ</a:t>
            </a:r>
            <a:endParaRPr lang="ru-RU" sz="1800" b="0" strike="noStrike" spc="-1">
              <a:latin typeface="Arial" panose="020B0604020202020204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>
              <a:latin typeface="Arial" panose="020B0604020202020204"/>
            </a:endParaRPr>
          </a:p>
        </p:txBody>
      </p:sp>
      <p:pic>
        <p:nvPicPr>
          <p:cNvPr id="252" name="Picture 2" descr="DSC_7967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843120" y="2010716"/>
            <a:ext cx="3584864" cy="2498403"/>
          </a:xfrm>
          <a:prstGeom prst="rect">
            <a:avLst/>
          </a:prstGeom>
          <a:ln w="28575">
            <a:solidFill>
              <a:srgbClr val="4F81BD">
                <a:lumMod val="75000"/>
              </a:srgbClr>
            </a:solidFill>
            <a:round/>
          </a:ln>
        </p:spPr>
      </p:pic>
      <p:pic>
        <p:nvPicPr>
          <p:cNvPr id="253" name="Picture 4" descr="DSC_7863.JPG"/>
          <p:cNvPicPr/>
          <p:nvPr/>
        </p:nvPicPr>
        <p:blipFill>
          <a:blip r:embed="rId5"/>
          <a:stretch>
            <a:fillRect/>
          </a:stretch>
        </p:blipFill>
        <p:spPr>
          <a:xfrm>
            <a:off x="5004048" y="3645024"/>
            <a:ext cx="3533712" cy="2376264"/>
          </a:xfrm>
          <a:prstGeom prst="rect">
            <a:avLst/>
          </a:prstGeom>
          <a:ln w="28575">
            <a:solidFill>
              <a:srgbClr val="4F81BD">
                <a:lumMod val="75000"/>
              </a:srgbClr>
            </a:solidFill>
            <a:rou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23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25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58" name="TextBox 10"/>
          <p:cNvSpPr/>
          <p:nvPr/>
        </p:nvSpPr>
        <p:spPr>
          <a:xfrm>
            <a:off x="843840" y="977400"/>
            <a:ext cx="76233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Выполнение плана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25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6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61" name="Текстовое поле 3"/>
          <p:cNvSpPr/>
          <p:nvPr/>
        </p:nvSpPr>
        <p:spPr>
          <a:xfrm>
            <a:off x="611560" y="1700808"/>
            <a:ext cx="8377560" cy="29492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1.Сокращение времени подготовки студентами дипломных работ с 20 дней до 5 дней.</a:t>
            </a:r>
            <a:endParaRPr lang="ru-RU" sz="1800" b="0" strike="noStrike" spc="-1" dirty="0">
              <a:latin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2. Разработка стандарта процесса подготовки дипломных работ студентов.</a:t>
            </a:r>
            <a:endParaRPr lang="ru-RU" sz="1800" b="0" strike="noStrike" spc="-1" dirty="0">
              <a:latin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3.Повышение доли студентов, защитивших дипломные работы на «хорошо» и «отлично» с 70% до 90%.</a:t>
            </a:r>
            <a:endParaRPr lang="ru-RU" sz="1800" b="0" strike="noStrike" spc="-1" dirty="0">
              <a:latin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4.Повышение доли студентов, удовлетворенных процессом подготовки к защите дипломных работ с 60% до 95%.</a:t>
            </a:r>
            <a:endParaRPr lang="ru-RU" sz="18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24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26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65" name="TextBox 10"/>
          <p:cNvSpPr/>
          <p:nvPr/>
        </p:nvSpPr>
        <p:spPr>
          <a:xfrm>
            <a:off x="123840" y="960120"/>
            <a:ext cx="88365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Результаты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26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6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68" name="Таблица 3"/>
          <p:cNvGraphicFramePr/>
          <p:nvPr/>
        </p:nvGraphicFramePr>
        <p:xfrm>
          <a:off x="553680" y="2853000"/>
          <a:ext cx="8322120" cy="3484563"/>
        </p:xfrm>
        <a:graphic>
          <a:graphicData uri="http://schemas.openxmlformats.org/drawingml/2006/table">
            <a:tbl>
              <a:tblPr/>
              <a:tblGrid>
                <a:gridCol w="3579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28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Наименование целевого показателя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Текущее значение показателя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Целевое значение показателя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Фактически достигнутое значение показателя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Время процесса подготовки студентами дипломных работ 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20 дней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Сокращение в 4 раза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5 дней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Стандарт процесса подготовки дипломных работ студентов 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отсутствие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наличие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наличие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Доля студентов, защитивших дипломные работы  на «хорошо» и «отлично»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70%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90%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90%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Доля студентов, удовлетворенных процессом подготовки к защите дипломных работ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60%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95%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90%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9" name="TextBox 11"/>
          <p:cNvSpPr/>
          <p:nvPr/>
        </p:nvSpPr>
        <p:spPr>
          <a:xfrm>
            <a:off x="395640" y="1628640"/>
            <a:ext cx="853668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Приказ о реализации проекта; разработка ЭОР по выполнению дипломной работы 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Значение целевых и фактических показателей в ходе реализации проекта: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2724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70" name="PlaceHolder 1"/>
          <p:cNvSpPr>
            <a:spLocks noGrp="1"/>
          </p:cNvSpPr>
          <p:nvPr>
            <p:ph type="title" idx="4294967295"/>
          </p:nvPr>
        </p:nvSpPr>
        <p:spPr>
          <a:xfrm>
            <a:off x="540062" y="856440"/>
            <a:ext cx="8218440" cy="633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Стандарт реализации процесса  </a:t>
            </a:r>
            <a:r>
              <a:rPr sz="1400" dirty="0"/>
              <a:t/>
            </a:r>
            <a:br>
              <a:rPr sz="1400" dirty="0"/>
            </a:b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/>
              </a:rPr>
              <a:t>по</a:t>
            </a:r>
            <a:r>
              <a:rPr lang="ru-RU" sz="2000" b="1" strike="noStrike" spc="-1" dirty="0" smtClean="0">
                <a:solidFill>
                  <a:srgbClr val="002060"/>
                </a:solidFill>
                <a:latin typeface="Times New Roman" panose="02020603050405020304"/>
              </a:rPr>
              <a:t>дготовки </a:t>
            </a:r>
            <a:r>
              <a:rPr lang="ru-RU" sz="20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дипломных работ выпускников </a:t>
            </a:r>
            <a:br>
              <a:rPr lang="ru-RU" sz="2000" b="1" strike="noStrike" spc="-1" dirty="0">
                <a:solidFill>
                  <a:srgbClr val="002060"/>
                </a:solidFill>
                <a:latin typeface="Times New Roman" panose="02020603050405020304"/>
              </a:rPr>
            </a:br>
            <a:r>
              <a:rPr lang="ru-RU" sz="20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специальности «Дошкольное образование» </a:t>
            </a:r>
            <a:br>
              <a:rPr lang="ru-RU" sz="2000" b="1" strike="noStrike" spc="-1" dirty="0">
                <a:solidFill>
                  <a:srgbClr val="002060"/>
                </a:solidFill>
                <a:latin typeface="Times New Roman" panose="02020603050405020304"/>
              </a:rPr>
            </a:br>
            <a:r>
              <a:rPr lang="ru-RU" sz="20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 ГБПОУ «Магнитогорский педагогический колледж»</a:t>
            </a: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272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74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26" y="1859799"/>
            <a:ext cx="2175556" cy="145065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99050" y="3311524"/>
            <a:ext cx="2756923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Разработка локальной документации </a:t>
            </a:r>
          </a:p>
          <a:p>
            <a:pPr lvl="0" algn="just">
              <a:lnSpc>
                <a:spcPct val="10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внедрения модели оптимизации</a:t>
            </a:r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243294" y="3678586"/>
            <a:ext cx="973402" cy="3798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34740" y="5840410"/>
            <a:ext cx="2366442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Систематизация материалов для банка данных электронного образовательного ресурса (ЭОР)</a:t>
            </a:r>
          </a:p>
        </p:txBody>
      </p:sp>
      <p:sp>
        <p:nvSpPr>
          <p:cNvPr id="21" name="Стрелка вправо 20"/>
          <p:cNvSpPr/>
          <p:nvPr/>
        </p:nvSpPr>
        <p:spPr>
          <a:xfrm rot="16200000">
            <a:off x="8214574" y="3632688"/>
            <a:ext cx="901637" cy="4018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537227" y="3285827"/>
            <a:ext cx="2916345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Контролирующие и консультационные мероприятия по подготовке дипломной работы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613837" y="5840410"/>
            <a:ext cx="2366442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Сопровождение руководителем дипломной работы процесса разработки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479222" y="5894855"/>
            <a:ext cx="2366442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Составление инструкции по использованию ЭОР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5900369" y="5000228"/>
            <a:ext cx="734989" cy="3798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8010" y="4437248"/>
            <a:ext cx="2573470" cy="1467444"/>
          </a:xfrm>
          <a:prstGeom prst="rect">
            <a:avLst/>
          </a:prstGeom>
        </p:spPr>
      </p:pic>
      <p:sp>
        <p:nvSpPr>
          <p:cNvPr id="271" name="PlaceHolder 2"/>
          <p:cNvSpPr>
            <a:spLocks noGrp="1"/>
          </p:cNvSpPr>
          <p:nvPr>
            <p:ph type="sldNum" idx="4294967295"/>
          </p:nvPr>
        </p:nvSpPr>
        <p:spPr>
          <a:xfrm>
            <a:off x="66870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25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450" y="4426584"/>
            <a:ext cx="2624487" cy="1440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/>
          <a:srcRect l="13759"/>
          <a:stretch>
            <a:fillRect/>
          </a:stretch>
        </p:blipFill>
        <p:spPr>
          <a:xfrm>
            <a:off x="6599525" y="4534834"/>
            <a:ext cx="2438271" cy="127227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5399" y="1819682"/>
            <a:ext cx="3200000" cy="1440000"/>
          </a:xfrm>
          <a:prstGeom prst="rect">
            <a:avLst/>
          </a:prstGeom>
        </p:spPr>
      </p:pic>
      <p:sp>
        <p:nvSpPr>
          <p:cNvPr id="26" name="Стрелка вправо 25"/>
          <p:cNvSpPr/>
          <p:nvPr/>
        </p:nvSpPr>
        <p:spPr>
          <a:xfrm>
            <a:off x="2637953" y="4932030"/>
            <a:ext cx="734989" cy="3798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ldNum" idx="4294967295"/>
          </p:nvPr>
        </p:nvSpPr>
        <p:spPr>
          <a:xfrm>
            <a:off x="8316416" y="6429240"/>
            <a:ext cx="674584" cy="344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15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79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80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8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8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83" name="Прямоугольник 5"/>
          <p:cNvSpPr/>
          <p:nvPr/>
        </p:nvSpPr>
        <p:spPr>
          <a:xfrm>
            <a:off x="97920" y="548640"/>
            <a:ext cx="8893080" cy="1004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Карта </a:t>
            </a:r>
            <a:r>
              <a:rPr lang="ru-RU" sz="2400" b="1" strike="noStrike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текущего </a:t>
            </a: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состояния </a:t>
            </a:r>
            <a:r>
              <a:rPr lang="ru-RU" sz="2400" b="1" strike="noStrike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после окончания проекта </a:t>
            </a:r>
            <a:endParaRPr lang="ru-RU" sz="24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«</a:t>
            </a: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Подготовка дипломных работ выпускников специальности «Дошкольное образование» в ГБПОУ «Магнитогорский педагогический колледж»</a:t>
            </a: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700808"/>
            <a:ext cx="8340246" cy="381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69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sldNum"/>
          </p:nvPr>
        </p:nvSpPr>
        <p:spPr>
          <a:xfrm>
            <a:off x="69030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spc="-1" dirty="0">
                <a:solidFill>
                  <a:srgbClr val="000000"/>
                </a:solidFill>
                <a:latin typeface="Times New Roman" panose="02020603050405020304"/>
              </a:rPr>
              <a:t>27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286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87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 prstMaterial="dkEdge">
            <a:bevelT w="8200" h="38100"/>
          </a:sp3d>
        </p:spPr>
        <p:style>
          <a:lnRef idx="1">
            <a:schemeClr val="accent1">
              <a:alpha val="90000"/>
              <a:tint val="40000"/>
            </a:schemeClr>
          </a:lnRef>
          <a:fillRef idx="1">
            <a:schemeClr val="accent1">
              <a:alpha val="90000"/>
              <a:tint val="40000"/>
            </a:schemeClr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  <a:scene3d>
              <a:camera prst="orthographicFront"/>
              <a:lightRig rig="threePt" dir="t"/>
            </a:scene3d>
            <a:sp3d prstMaterial="dkEdge">
              <a:bevelT w="8200" h="38100"/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8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89" name="Прямоугольник 1"/>
          <p:cNvSpPr/>
          <p:nvPr/>
        </p:nvSpPr>
        <p:spPr>
          <a:xfrm>
            <a:off x="699840" y="772920"/>
            <a:ext cx="855252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Ссылка на сайт ОО (вкладка Преподавателям </a:t>
            </a:r>
            <a:r>
              <a:rPr lang="en-US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&gt; </a:t>
            </a:r>
            <a:r>
              <a:rPr lang="ru-RU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Бережливое образование)</a:t>
            </a:r>
            <a:endParaRPr lang="ru-RU" sz="2000" b="0" strike="noStrike" spc="-1">
              <a:latin typeface="Arial" panose="020B0604020202020204"/>
            </a:endParaRPr>
          </a:p>
        </p:txBody>
      </p:sp>
      <p:sp>
        <p:nvSpPr>
          <p:cNvPr id="290" name="Прямоугольник 16"/>
          <p:cNvSpPr/>
          <p:nvPr/>
        </p:nvSpPr>
        <p:spPr>
          <a:xfrm>
            <a:off x="1103400" y="1125360"/>
            <a:ext cx="697968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https://xn--80agvfr.xn--p1ai/teachers/berezhlivyy-kolledzh.php</a:t>
            </a:r>
            <a:endParaRPr lang="ru-RU" sz="2000" b="0" strike="noStrike" spc="-1">
              <a:latin typeface="Arial" panose="020B0604020202020204"/>
            </a:endParaRPr>
          </a:p>
        </p:txBody>
      </p:sp>
      <p:grpSp>
        <p:nvGrpSpPr>
          <p:cNvPr id="291" name="Группа 1"/>
          <p:cNvGrpSpPr/>
          <p:nvPr/>
        </p:nvGrpSpPr>
        <p:grpSpPr>
          <a:xfrm>
            <a:off x="447120" y="1484640"/>
            <a:ext cx="8228880" cy="5367600"/>
            <a:chOff x="447120" y="1484640"/>
            <a:chExt cx="8228880" cy="5367600"/>
          </a:xfrm>
        </p:grpSpPr>
        <p:pic>
          <p:nvPicPr>
            <p:cNvPr id="292" name="Замещающее содержимое 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47120" y="1484640"/>
              <a:ext cx="8228880" cy="2436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3" name="Изображение 5"/>
            <p:cNvPicPr/>
            <p:nvPr/>
          </p:nvPicPr>
          <p:blipFill>
            <a:blip r:embed="rId5"/>
            <a:srcRect t="2410"/>
            <a:stretch>
              <a:fillRect/>
            </a:stretch>
          </p:blipFill>
          <p:spPr>
            <a:xfrm>
              <a:off x="591120" y="3921840"/>
              <a:ext cx="8084160" cy="2930400"/>
            </a:xfrm>
            <a:prstGeom prst="rect">
              <a:avLst/>
            </a:prstGeom>
            <a:ln w="0"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1408</Words>
  <Application>Microsoft Office PowerPoint</Application>
  <PresentationFormat>Экран (4:3)</PresentationFormat>
  <Paragraphs>283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Arial</vt:lpstr>
      <vt:lpstr>Calibri</vt:lpstr>
      <vt:lpstr>DejaVu Sans</vt:lpstr>
      <vt:lpstr>StarSymbol</vt:lpstr>
      <vt:lpstr>Symbol</vt:lpstr>
      <vt:lpstr>Times New Roman</vt:lpstr>
      <vt:lpstr>Wingdings</vt:lpstr>
      <vt:lpstr>Office Theme</vt:lpstr>
      <vt:lpstr>Office Theme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Стандарт реализации процесса   подготовки дипломных работ выпускников  специальности «Дошкольное образование»  в ГБПОУ «Магнитогорский педагогический колледж»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184</cp:revision>
  <cp:lastPrinted>2019-04-25T09:14:00Z</cp:lastPrinted>
  <dcterms:created xsi:type="dcterms:W3CDTF">2018-08-20T14:01:00Z</dcterms:created>
  <dcterms:modified xsi:type="dcterms:W3CDTF">2026-01-26T11:36:41Z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1049-12.2.0.23155</vt:lpwstr>
  </property>
  <property fmtid="{D5CDD505-2E9C-101B-9397-08002B2CF9AE}" pid="4" name="PresentationFormat">
    <vt:lpwstr>Экран (4:3)</vt:lpwstr>
  </property>
  <property fmtid="{D5CDD505-2E9C-101B-9397-08002B2CF9AE}" pid="5" name="Slides">
    <vt:i4>26</vt:i4>
  </property>
</Properties>
</file>