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8"/>
  </p:notesMasterIdLst>
  <p:sldIdLst>
    <p:sldId id="256" r:id="rId3"/>
    <p:sldId id="257" r:id="rId4"/>
    <p:sldId id="273" r:id="rId5"/>
    <p:sldId id="272" r:id="rId6"/>
    <p:sldId id="274" r:id="rId7"/>
    <p:sldId id="264" r:id="rId8"/>
    <p:sldId id="258" r:id="rId9"/>
    <p:sldId id="280" r:id="rId10"/>
    <p:sldId id="259" r:id="rId11"/>
    <p:sldId id="282" r:id="rId12"/>
    <p:sldId id="275" r:id="rId13"/>
    <p:sldId id="276" r:id="rId14"/>
    <p:sldId id="260" r:id="rId15"/>
    <p:sldId id="261" r:id="rId16"/>
    <p:sldId id="277" r:id="rId17"/>
    <p:sldId id="281" r:id="rId18"/>
    <p:sldId id="262" r:id="rId19"/>
    <p:sldId id="263" r:id="rId20"/>
    <p:sldId id="278" r:id="rId21"/>
    <p:sldId id="285" r:id="rId22"/>
    <p:sldId id="283" r:id="rId23"/>
    <p:sldId id="268" r:id="rId24"/>
    <p:sldId id="270" r:id="rId25"/>
    <p:sldId id="284" r:id="rId26"/>
    <p:sldId id="271" r:id="rId27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>
            <a:solidFill>
              <a:schemeClr val="bg1"/>
            </a:solidFill>
          </a:endParaRPr>
        </a:p>
        <a:p>
          <a:r>
            <a:rPr lang="ru-RU" sz="1200" b="1" dirty="0">
              <a:solidFill>
                <a:schemeClr val="bg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 custScaleX="10083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ScaleX="102360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Y="230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1"/>
    <dgm:cxn modelId="{792CBD91-D1FA-4645-B0E6-1E344FDF5B5F}" type="presOf" srcId="{F014B99B-BC0F-4D51-AA35-03139CBC5BDF}" destId="{158BBE6D-1C8E-4142-827F-B1B32D20364B}" srcOrd="1" destOrd="0" presId="urn:microsoft.com/office/officeart/2005/8/layout/pyramid1#1"/>
    <dgm:cxn modelId="{CB6F3BE7-F153-4CED-8270-72A0F84A15F2}" type="presOf" srcId="{CBB2EDB4-08BF-49DB-9282-C363CE23E3D0}" destId="{8064A9E2-4365-4891-A563-4210D9FE6047}" srcOrd="1" destOrd="0" presId="urn:microsoft.com/office/officeart/2005/8/layout/pyramid1#1"/>
    <dgm:cxn modelId="{EBAC2FB6-06C0-4A9E-9E1C-FA45C82478E1}" type="presOf" srcId="{F014B99B-BC0F-4D51-AA35-03139CBC5BDF}" destId="{47753778-DDCD-4F66-8671-0963E55AC1AB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1"/>
    <dgm:cxn modelId="{FC54928D-8489-45BE-A419-478DF3152712}" type="presParOf" srcId="{8C222443-D6D5-437E-8A06-7845FF64044F}" destId="{8E592AC7-B094-488F-86DE-8B46AA43A5F7}" srcOrd="0" destOrd="0" presId="urn:microsoft.com/office/officeart/2005/8/layout/pyramid1#1"/>
    <dgm:cxn modelId="{DC294B94-6F0D-4281-8DCC-7EE503DCE163}" type="presParOf" srcId="{8E592AC7-B094-488F-86DE-8B46AA43A5F7}" destId="{47753778-DDCD-4F66-8671-0963E55AC1AB}" srcOrd="0" destOrd="0" presId="urn:microsoft.com/office/officeart/2005/8/layout/pyramid1#1"/>
    <dgm:cxn modelId="{32B8B60D-2A65-4E4C-9F0F-98AF62A9611C}" type="presParOf" srcId="{8E592AC7-B094-488F-86DE-8B46AA43A5F7}" destId="{158BBE6D-1C8E-4142-827F-B1B32D20364B}" srcOrd="1" destOrd="0" presId="urn:microsoft.com/office/officeart/2005/8/layout/pyramid1#1"/>
    <dgm:cxn modelId="{4C8D2E90-553F-4C69-9633-5DB19C6B4730}" type="presParOf" srcId="{8C222443-D6D5-437E-8A06-7845FF64044F}" destId="{08609C55-E487-4600-AFD0-8994D3888F22}" srcOrd="1" destOrd="0" presId="urn:microsoft.com/office/officeart/2005/8/layout/pyramid1#1"/>
    <dgm:cxn modelId="{9AE41948-5B39-48DA-8B26-40AF888C607C}" type="presParOf" srcId="{08609C55-E487-4600-AFD0-8994D3888F22}" destId="{7099C5AD-A666-455F-9144-31509FAE35FB}" srcOrd="0" destOrd="0" presId="urn:microsoft.com/office/officeart/2005/8/layout/pyramid1#1"/>
    <dgm:cxn modelId="{EDA768DD-D368-40A1-A0BA-204DC4265C49}" type="presParOf" srcId="{08609C55-E487-4600-AFD0-8994D3888F22}" destId="{8064A9E2-4365-4891-A563-4210D9FE6047}" srcOrd="1" destOrd="0" presId="urn:microsoft.com/office/officeart/2005/8/layout/pyramid1#1"/>
    <dgm:cxn modelId="{EE52A2AF-CD13-415D-9E54-7F7697F26A0C}" type="presParOf" srcId="{8C222443-D6D5-437E-8A06-7845FF64044F}" destId="{4E66420A-6794-4210-A8DC-A681DFE94B26}" srcOrd="2" destOrd="0" presId="urn:microsoft.com/office/officeart/2005/8/layout/pyramid1#1"/>
    <dgm:cxn modelId="{3162D02E-FA21-4300-B51B-7304BA500A88}" type="presParOf" srcId="{4E66420A-6794-4210-A8DC-A681DFE94B26}" destId="{3405B94A-B110-4EB0-B99D-680A85764021}" srcOrd="0" destOrd="0" presId="urn:microsoft.com/office/officeart/2005/8/layout/pyramid1#1"/>
    <dgm:cxn modelId="{48E779E7-74C8-4ED9-B4DB-8D03ECADD262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FEE5F0-45C5-4CFF-BA2D-8A60B5871492}" type="doc">
      <dgm:prSet loTypeId="urn:microsoft.com/office/officeart/2005/8/layout/vProcess5" loCatId="process" qsTypeId="urn:microsoft.com/office/officeart/2005/8/quickstyle/simple3#26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750584B0-8F72-4FC1-8F04-083026C179E3}" type="pres">
      <dgm:prSet presAssocID="{6BFEE5F0-45C5-4CFF-BA2D-8A60B587149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C6604F-7771-4662-8AA0-396AE1A5BE3F}" type="pres">
      <dgm:prSet presAssocID="{6BFEE5F0-45C5-4CFF-BA2D-8A60B5871492}" presName="dummyMaxCanvas" presStyleCnt="0">
        <dgm:presLayoutVars/>
      </dgm:prSet>
      <dgm:spPr/>
    </dgm:pt>
  </dgm:ptLst>
  <dgm:cxnLst>
    <dgm:cxn modelId="{4536B1F5-6067-479D-B5FF-96695E46BA04}" type="presOf" srcId="{6BFEE5F0-45C5-4CFF-BA2D-8A60B5871492}" destId="{750584B0-8F72-4FC1-8F04-083026C179E3}" srcOrd="0" destOrd="0" presId="urn:microsoft.com/office/officeart/2005/8/layout/vProcess5"/>
    <dgm:cxn modelId="{D82D7113-3824-4D72-A50E-F3EFF2197ADF}" type="presParOf" srcId="{750584B0-8F72-4FC1-8F04-083026C179E3}" destId="{75C6604F-7771-4662-8AA0-396AE1A5BE3F}" srcOrd="0" destOrd="0" presId="urn:microsoft.com/office/officeart/2005/8/layout/vProcess5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81804" y="0"/>
          <a:ext cx="1601580" cy="1729800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 val="90196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bg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81804" y="0"/>
        <a:ext cx="1601580" cy="1729800"/>
      </dsp:txXfrm>
    </dsp:sp>
    <dsp:sp modelId="{7099C5AD-A666-455F-9144-31509FAE35FB}">
      <dsp:nvSpPr>
        <dsp:cNvPr id="0" name=""/>
        <dsp:cNvSpPr/>
      </dsp:nvSpPr>
      <dsp:spPr bwMode="white">
        <a:xfrm>
          <a:off x="751025" y="1746562"/>
          <a:ext cx="3251764" cy="1729800"/>
        </a:xfrm>
        <a:prstGeom prst="trapezoid">
          <a:avLst>
            <a:gd name="adj" fmla="val 46996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 val="70196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tx1"/>
              </a:solidFill>
            </a:rPr>
            <a:t>Региональный уровень</a:t>
          </a:r>
        </a:p>
      </dsp:txBody>
      <dsp:txXfrm>
        <a:off x="751025" y="1746562"/>
        <a:ext cx="3251764" cy="1729800"/>
      </dsp:txXfrm>
    </dsp:sp>
    <dsp:sp modelId="{3405B94A-B110-4EB0-B99D-680A85764021}">
      <dsp:nvSpPr>
        <dsp:cNvPr id="0" name=""/>
        <dsp:cNvSpPr/>
      </dsp:nvSpPr>
      <dsp:spPr bwMode="white">
        <a:xfrm>
          <a:off x="0" y="3459600"/>
          <a:ext cx="4765188" cy="1729800"/>
        </a:xfrm>
        <a:prstGeom prst="trapezoid">
          <a:avLst>
            <a:gd name="adj" fmla="val 45912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 val="50196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tx1"/>
              </a:solidFill>
            </a:rPr>
            <a:t>Уровень ОО</a:t>
          </a:r>
        </a:p>
      </dsp:txBody>
      <dsp:txXfrm>
        <a:off x="0" y="3459600"/>
        <a:ext cx="4765188" cy="1729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26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4F21C-8163-4FA7-B3D5-2811D8BDACC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AB2B1-275C-4ED4-BC7E-E7B0DD6292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740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AB2B1-275C-4ED4-BC7E-E7B0DD62921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52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AB2B1-275C-4ED4-BC7E-E7B0DD62921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087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 panose="020F0502020204030204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Образец текста</a:t>
            </a:r>
          </a:p>
          <a:p>
            <a:pPr marL="742950" lvl="1" indent="-28575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текста заглавия щёлкните мышью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f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27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24.png"/><Relationship Id="rId4" Type="http://schemas.openxmlformats.org/officeDocument/2006/relationships/diagramData" Target="../diagrams/data2.xml"/><Relationship Id="rId9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spc="-1" dirty="0">
                <a:latin typeface="Times New Roman" panose="02020603050405020304"/>
              </a:rPr>
              <a:t>1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8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85" name="TextBox 10"/>
          <p:cNvSpPr/>
          <p:nvPr/>
        </p:nvSpPr>
        <p:spPr>
          <a:xfrm>
            <a:off x="587880" y="836280"/>
            <a:ext cx="81111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</a:rPr>
              <a:t>государственное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</a:rPr>
              <a:t>бюджетное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</a:rPr>
              <a:t>профессиональное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</a:rPr>
              <a:t>образовательное учреждение 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</a:rPr>
              <a:t> «Магнитогорский педагогический колледж»</a:t>
            </a: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86" name="TextBox 11"/>
          <p:cNvSpPr/>
          <p:nvPr/>
        </p:nvSpPr>
        <p:spPr>
          <a:xfrm>
            <a:off x="747000" y="1340640"/>
            <a:ext cx="7623720" cy="149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Презентация проекта по внедрению бережливых технологий в системе образования </a:t>
            </a:r>
            <a:endParaRPr lang="ru-RU" sz="24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Челябинской области </a:t>
            </a:r>
            <a:endParaRPr lang="ru-RU" sz="2400" b="0" strike="noStrike" spc="-1" dirty="0">
              <a:latin typeface="Arial" panose="020B0604020202020204"/>
            </a:endParaRPr>
          </a:p>
        </p:txBody>
      </p:sp>
      <p:sp>
        <p:nvSpPr>
          <p:cNvPr id="87" name="TextBox 12"/>
          <p:cNvSpPr/>
          <p:nvPr/>
        </p:nvSpPr>
        <p:spPr>
          <a:xfrm>
            <a:off x="3963600" y="5091716"/>
            <a:ext cx="485136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Директор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ГБПОУ «МПК»</a:t>
            </a: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О.Ю. </a:t>
            </a:r>
            <a:r>
              <a:rPr lang="ru-RU" spc="-1" dirty="0" err="1">
                <a:solidFill>
                  <a:srgbClr val="000000"/>
                </a:solidFill>
                <a:latin typeface="Times New Roman" panose="02020603050405020304"/>
              </a:rPr>
              <a:t>Леушканова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88" name="TextBox 13"/>
          <p:cNvSpPr/>
          <p:nvPr/>
        </p:nvSpPr>
        <p:spPr>
          <a:xfrm>
            <a:off x="395536" y="3140640"/>
            <a:ext cx="8496944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процесса подготовки студентов к демонстрационному экзамену (ДЭ) по специальности «Социальная работа» в ГБПОУ «Магнитогорский педагогический колледж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1" name="TextBox 16"/>
          <p:cNvSpPr/>
          <p:nvPr/>
        </p:nvSpPr>
        <p:spPr>
          <a:xfrm>
            <a:off x="2393640" y="6028560"/>
            <a:ext cx="399564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Магнитогорск -2025г.</a:t>
            </a:r>
            <a:endParaRPr lang="ru-RU" sz="1800" b="0" strike="noStrike" spc="-1" dirty="0"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2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0" y="1031467"/>
            <a:ext cx="8492604" cy="52566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PlaceHolder 1"/>
          <p:cNvSpPr txBox="1"/>
          <p:nvPr/>
        </p:nvSpPr>
        <p:spPr>
          <a:xfrm>
            <a:off x="6879109" y="6456063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400" spc="-1">
                <a:latin typeface="Times New Roman" panose="02020603050405020304"/>
              </a:rPr>
              <a:t>2</a:t>
            </a:r>
            <a:endParaRPr lang="ru-RU" sz="2400" spc="-1" dirty="0">
              <a:latin typeface="Times New Roman" panose="02020603050405020304"/>
            </a:endParaRPr>
          </a:p>
        </p:txBody>
      </p:sp>
      <p:pic>
        <p:nvPicPr>
          <p:cNvPr id="8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364680" y="13020"/>
            <a:ext cx="719640" cy="925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Прямоугольник 5"/>
          <p:cNvSpPr/>
          <p:nvPr/>
        </p:nvSpPr>
        <p:spPr>
          <a:xfrm>
            <a:off x="2087443" y="69624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Руководитель и команда проекта</a:t>
            </a:r>
          </a:p>
        </p:txBody>
      </p:sp>
      <p:pic>
        <p:nvPicPr>
          <p:cNvPr id="14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4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88000" y="645732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4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45" name="PlaceHolder 2"/>
          <p:cNvSpPr>
            <a:spLocks noGrp="1"/>
          </p:cNvSpPr>
          <p:nvPr>
            <p:ph type="title" idx="4294967295"/>
          </p:nvPr>
        </p:nvSpPr>
        <p:spPr>
          <a:xfrm>
            <a:off x="755640" y="-35460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46" name="Прямоугольник 18"/>
          <p:cNvSpPr/>
          <p:nvPr/>
        </p:nvSpPr>
        <p:spPr>
          <a:xfrm>
            <a:off x="179640" y="1642680"/>
            <a:ext cx="3526560" cy="1865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" name="Прямоугольник 39"/>
          <p:cNvSpPr/>
          <p:nvPr/>
        </p:nvSpPr>
        <p:spPr>
          <a:xfrm>
            <a:off x="1645200" y="2032920"/>
            <a:ext cx="1998720" cy="1155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i="1" strike="noStrike" spc="-1" dirty="0" err="1">
                <a:solidFill>
                  <a:srgbClr val="000000"/>
                </a:solidFill>
                <a:latin typeface="Times New Roman" panose="02020603050405020304"/>
              </a:rPr>
              <a:t>Кустыбаев</a:t>
            </a:r>
            <a:r>
              <a:rPr lang="ru-RU" sz="1400" b="1" i="1" strike="noStrike" spc="-1" dirty="0">
                <a:solidFill>
                  <a:srgbClr val="000000"/>
                </a:solidFill>
                <a:latin typeface="Times New Roman" panose="02020603050405020304"/>
              </a:rPr>
              <a:t> Дмитрий Артурович, </a:t>
            </a:r>
            <a:r>
              <a:rPr lang="ru-RU" sz="1400" b="0" i="1" strike="noStrike" spc="-1" dirty="0">
                <a:solidFill>
                  <a:srgbClr val="000000"/>
                </a:solidFill>
                <a:latin typeface="Times New Roman" panose="02020603050405020304"/>
              </a:rPr>
              <a:t>заместитель директора по учебной работе</a:t>
            </a:r>
            <a:endParaRPr lang="ru-RU" sz="1400" b="0" strike="noStrike" spc="-1" dirty="0">
              <a:latin typeface="Arial" panose="020B0604020202020204"/>
            </a:endParaRPr>
          </a:p>
        </p:txBody>
      </p:sp>
      <p:sp>
        <p:nvSpPr>
          <p:cNvPr id="148" name="TextBox 24"/>
          <p:cNvSpPr/>
          <p:nvPr/>
        </p:nvSpPr>
        <p:spPr>
          <a:xfrm>
            <a:off x="36000" y="3549600"/>
            <a:ext cx="196704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Times New Roman" panose="02020603050405020304"/>
              </a:rPr>
              <a:t>Команда проекта</a:t>
            </a: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149" name="Прямоугольник 41"/>
          <p:cNvSpPr/>
          <p:nvPr/>
        </p:nvSpPr>
        <p:spPr>
          <a:xfrm>
            <a:off x="1048320" y="3942000"/>
            <a:ext cx="1497600" cy="2520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0" name="Прямоугольник 42"/>
          <p:cNvSpPr/>
          <p:nvPr/>
        </p:nvSpPr>
        <p:spPr>
          <a:xfrm>
            <a:off x="2644920" y="3949200"/>
            <a:ext cx="1497600" cy="2520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1" name="Прямоугольник 43"/>
          <p:cNvSpPr/>
          <p:nvPr/>
        </p:nvSpPr>
        <p:spPr>
          <a:xfrm>
            <a:off x="4221360" y="3949200"/>
            <a:ext cx="1497600" cy="2502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2" name="Прямоугольник 44"/>
          <p:cNvSpPr/>
          <p:nvPr/>
        </p:nvSpPr>
        <p:spPr>
          <a:xfrm>
            <a:off x="954360" y="5878800"/>
            <a:ext cx="1703520" cy="54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00" b="1" i="1" strike="noStrike" spc="-1">
                <a:solidFill>
                  <a:srgbClr val="000000"/>
                </a:solidFill>
                <a:latin typeface="Times New Roman" panose="02020603050405020304"/>
              </a:rPr>
              <a:t>Ефименко </a:t>
            </a:r>
            <a:endParaRPr lang="ru-RU" sz="10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1000" b="1" i="1" strike="noStrike" spc="-1">
                <a:solidFill>
                  <a:srgbClr val="000000"/>
                </a:solidFill>
                <a:latin typeface="Times New Roman" panose="02020603050405020304"/>
              </a:rPr>
              <a:t>Станислав Игоревич, </a:t>
            </a:r>
            <a:endParaRPr lang="ru-RU" sz="10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1000" b="0" i="1" strike="noStrike" spc="-1">
                <a:solidFill>
                  <a:srgbClr val="000000"/>
                </a:solidFill>
                <a:latin typeface="Times New Roman" panose="02020603050405020304"/>
              </a:rPr>
              <a:t>заведующий отделением</a:t>
            </a:r>
            <a:endParaRPr lang="ru-RU" sz="1000" b="0" strike="noStrike" spc="-1">
              <a:latin typeface="Arial" panose="020B0604020202020204"/>
            </a:endParaRPr>
          </a:p>
        </p:txBody>
      </p:sp>
      <p:sp>
        <p:nvSpPr>
          <p:cNvPr id="153" name="Прямоугольник 45"/>
          <p:cNvSpPr/>
          <p:nvPr/>
        </p:nvSpPr>
        <p:spPr>
          <a:xfrm>
            <a:off x="2541960" y="5873760"/>
            <a:ext cx="1703520" cy="54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00" b="1" i="1" strike="noStrike" spc="-1">
                <a:solidFill>
                  <a:srgbClr val="000000"/>
                </a:solidFill>
                <a:latin typeface="Times New Roman" panose="02020603050405020304"/>
              </a:rPr>
              <a:t>Кузьменко </a:t>
            </a:r>
            <a:endParaRPr lang="ru-RU" sz="10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1000" b="1" i="1" strike="noStrike" spc="-1">
                <a:solidFill>
                  <a:srgbClr val="000000"/>
                </a:solidFill>
                <a:latin typeface="Times New Roman" panose="02020603050405020304"/>
              </a:rPr>
              <a:t>Наталья Ивановна, </a:t>
            </a:r>
            <a:endParaRPr lang="ru-RU" sz="10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1000" b="0" i="1" strike="noStrike" spc="-1">
                <a:solidFill>
                  <a:srgbClr val="000000"/>
                </a:solidFill>
                <a:latin typeface="Times New Roman" panose="02020603050405020304"/>
              </a:rPr>
              <a:t>преподаватель</a:t>
            </a:r>
            <a:endParaRPr lang="ru-RU" sz="1000" b="0" strike="noStrike" spc="-1">
              <a:latin typeface="Arial" panose="020B0604020202020204"/>
            </a:endParaRPr>
          </a:p>
        </p:txBody>
      </p:sp>
      <p:sp>
        <p:nvSpPr>
          <p:cNvPr id="154" name="Прямоугольник 53"/>
          <p:cNvSpPr/>
          <p:nvPr/>
        </p:nvSpPr>
        <p:spPr>
          <a:xfrm>
            <a:off x="4144320" y="5878800"/>
            <a:ext cx="1703520" cy="54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00" b="1" i="1" strike="noStrike" spc="-1">
                <a:solidFill>
                  <a:srgbClr val="000000"/>
                </a:solidFill>
                <a:latin typeface="Times New Roman" panose="02020603050405020304"/>
              </a:rPr>
              <a:t>Иванько </a:t>
            </a:r>
            <a:endParaRPr lang="ru-RU" sz="10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1000" b="1" i="1" strike="noStrike" spc="-1">
                <a:solidFill>
                  <a:srgbClr val="000000"/>
                </a:solidFill>
                <a:latin typeface="Times New Roman" panose="02020603050405020304"/>
              </a:rPr>
              <a:t>Яна Игоревна, </a:t>
            </a:r>
            <a:r>
              <a:rPr lang="ru-RU" sz="1000" b="0" i="1" strike="noStrike" spc="-1">
                <a:solidFill>
                  <a:srgbClr val="000000"/>
                </a:solidFill>
                <a:latin typeface="Times New Roman" panose="02020603050405020304"/>
              </a:rPr>
              <a:t>преподаватель</a:t>
            </a:r>
            <a:endParaRPr lang="ru-RU" sz="1000" b="0" strike="noStrike" spc="-1">
              <a:latin typeface="Arial" panose="020B0604020202020204"/>
            </a:endParaRPr>
          </a:p>
        </p:txBody>
      </p:sp>
      <p:sp>
        <p:nvSpPr>
          <p:cNvPr id="155" name="Прямоугольник 54"/>
          <p:cNvSpPr/>
          <p:nvPr/>
        </p:nvSpPr>
        <p:spPr>
          <a:xfrm>
            <a:off x="5796360" y="3954240"/>
            <a:ext cx="1497600" cy="2502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55"/>
          <p:cNvSpPr/>
          <p:nvPr/>
        </p:nvSpPr>
        <p:spPr>
          <a:xfrm>
            <a:off x="5701320" y="5889600"/>
            <a:ext cx="1703520" cy="54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00" b="1" i="1" strike="noStrike" spc="-1">
                <a:solidFill>
                  <a:srgbClr val="000000"/>
                </a:solidFill>
                <a:latin typeface="Times New Roman" panose="02020603050405020304"/>
              </a:rPr>
              <a:t>Шайдулин </a:t>
            </a:r>
            <a:endParaRPr lang="ru-RU" sz="10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1000" b="1" i="1" strike="noStrike" spc="-1">
                <a:solidFill>
                  <a:srgbClr val="000000"/>
                </a:solidFill>
                <a:latin typeface="Times New Roman" panose="02020603050405020304"/>
              </a:rPr>
              <a:t>Вячеслав Романович, </a:t>
            </a:r>
            <a:r>
              <a:rPr lang="ru-RU" sz="1000" b="0" i="1" strike="noStrike" spc="-1">
                <a:solidFill>
                  <a:srgbClr val="000000"/>
                </a:solidFill>
                <a:latin typeface="Times New Roman" panose="02020603050405020304"/>
              </a:rPr>
              <a:t>преподаватель</a:t>
            </a:r>
            <a:endParaRPr lang="ru-RU" sz="1000" b="0" strike="noStrike" spc="-1">
              <a:latin typeface="Arial" panose="020B0604020202020204"/>
            </a:endParaRPr>
          </a:p>
        </p:txBody>
      </p:sp>
      <p:sp>
        <p:nvSpPr>
          <p:cNvPr id="157" name="Прямоугольник 56"/>
          <p:cNvSpPr/>
          <p:nvPr/>
        </p:nvSpPr>
        <p:spPr>
          <a:xfrm>
            <a:off x="7380720" y="3968640"/>
            <a:ext cx="1497600" cy="2502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Прямоугольник 57"/>
          <p:cNvSpPr/>
          <p:nvPr/>
        </p:nvSpPr>
        <p:spPr>
          <a:xfrm>
            <a:off x="7303680" y="5879880"/>
            <a:ext cx="1703520" cy="54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000" b="1" i="1" strike="noStrike" spc="-1">
                <a:solidFill>
                  <a:srgbClr val="000000"/>
                </a:solidFill>
                <a:latin typeface="Times New Roman" panose="02020603050405020304"/>
              </a:rPr>
              <a:t>Матвеев Константин Витальевич, </a:t>
            </a:r>
            <a:r>
              <a:rPr lang="ru-RU" sz="1000" b="0" i="1" strike="noStrike" spc="-1">
                <a:solidFill>
                  <a:srgbClr val="000000"/>
                </a:solidFill>
                <a:latin typeface="Times New Roman" panose="02020603050405020304"/>
              </a:rPr>
              <a:t>преподаватель</a:t>
            </a:r>
            <a:endParaRPr lang="ru-RU" sz="1000" b="0" strike="noStrike" spc="-1">
              <a:latin typeface="Arial" panose="020B0604020202020204"/>
            </a:endParaRPr>
          </a:p>
        </p:txBody>
      </p:sp>
      <p:sp>
        <p:nvSpPr>
          <p:cNvPr id="159" name="TextBox 24"/>
          <p:cNvSpPr/>
          <p:nvPr/>
        </p:nvSpPr>
        <p:spPr>
          <a:xfrm>
            <a:off x="123840" y="1146600"/>
            <a:ext cx="25041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Times New Roman" panose="02020603050405020304"/>
              </a:rPr>
              <a:t>Руководитель проекта</a:t>
            </a:r>
            <a:endParaRPr lang="ru-RU" sz="1800" b="0" strike="noStrike" spc="-1">
              <a:latin typeface="Arial" panose="020B0604020202020204"/>
            </a:endParaRPr>
          </a:p>
        </p:txBody>
      </p:sp>
      <p:pic>
        <p:nvPicPr>
          <p:cNvPr id="160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1178280" y="4013280"/>
            <a:ext cx="1280520" cy="1931400"/>
          </a:xfrm>
          <a:prstGeom prst="rect">
            <a:avLst/>
          </a:prstGeom>
          <a:ln w="0">
            <a:noFill/>
          </a:ln>
        </p:spPr>
      </p:pic>
      <p:pic>
        <p:nvPicPr>
          <p:cNvPr id="161" name="Рисунок 11"/>
          <p:cNvPicPr/>
          <p:nvPr/>
        </p:nvPicPr>
        <p:blipFill>
          <a:blip r:embed="rId5"/>
          <a:stretch>
            <a:fillRect/>
          </a:stretch>
        </p:blipFill>
        <p:spPr>
          <a:xfrm>
            <a:off x="255240" y="1699200"/>
            <a:ext cx="1176840" cy="1774800"/>
          </a:xfrm>
          <a:prstGeom prst="rect">
            <a:avLst/>
          </a:prstGeom>
          <a:ln w="0">
            <a:noFill/>
          </a:ln>
        </p:spPr>
      </p:pic>
      <p:pic>
        <p:nvPicPr>
          <p:cNvPr id="162" name="Рисунок 12"/>
          <p:cNvPicPr/>
          <p:nvPr/>
        </p:nvPicPr>
        <p:blipFill>
          <a:blip r:embed="rId6"/>
          <a:stretch>
            <a:fillRect/>
          </a:stretch>
        </p:blipFill>
        <p:spPr>
          <a:xfrm>
            <a:off x="2680200" y="3983400"/>
            <a:ext cx="1411920" cy="1944360"/>
          </a:xfrm>
          <a:prstGeom prst="rect">
            <a:avLst/>
          </a:prstGeom>
          <a:ln w="0">
            <a:noFill/>
          </a:ln>
        </p:spPr>
      </p:pic>
      <p:pic>
        <p:nvPicPr>
          <p:cNvPr id="163" name="Рисунок 13"/>
          <p:cNvPicPr/>
          <p:nvPr/>
        </p:nvPicPr>
        <p:blipFill>
          <a:blip r:embed="rId7"/>
          <a:stretch>
            <a:fillRect/>
          </a:stretch>
        </p:blipFill>
        <p:spPr>
          <a:xfrm>
            <a:off x="5837040" y="3993480"/>
            <a:ext cx="1394640" cy="1971000"/>
          </a:xfrm>
          <a:prstGeom prst="rect">
            <a:avLst/>
          </a:prstGeom>
          <a:ln w="0">
            <a:noFill/>
          </a:ln>
        </p:spPr>
      </p:pic>
      <p:pic>
        <p:nvPicPr>
          <p:cNvPr id="164" name="Рисунок 14"/>
          <p:cNvPicPr/>
          <p:nvPr/>
        </p:nvPicPr>
        <p:blipFill>
          <a:blip r:embed="rId8"/>
          <a:stretch>
            <a:fillRect/>
          </a:stretch>
        </p:blipFill>
        <p:spPr>
          <a:xfrm>
            <a:off x="4292280" y="3983400"/>
            <a:ext cx="1355400" cy="1952280"/>
          </a:xfrm>
          <a:prstGeom prst="rect">
            <a:avLst/>
          </a:prstGeom>
          <a:ln w="0">
            <a:noFill/>
          </a:ln>
        </p:spPr>
      </p:pic>
      <p:pic>
        <p:nvPicPr>
          <p:cNvPr id="165" name="Рисунок 15"/>
          <p:cNvPicPr/>
          <p:nvPr/>
        </p:nvPicPr>
        <p:blipFill>
          <a:blip r:embed="rId9"/>
          <a:stretch>
            <a:fillRect/>
          </a:stretch>
        </p:blipFill>
        <p:spPr>
          <a:xfrm>
            <a:off x="7410600" y="3993480"/>
            <a:ext cx="1422000" cy="1932840"/>
          </a:xfrm>
          <a:prstGeom prst="rect">
            <a:avLst/>
          </a:prstGeom>
          <a:ln w="0">
            <a:noFill/>
          </a:ln>
        </p:spPr>
      </p:pic>
      <p:sp>
        <p:nvSpPr>
          <p:cNvPr id="2" name="AutoShape 2" descr="data:image/png;base64,iVBORw0KGgoAAAANSUhEUgAAAUAAAADwCAYAAABxLb1rAAAQAElEQVR4AexdBXxURxP/v3cS90BCgiS4uxd39wItTqmXllKhQlsKLS1taXEoLqXFoVRwd3e3BAuQhLjLffvfcOFyXCCEpAS+yy/zdt/K7Oy8t/NmZ3b3VIP1z8oBKwesHPg/5YCKJ/z7/bfXcPfu3SfEYq1u5YCVA1YO/PcceGwBeDUwQFIZHp4m9F7uMgPuth4ybdXK72Q4b95kGVovVg5YOWDlQF7mwGMLwJNHSsj+uOrThN4/a4Cr12QSOrb4DHFxcSjscy4tIY9freRZOWDlwP83B7IkAM+e2S2mubclpwoXWwLEKEhJAa6c0aN1S8DTQwtDrIJDRwGbWHtUq/WNLHv8+BbExMTIuPVi5YCVA1YO5DUOZEkAli5TF7qNvvhrZU+UKNkGqceBsHAgpZ8esZu1sLdPxtmSjqhUHkg+qMDZ2Rmb1hSCx662cHBwyLE+lyhRAnZ2dti+fTtsbW3h6emJ1NTUx8IfHR2Njz76CPXq1RNCPW0a/1gInqDw02z7Cci2VrVy4LnlgPqonv3y/nsIHGaL+EbX0dptCWJCHJFwSwO3Kwq2touFXpOKsPE6pCyOhkbMfOPDtEiKUNDY/To8B4bhxhQ9Zk/JGZvge++9h44dO6JBgwbo1KkTRowYAVV9ZBcydHH8+PEoVqwY5s+fD3d39wx5uX3zNNt+oG/WBCsHrBxAptLjym86nPJ1Qu8C0xAr4sr8IkjWG+B2KxmpToBiY0BXNy2gARyqp6DICS0URcQbJkN7ETh8WsHdz10Q+a0Nmp78AGcErnULXsST/Ol0Oty5cwfx8fGgNmXENXXqVDg6OmLw4MFSq6OWqCgK2rVrhzFjxkCv1wvaFAwZMgRXr16VgrNr166oW7cumjRpgjZt2qBatWpSK6xduzaaNm0q7xcuXAhXV1eZzrZYhmWnTJkicf/xxx+wsbGBr68vvvnmmwztsDxh1qxZkrYaNWrg8uXL6W3HxsY+QKspPuabtk9tV1EU2Y9SpUqhbNmyRG8FKwesHHgCDmQqAM84z0e+QYkIGa+Hx6tJCP5Fj9B5togN1kAba4CiFcKuWAqSwxQkhyqwLSqMggJb4g4FseEauE61Q/gfOqhvJyD2Tx08305E+Sa/PAGpkMLq7NmzqFy5MoKDg9NxLV++XNoaKUAo7L766itQW2zVqhWKFi2KpKQkWZb3YWFhGDt2rEwjHuZRoDZv3hzM37dvHzZv3gzeU0v85Zdf8Oqrr8r6THNxccGOHTvw008/4dixY1IDvXnzJnx8fCROFiQehoSVK1eCQpACm8LX2Db7YU6rKT4KQNP2x40bh1q1aknaqlatijNnzoC0sO9sxwpWDlg58PgcECLrwUrHftLj/Oy+UB2AAt/HI/+IeGi/SEDUWi2uOKYi2TFNyCXZKDDkBwz5gESNKgVfqqeCdatEeoqCoJE6lPw0AR5vJUJXyIBV3YphRR37BxvMYgptgBQ2c+bMwdGjR/Hdd9/Jmi+++KKwQ9qna2ucIq9duxaEDz/8EEOHDpW2Q97369cPb7/9trRNEge1StoTN2zYIMtTyFAr5H3Pnj3x/vvvgxofG1q/fj3Cw8OlpkdtkEKYGiC1z2HDhmVoh+UJnLK/8sorsr233norve0yZcpIzdKU1pCQEKlREp95+/nz58fBgwcxbdo0XLt2jailNqgoioxbL4/DAWtZKwfSOKCmBfevF8+fgv4XG7Q8YItzRWth/IpWcvqaPMoGhmRA08MBV/vY4WrfTEDklVlhi+RbCgp8mYSzBZ2hGXgF0UhFk6t6lLkq5sz3m8tWrE6dOkhISMCNGzdk/ddff11qgBcvXpSCkVNbalh///03AgMDpcZHjYpaVNu2bUEhRk1v9+7dUqP6999/cejQIezcuRN79+7Fpk2b5P2AAQPSy7Khw4cPY82aNZg3b55sj5odcUVFRUmNlNqdsR2WJ1B7pPZH4dW5c+d0fJymUwCb0jpz5kyZT3wvvfQSBpi036JFCyQnJ2Px4sWSToPBIMt26dKFzVjBygErB7LBgQcEYPGS5eAltDbi8p1zUNjaIhl9Iti/ZyuiP7eTOFy6CikqY9aLlQNWDlg58HQ58IAAJDmub8WjwLcJiDuqgW3sbiZlCgaRs84uEYEpqdiWalm4VUjuC4MwEdKW6DMhTtSw/ls5YOXAU+KAtVkTDlgUgKqqYuG1KrJY/CmLRWQeL+GfRcO2QyKOdoiFoWc8kx6A60NsZdrtjstlaL1YOWDlgJUDeYEDmUo33zIDHqDv2NgZWNShV4b0GhWB10VS7TLAG72Bk7/MypBveuPkKgqZJljjVg5YOWDlwFPkwAMCMDj4Ds6Xd0Tpjz5CcpFUhBa2R6IgULftCOgVbdmnL855eIsU4NDn3+HIOhlFwm3g9n7A6+hr2FyqUlrivevxN1RccU1BXL1KCOyUfS/wPXTWwMoBKwesHMgWB8wrPSAAD67ohZQwBTbFUhHcOBEpyTG4YFAxa/w4/PPPP3Bzc4P++/GIWLYevd96BzU6p6Fs8aIQfjWBI6E+aDNrQVrivWuJorGo81EyVAcDYg9oMPGHd+7lWAMrB6wcsHLg6XFANW9a0dvIpPhzKsq/dwNFS7VEOSUVip09uISkePHiuBUUBC/vNC0w+KaC8AvA6oV22LNcwTtTTsDf3x9bBgyWeHip2PQqLpeZjdQYhbfQap1k+DgXg/C21Bi9EcW/2IISX+YOFP9qO8ZvvoCF+y+j+JcbBGzNtbaqjNqM2MQU1B2zFSVFu7nRp2ICr9+ILfh6zTmMW3sG/iO2ij7lEu++3IoG329DfFIyKo1ah6LiPjf65P/VThT5eht+238NM3aeFe1sy7VnVOKrrag2eitiEhLx98G6mLe7LH7aUhHD/q2FHitrotaiBij1W1MUmN8KvnNboMAsEZ/eDF5TG8NzUiO4T2gAt3H14Dy2Dpx+rAXn72vC8dvqcPhawIhqcPiiKmw/qwS9AO0n5fHZPz8j5uwphP3wJcJ+/Cr78NNXuN7wNZzT9EKA0gdX7gHj59VeOO/YCwlBkUhMBSLjUnEzMhEXQ+Nx7HYcdtyIwsbL0Vh+PgLzT9zFxCPB+HbvDXy4PQivr7+M3quvoMPiM6gz/wxKTz+NwpNOwH7YGmiGrID61iIoA2dD6TsVyssToHT/CS//tAwGekCRN/8eEICFa3yZRqlgzuWx/mlxca1z74w/rVaLoFu3UKBAAZEKJFe7jqQmt9F4xC14D7oIjSZtnV/HN9/GZUOawGNB3xWDGEh4c+h3MnycSwpS0aZSQfSs7YMetXIDfNGlhgcalvCEq70tXqxdBC/X9M6ltnzwcu3C0GkUtKmYH91reOVKOy8LvL2q+6BlaQ94udnj5eqF0DNXeOcj8BZAjzoFoVFS0KGKP3oL3nWv5Zvj/epdPT/6VvFBtcIu8HIQfaqZP8fbSH+/anjjpZqFYaPToZBnC5T16oYqBbqgRuGOaOHXCZ2Lt0f3Eh3Rp2Rr9CrdDi+XaY/eZdugT9m26FeuLfqXb4f+FdpjYKWOGFi5EwZU7YSB1TtjUI0ueKVmFwyo1RWv1nkRr9foijdqdkPrMg2g6lXoq9SErnKN7EOlGrDr2AAerzeFw1uN4XgPGHd7sxmc3mwFjZsdNDBA1Rlga6OBg61GvPcKvO218HZW4e+sRTEPLcq726BiAUfU9bFFg0KuaFjEEc2L5Uenkh7oUcYZPcu7YmCdInijXnG8Ub843mxUEm81KYe3mlbC282roFfDimKYPyBmRFre+H+AsrLla8K9T5Kkzi81RYa8OCmKkOQGufvg888/BxfrXrp0CQkJCeAuBZ4AExkZKcuwPPfsFl63i1EJSUJTZMR9QBpuxh8HNKLwV21L45u2JbMND69bAj+0LYNKBV3QppwPRrcpiZHtcq+9j5oXhUZVMbx1WXzTLnf6NIp425VCLT8PMZAL4dt2RXOJd2n0v9mwGHSqDqPalZC8+7ZtiRxvb1T7khjVvgTKeDujXZVCgne594y+Ebz7sJkftOLdr+T3JWoUHYmmpUagW/nPMLDKZ/ik+gcYVetdjKn9Ln4Q4dg6Q/BjvaH4qeEHGNv4I/zc5GP80nQYxjX7BOObf4rxLT7DhJafY3zrzzCh9eeY1O4zTGz/OSZ2/gKTunyF+kUrw6ZoGTg0awfHJwSPob3hMWUAPCc/CN4/9oZGCDyN6JejVgN3GxUFHHQo4mSLEq52KO9ph6peDkLoOaNREcHnIi7oUtxFCHl3vFopHwZX98Cw2vnwdX0f/NCoICZ1KoPJ3SpgykvVMKVvXUzuXx+TX2mISYMao3WNklJmiOGbJ/9VS1SFhaalxp2g2EmLe2kUcBcE7yIiIiAknZzqbt68Gdx1wS1qFIDr1qV5RX777Tckt3pB6G2sAURv1srI6YqW1wrKzIdcFEW9d3KDIkrlEog22I54L8AWREPin7HcANEfohUtQLbGm5wHiVF2iI9a3gG51B5bgBDqafgh/nKjvXtoRaDmUj+QAa+adsu3z9gdQJYA0wARV3hJA/BP3DPIDJhNEDWRAbRpGJn3pAAIzIoFMKYb+wXxpwi49y+j4pL2L+pDAkiZApM/3ggcMpdxIxjTRFFFvOMiyMv/pPZB+up4yLSkq+yUjMpLoUE9wPP3jh8/jgmtmoJ7Vw3COHc3OBgRNUoh30ttUeSVF4VsNICnphxw9gBBVr53OX2h672YNbBywMoBKweeLgcsCsDEI0LDE3Tpi6aK6/1/rZCHZwq5wLNnG7x8O0AefOr75VDsP3DgfiER46knXn07ocr8JagVeU+dFOn8t7fdzMAK/zUHrO1ZOWDlwAMcsCgAi9RKkAVtSmUUgEw0rbBu/M/wUwzSOwyTv/379wsDK+Dl5ZWeal8zzZ7Y3hCZnmaNWDlg5YCVA0+TA6byLJ2OyPVp9jq7smlCKz3DLBK0f69M8cyfX4bGS+yubTKqKEJllDHAoV4aLp3Xg0L1XhFrYOWAlQNWDvynHLAoAOOPaSQRl85azEaERovU9Xvhf2AX1vd+EyvHjJbl17vmR8TyDai5dB6W+xTFuePHZDoviZfThGH09jThyjQrWDnw33DA2oqVA5Y58ICES0lJQUp4mrCK0zpYrOWSkgy1RW0UTklEi9+mos6CabJci/A7cOnaXMa73rwM39deknFetPl4BWJ2pQnXtDvr1coBKwesHHh6HHhAAHIhs+pskBQVco6WYU5ckq6nCVX7Gik5gc6Kw8oBKwesHHhiDjwgAInRsXGakLIJUfHVyr+YlG2gKPUo4IP4M2lN2ZS12gCzzUxrRSsHHp8D1hoP4UCaVDIrEF7aXqaELdIh5EcblAgMQ5kbUTB0T4LaIwkhv82X9wXP3sSJT76V9kDmEy788h7s+yUiZoBBllE27ETYND0SA9KaWpJaReK2XqwcsHLAyoGnzYE0qWRGRdm3QuHwQtqOjeBxelxrHI/yDQAAEABJREFU44I5M8bCrnUSUhfr4Nm7L+6MtMWE7yoicPdQLOtWBb9P9UTUXzqUeH88YufpcTQlDqdObIfa4QXcGpV2wILHJwl4+9M0z7FZk9ZbKwesHLBy4D/ngEUBSCoKL4lDAn/HQ5jueCp0q1Ofw2GPDjpfTmqB0F916DIvBO2226F7pA2qfJOA62/Ysir0/qno7K2B7VutkRqnQBF+j1vjyyH/4ESZb71YOWDlgJUD/wUHHtVGpgKQFSu/dQeRI+0YRfhSHVLsUlF8fzTuLhgGt55JsCmZinxCqHkMSoJ99RS4v5KE5L/noNjOGMQe1SDxskAvhN+pkW3QuNt9zW/F2kMo1+JzOJR9HRVaDsdfm47KNqwXKwesHLBy4L/kgJBQD2+u1sA7cNp7Gn+9ChT4OE2De6HJcHiPjUfRLTHwFNPa/F/Ho8ifsfAaGY8KVbpJhIXmxOHv15Lgfz4YXfsvlmm8XAi4jR7vTEH/bvUQtH8c+onwxbcm48q1YGZbwcoBKwesHPjPOPBIAUhKChYqhI9HRDH6WPDRV/GwtU2bFhsr/rvlOBRFwXsDmsPZ0U6GzPtHpLcd+AsU/wHp4Fv7fRSsMzT9nnmr1h+GsdzSfw/ApuSrYDmm6UsMwt3wGNwOiYSu+Cuo0eFri2V7vz8dLFtBaJ+bdp+BS4W35P3Aj2eRlPQ6U3/bItON+Nm+aZvb95+TbTOd8O6IhbI+L6SHaUYgjvKiPefyb8K14lso0WgYLgbewdWboajWfoRMGzPtX1a12D7LUmv2rDoYbDf4bhQa9vge9mVex+CvfoP5/dHTVx/oF5FbossSDWERMVJDN9Jfu/Oo9OdQXNBuqY75s5qxaFumfePzqdL2K9Tp8i3UogNx8EQAuokPIdsxpdOU30wnmPfVvF3vGkPA9+LspSD41/8IC1buhnl/5q/YLWchnvf4aeSL6TM3x8t3z7zfxnrG/vDdI40EPh9LfWOeOT2bdp2W74PpMyZuvqfm73RmNJjS/igesS+W3kfz94Y08B0wxW1MM3025jSxj8ZyluqapmVW11Lfizb4+IFny7ayC1kSgNlFznqpqQZQMJw4dx0DPpqFG7fC4OxkB71Oy2zotBq4ONnj5u0w9OlcFx5ujjBcmYOmL5SV9xSUE0b0Qqmi3ji7Ke0gVWO52lWKwUavleWY5mBvAz6Uhav2wMXZHl1bV5d5xGla9pcvXsKVHT/ijBggTg42iDgxBZNH9cGyfw9KmoiLdd7s3RgNapWSOIxppngOnQiEk4Mtbh0YL+u93LG2DHkxljfty6AeDZDf0xnX9/4CO1s9Zi3ejmkLt8j+L570Fr78eSVi4xJle+btT56/SfCgAN7u0xQT527EuNnrERoejZv7fkGRgp4P3FcuW/iBfmVGlyUa3Fwc8MXgDpjz4yvwEjQPGdhCPpuUS7PxRq/GFuk2f1brtp/ItG8n1n0DDraGgr+Ffdzh6+WKIr4e+HfOUJKZzgNTfssMcTHvu3m77ZtVQn4PJ5T098ZLHWrh5Q61Yd6fI6cCM/DT+LxMn7k5XtH0A/3u3ram5IuxP5zhsByhT5e6sNQ35pnTw/fd/BmTJkvvtPnzMtJgSvujeEQaLL2P5u8NaTB/F41pps/GnKbM3mNjXVNaM6trqe/vv9LigWfLvmQXcl0Azl22EwHXQzD1t83wL+QJX283REbFITEpWdKclJyCiKhYMQDc5L355aPXWkuNkekUgp1aVGVUwoQ5G1CpTCEZ56VXpzqg8Dt5/jrKl/RlUjqYls3n7iQ1y9LFCuDy1WD41Hofr382D6kGQ3r5zCKmeN7q00RoFrHwrvFeZsUfSNdqVDja26BMcR/cCY0UH4RwFCrgjuJF8kue3A5JO4kHZn83b4dj5bpDGDnhT6nhXhLaY81K/nB1tseHr7aC+T2/8Fnt141blmlITkk1owJQVUW2Z6mO+bNysLO12LfQsGiUafaZfEb5PBwRHhmLVv1+RnJyKtxdHTK0acpvY4Z5X83b/fHTHuLjEIM/NxwWHyg7aATPWde0P+b8ZD7porZDbYz35nj57pn3m+8u6xn7U6xwPlZNh4f1zZQeVrBEk6V3OjMaTGl/FI/YF7Zp/j4+zntj+mzMaTK+x+SNKV1s0zwts7qW+k4BGipmeebPlnizA7kuAGnr8xMaypu9mwg7XwhaNSwv6RwvhFdkdBwYMqFtk0oMsgycFrRqWAE2Nrr0OvzSHxZfdn6Z0hNFxLxshBDAdw5NkIKZ7deqXBQLx70uSj783xzPhp2npBDbt+qLh1c0yaVGHBObgNMXbogPQj4ULOCGa0F35fSHWnF+D2eT0vejLMf+xp2djrXzPhDakieOnr6GqJh4WaiIb8b73//ci6z2i7jNaTh1/gaKFso4mGVD9y6W6tzLSg8yK0ONIvLkVCQkJmPTrjNSiP854138/uceOV01IjDntzHdvK/GdGPIj0KPdjXx1hcL0KVVNZls3h/SZspPFiJdRo2d95aA9Ux55SLMOKxn7M8EoZ2b1iMtlvpmTg/rELc5TZbeaZazRIMp7Y/iEdsjmL+PWX1vzJ+NOU3G95i8MaWLbZqnZVbXUt/JT/NnS5zZhVwXgNQYJogpbIVSBeV0qlTRAlg65W3MW75LaE5DQA2R9xSStNXw6zBV2N627zsnBwO/il+MXYHzV25j4ryNsp8sJw9iFXaqHfvPy3JMW7vtBF7p3gB1q5XA7kMXsXzNQZlnXnbQsNkoJGyL5Ur44sW2NbBu+0l8M2k1KJhWbzwi65AO45eLQnL+il3yoNe7Jm2+P/J31Kjoj4PHAyRdfHlkRFxID3GY9kUkS6HrUeUdOIqp82svNcTrLzdCiLDndX97CkYM6QSq/ca6pu2/8XJjYSYIlza/vh/MwLv9m8HBTo/81d7F218ueOC+ef1yD/SL7Rtxm9JliYYub0xCryG/SrMF7VqjJ/8N9uerX1YRjUW6zZ+VJbzG9l2FHZQaEOtcvXlXarUUiAOFmYRaOcuZPzfZsLiY9504zN8Rtl1UaGOlhOlEVIF5fzgIWY82VPKT7bF/pnxhviW8ps9ribBDs56xP6Yf8gXCzmipb5boob2U5g22aUqTpXeafbNEgyntWeER6eDszPR9bG723vw0Y6187qbv4nwLY8GcJtP32JQuS3zOrK6lvpNmljd9tkzLLuS6ALREWMfmVXBy3TeIPfOrDNs3rSyL/TP7fWn/o30g8cJM3BC2Mh8vV4Qdm4zUy7MxuF+zDOVebFMDCednyHKsO3JoZ4z/6mVw+sv6B1Z/BabzC2RalgI3/twMUHMb+kpLScep9d/Ktjs0q5Jeh/WSLs4C7Yy0TfHeFM+FrWOw/88vwakw8yjoJYHiYmzXtC8iGcX9vMC296wYDn4lC/t44PjaUdJe9+lbbVnEYvsl/L1wbM1IyYdl4gNCU8KOpZ+BGuHkkX2kacH0/tWeDR/oF5FbossSDSxL/rNfH7/eRtr9GP/6/U7MEratB+k2f1aW8Brbpy3x8vYfcPTfr2WfqK1GCq2Q/ObLbSxnym/ZsLiY9928XWrF1PL5MRTF0/9N++Mq7M6m/DS2Z/q8zPESkXmfjPWM/alXvQSLSdi2+BOLfZOZ4mJKT1JSCthvc5osvdOZ0WBK+6N4JJqX/+bvo/l7c1CMIT53Ap9NZmPBnCYiN/LGlC5LaZnVtdT3zJ4t28sOPBUBmB1Cn1Yd2khaNqiQI83PWboT9EzyK5hVhDnZflbbZLkXqhcHBQDjHZpVlh8Bxp8FaNP/Z3wzcTV6d66TTm5e609eoOdx38en9S6mP0QRsfRsRXK2/60CMAusWzzpzSyUenQR49e9j/B2P7r0/RI51f59jI+Ozf7hlfRCLwit5hXhwU5PyOORHUs/A7Vh2lSNpOa1/uQFerLzPj6Nd9H4DBnyuRJMny3TswtWAZhdzlnrWTlg5cAzzwGrAHwKj5BrxX6ZtV62TOM8DcxGKNXkU+EtD0bppp/CrvRrKFz3A3w/9R9ZlnW4vEHeWC+PzQGv6u9JZ4vpsqX1O06iarsR0rmUr+pgDPt+6WPjfRYrHD4ZiI+/W4KWfceCnuBnsQ85QbNVAOYEFx8DR3xCErq8PhHGRdN0aHzyZlsc+edriYVTDL6Qv3zxEsKPT8FPn/fApz8sA5fccFEvBWZCYtoaSlnBeskyB9o0rggvT2e0blRR1uEOhI6vTkCdqsXkgvJzm79H+VK+Mu8ZvjySdC7B4cqGciV9MXPMALm285GVntMCz6UA5KJmboVq1PN7uU6uYY/vH9huZbodjss8jpptHeM2Hr2FrXUXA+88cgvVw7br/L35GDzdneRA5DsVGh4NNxd7RtOhWJH8cpDS48ZV/vQO/iPqeedzgbOjLf42OTyCdBq1R4bccseBbb69zojcfIuUpfpZ6aOxHnfekNds15yHxjYbdP8ufRsdn4WxLpdTsIzxnsslyHPistQHc9rNt6pV7zBCtmNKE/EbgbtaGDeGf244An5MfvikO7i+zN3VAUb7rHn7lmg0ppm2l10ekC4jPlM+mOPb/pDtl+UtbLU0r892lq89iFvBEXh3xELMWbrD4nZMc97+Mmudxa2VxPcsw3MpAH/8rLtcOkPBNn/5LljakkQNy7gdLvBGCCxtAeJaJr7cC0221lnarsQ1ZXT1N6iVtm3uYdt1Dp8MALd8GV8aeoW5I8V4bxralnpVDmiui2NfmMf1klzszTiBA5btc5kCt1Px3tLWIpYlmG+RYnnz+lnpo7EeF51TUPPenIdsj/BSh9q4unus7DefBcuyzb5dXmC2FDq8N+WhpT6Y026+Va1RrdJyW5opTbKBTC5cc0fBx+dsXsS8fX6IzGk09sO0vezygO0b8ZnywRzfw7ZfDhKOKvOtlub12c61m3cRF5+I5dPewagJq+VmBG5HNd2Oac5b/0L55FIt45ZRfryWrTkot29SyBLvswjPpQCkh4hHbVG4cKEnH4z5liTT7XBlS/jC0hagXha21nHQrDTZkkbcXAhL7WvTrtO8lQM6NJPtOqTDRn9/9woXfNepWlzWM79wvSAFG7fNFcjvIrNtbXTgRnp5k8kls61FLE4boukWOqaZg6U+mpcx3ptuh7LEQ5a7EHALBb0zbnUkzzTFBqJYw4/lNj7em/LQUh/MaTffqla9oj+bgylNMiGTCzVqPo/o2LTfwTYtZt5+RFSsaXaGuGl72eXB/mOXJU5zPpjj45rTsIhYmNoxZcV7Fy5VcbS/v9XSvD6LGcSlkI87Svh5gYvRr1wLeWDLojlvIf5Mt1b2aFcL3FBQvaIfOguTDs02oshT/39cAp5LAUgmhB2bLBfrFi2cn7dyimO6JSnCZDscp5fcxcHFuAvHvS7L82JpK07BAm4w365EzYCCihoY61Gr6GG2FYvpBOYlJCYxKneWcEsThbFMuHfheYl7Dl8E7YV/rN6HMxdvomur6qp/pcIAABAASURBVDKXaW4uGffLygyTC2kkXk5l+THggmtjdla2SLG+eR+N9U3Du0LIs5xxO6IlHko+h0al7+c21ifPIk5MlbeHhUGe96Y8JA3mfcgK7eY0yQYyuXRuWRW24oPy8XeLQTr5YeGOFxY3b59b3phuDubtZZcHf286JlGb88EcH23B3EPORfyygtmFgog7moxbLc3rszj3nVMLvBBwWx5GQpOLOa9ZzhTM8Sz+e5+wHw6Uu6BW/jr4mbUjPpcCcOg3f8gDDiqWLoi+XepigYUtSS8Nnpq+Ha5xndKwtAXI0lYcS9uV+NWm3YbanHGRc2bbdaqV90PgjVD5bhVrOAy//r5VTnOrtP1KptFuyRNm+gydAR6d9cXPKzD9u/7gWjwWoEZLHIwT2J55+2zbdKuU6RTvXbMtdJbqZ9ZHo4ZGA/p8C9uhzHnIbYUvdPsWrRtWAG1X3Ba2QDwLY5vcPqYqCm6HRsrtVqY8tNSHd81op6ZqulWNeDPbPkdemQN3IPwzewgOHLsiNaoSjT/B9Vt3ZTHz9o1b3nKLBx2aVwHpN3+W5jx97ZM5mW6/JOF8Px62tY3PZGD3+tL22e3NSfj6/c4Y3K/pA9sxzXlrTgc/5N1aVwd3a3CazbafRXguBeCUUX3lNrC/Zg2Re2stbUn6d+5QuSWNX1JqSJa2APHhmm+to0PimMmWtH8sbN+LiomXGsUr3Rs88E60bVJJvmz8iqekpOLQXyPkFjxqP6FHJsn9yNQkL24dA27nY0jaiIh1IqPjQRy8J1hqnwP7uNn2OpYlmG+RslQ/sz6SxodthyKd3N5ouq2QWx5pSmhQs5TcFsZnYWwz+eIscDvhzqWfSR7Q9sU+c4uYpT6Y0+7j5Sptvan3tkka8VraPse+W4LGdcqAWya5pTDk8ETw3WE58/aNuHOLB9Ur+KVvgTTlgzlPb+4fl+n2S9L9qK1tHZpVkVsw+d5zlQG3X5r3lXjMeWtOB/Gw3LMOz5UAzCsP42HbdTjlWiGmDAtX7UWZ4gVQtXwRGP/chReSwo8HSBjTTENOQ1YIw7WNXmua/J/GaWPKqa2B/ynhOdhYXuXB425ty0GWPLOorAIwFx7dDqHREGh/s4S+hDA+01PMY63M8y2lGcvwUFLaa4z3TyvkWsWn1XZeaTcv8sA4M6E3Oa/wKa/TYRWAef0JWemzcsDKgVzjgFUA5hpr/2PE1uasHLBy4LE5YBWAj80yawUrB6wceF44YBWAz8uTtPbDygErBx6bA1YB+Ngss1bIexywUmTlQPY4YBWA2eObtZaVA1YOPAccsArA/+ghJifHIyryEG4HLUJgwIn/qFVrM1YOWDnwMA5YBeDDuJNDeUkxwTjXtxI0W2rBsK838t+oiotvdsoh7FY0/+ccsHb/CThgFYBPwLysVr09qTEStgch8C07hAy2RUB3WyTc2p2h+ooVK5CcnCzTrl+/jnbt2iE6OhoXLlzA7du3ERERgbt378r8oKAgpKamyrTz588jLCxMplsvVg5YOfB4HLAKwMfjV7ZKpwT7IKFrL9xo1ALqlzG4q7NBrCY6A64uXbpIQRcVFYUzZ85g8ODBuHr1qoxTIMbFxcl8bvaPj4/Hli1bcO3aNTCPAnHt2rUZ8FlvrBywcuDRHLAKwEfz6IlLxHrehc3yhaj96zwU6BIC7417YZ/gmgGvQdz5+vrAyckRzZs3Q8uWLVC2bBl06NAe1apVg7e3F8qUKQ1FAfz9/dC0aROUL18eTZo0luVatWopMBALQUTBMCPwjjmwkJcqM1jCDAxpOTJb1hMxFmGcoSnILIPIYSJbSQsZuw+ikPXfyoEc4sCTonkiARi5fTGiN2oQu1SLmN1/PSktz239VDVNEASW9sG1Fyrh5ohPYFMgLc3YaUVGeLUEzHzydGIgJoCxjJD2ImRMk+WUtBzIP+aLiAzERfxnQCWzFJGkiBjSQ8buA574b//63bi4eysmf/E6KlesgBX/bEfnTh2xaeVszNl+FasXjMOUiT+gc/vW2HXsItp2exnHLlxDk3r1MPznGej3yoe4dXYvdm3ZCP6t/G0RIkNuAClx+OT1/ujesyuWb9rHLMzcdlmYGwz4+eef8Ur3VtiyaR3OnT0KGFKwb9MajB/1Gvr17YiEhATMnDAOhtQE0U4DnL55G2FxyZgx8ht069wJv89chNderI/tm/5Bz54z0adHD7z+5XfYdSUEi34eiyRh0vj9xx+AoL/xy9df461XB+KWqL9j/RaERCfi97nzESNMIru2/YNzNyPQf8IWXNi7AycunsWFy1dEu6mYsXAZtpy9ixf7DkKfcWtx88IG3I1JwqQPXsOK+WNkf2IRh7CoGPRo1RAXb0UCCedx6XIglu68gIPrVuLcHZEWfR6vjVoo6obgu1E/IjQkBOOm/4rQ+BTsPh2ITdM/w8DO3bFo+VaJ81m+qNklPunqPlz66hsEvG6Hy5/YInDMp0gKu5hldJzePaowp3ic7j2qXFbyaU/LSrncKGMfeh1Jhf0R55EPKQYDdIf3QbWxzY2mniucFCqWoFLDaihUrQ5adOiGfQcOom2zWli0eAnqtemFbhWBlt3fRN36LbBo2SpUL10IKxbOQenC+bFm0yZ88XZfTJ/yLdz8q6B63fpScDm4ecDGyRMJySq+nvArFsz7He3qVZZ5fWr7YuPMD1GxamtMWfAn6tZrBD//MvI8vcr1muCNjydi+owl+Gz6HrR//U3wrNs1mzagmIcr7NUU9B32ERYuWoyufTpj4m8bUateM8yb1wcz58/HhM+HorqPEzq++TZSk5LQ9d33kODeHG998gl+mTQV9qG7ULNhXTjpDOj6Ug9odTpUr90Mfh62+PX1uihcpRpKFPJHYTFziE9IRN9u7VHX3wG/zZiMmW82hkfhBoiKjcOroyeibY8hsj+aBBX2ei3m/7kehdxskIAiKOjrjQ41CsO9UhP4uYg0XRFM/LgbHLROGPrxu3B0csKb/frDUUlGtWLeqNfvK0xdtACd29WROBOE8DeFZ+klVLNLbEq4gutF/WFo9zIMQ1ORmhANRXxtsoqvcOHCjyxaqFAh2NrmjKBwdHR8ZHu5VcB/zG24Jl+G4xstkVoiAcU+Gwbnfl/nVnOPjffIkSOPXee/qGBjY4PM4PXaXVCiRvMH8p1cC8s0nRAWluqO/OQt0I5qmtei7YN4MuS/NhbNGpWReJOEoDLNM8bHDm4EhIfLMsa0rIZ2drYW6zkXbCjTqSxYxmUP23s8ygxHkXzOEoel+nSsmaYX9XZJL6soSnrctExW4v/Fu5FTbajZRZTo4w7/i5eQHBEFdVZBhDi5I8mj4GOho2F/0qRJWLJkCdavX4+bN2/iu+++w44dOzBffCEDAwOxZs0aXLx4EatXr8bBgwfx8ccfgwb/v//+GwcOHMDy5ctx+vRp/PPPP9i6dSt++eUX/P7777LM7t27MWPGDOk8+Omnn8C2rly5Ij2rR48elU4GtvHFF19IPF9++SUoDIYPHw7if6zOPKJwqf1RKP3mFFT7OwT5er8Dz+p9H1Hj8bNPnjwpK7Ef48ePl3xYunQp/P39kZKSAjpO6tSpg7/++gv79+/Ha6+9hu3bt4N82rBhA8aMGYOuXbsiKx8n2dBTvHQb/BLGzZgjpqcpiAm9ilRDIsaM+gC7L4Xh9tXTuHD+Atb//hvWLZshBZ74QmPx+j147Z3PJdVL/vhDTAZT8MeqHfLeevn/5ICa3W7b3Q2FzsYVqXduIaVIUfjb+0Efc/Ox0NnZ2eGdd95B9+7d0aJFC/j4+ODTTz9F/fr10bdvXxQpUgStW7dG8eLFhTOgA6pXr44ffvgBqqpKYUYPqF6vlwOYg9zFxUU6BrhchCq5oigoWLAgvLy88OGHH8q2WK5EiRKoXLmyHOhsY9SoUXLgjxw5ElWqVME333wjl6E8VmfyQGFPT0/wo0B+vvrqq5KnFGaLFi2SS2bI13HjxqFo0aJwdnbGiBEj0KBBAykIXV1d0a1bN3z77bfyY5AHuvNQEtoN7I0hrw4Q74IGDh6FoSp6DPtiLOoWc4NX4bJwcXWBX/Wa8K/YEFxKdP5iIKr4eSAhJRkU9pWFY+na+UuoVtYLq3eeAJcTWYJjBzZnyFsiPtbGcufOnMqQxw+nMY/huXMnM+QzLTvAMZDleke2Z9rmuZ3TM+TxvTfFu377ofR8KiGmeXuOnE7PM02X8WMZefTQB5fHMrMtAHUla0ETfhyOAUdgF7AHydc2QeNZ6j/pHoUltcDOnTujffv2GDRokPCElpXCq3nz5lLQdezYEdR2+PL8J0Q9pBHlzwhYAo1Ib7UnxmKepfKZpZXcGAWnfyJRYJ8dat4siQqXCsFhQxLy7dKh9q3SEjx2aKD7J0bGy18siDLnCsD3gINsW/9vLHqEl0bxk54ynTgya8uY7r02UtY13utXR2S4N6Y/TthwZwzM/0Iir8AId8IupMeNaQ+E4eewavVcODhr4O6tswgunhnT61Z0tFiO9U8FxmTIc3S7j9fD1z5Dnp3j/TzWjU1KyJDPtOyAqkGW8Vy5dSnTsh4Vm2fIM6e3amX39HzXfNr0OGkuUcwuwz3TjBCltc2Qh2foL9sCkH0sLqZ1pU6Ho8SRCBTbHMEkKzwGB1JF2RGlbTGoiB7dfHQYWswG35axwfgKtihq/4hHI+oa/18qqENpJxWTK9qhcwEdRpS2QYv8wtBd1Q4vuGvwXlEbmT5P3O9v6IjdDRyNVbMdlhcCxk2n4DU/Pe60coaziO+s74hhJWzQ2FOL7qI/P5WzxbIa9tluIzY+7dfzjAhUjdYYzTxU9Yi5lDE74vJB7Ny+O2NiFu9qVfXJYsmMxQypKXDRR2VM/A/uPH3LZbuVHeu3Z6tufg/XbNXLC5WyPsryArXPIQ11tkdjZmAilt1Mws+XEvD5mQS8dyIel2MpHrPW4ZHnEnAwLAVvH4/DyqAkjDibgPV3ktH3cBx23U3B+MsJMr2fuK+5LRp1RZtZw5x5qU3ByQhLMmB6QCLyC20wNNGAejuiMeZCAraEJGOJ6M+Hp+LR7UBs5kgekWOvB2yCU9JBdzsxPW6aniF+Ow5F/GyhiU5NL5vfqQqalqmVfq8XvDKt8+/Co+l5pumM5ze4ZMjTR9zHy3xT0IhnZry3DQXyaQpmqGvMYzh00B+Z5jHfFNSUjHwwzTOPl3RwzxSv9nZShjxtTGqG+2ZVXki/19/NmHduf2B6nnmbrjH6DHmPeKx5KtsqAPPU47ASY8qBmETTO0h7X8YUC3dCA4y8/nivdcViThYQPTopOS5COFhSH13QQon+L9W3kJq1pAmz52StoFkpBQrEd8osNWu3tknJWSv4jJV6vDflGevck5BLZ0JISAi+//57+Pn5SQ/qlClTQE91YGCgtDM2F/ZGeqhv3bqFgICAJ2nOWtcCB1RDKpyKRViAh6T5BaNU80TYesZlWs/B6+D7AAAQAElEQVShUHSGPJ9StzLcP6xNuwIx6WXdyiTBuXhU+r3eNSE9/jAczKve9E6Wyyq6lAxlP/+2S4Z74ssKuJSIhEfx+7zTu8dniseh8P1+EXe11m6ZlmW+KVh4lHk2ySoAM3k09ATTw0zv8XvvvQcPDw/0799fLtHZtWuXjG/YsEF6qL29vaWQzASVNTmbHLCzs3n8mho9Im9mwVZogjm/j7/JXdajqUKjynrpjCWdnf0yJljvngoHrAIwE7b/+eefcqmIVqvF+++/j4oVK8Le3h49evTAyy+/LJfkZFL1geSzTVyQ12FjXaenTuOCqg4P8O5CWCk8LjhWaYc7sfkzrRcY6ZcxL7pSxvuHtFm0Zv/0spciy6XHSeOgTyZnuGdaTsDq3SdyBW+v937OFG+KW5NM8x7VpwceYh5OsArA/+Dh7L5rwJ/HLoPhvHU78P6HH2Hhlv34YdpstK5fE31e7oHxC5bI/OGjv8evy//F2vO3MGnRSnTv1A6/bd4r8z787HMZEs+W61GYtuyfNBDlv/zuR8xZsxXbb8Wnl2E5S9CrexcM+ehjDBo4AGNn/4aRP0/E4XBDer0dwtnwxegxWLLnOMbNX4yB/fti/vqdmCfgz6OX8N7QoRg9cRpe6toRn379DQa9MhA/zZiHr38aJ3GM/HmCrFe3dGF8OuJrbL0Rg949XwTxTl68Cq8M6I8fp8/B56NGY8GG3fh15Vr8NHM+TkYZcu5pGJIRei0Qx48ewe2A00hNjEHg7UjciUjIuTaeDiZrqznIgccWgNy9kYPt/9+gylfIX/a1RI16ePGzH+Do7ol63Qfgiz/34c1Ji1Cj7Ysyv80bw1ChcWvobe1RtUUnvDVlCYpWriXzunz4jQx5sbF3RMUmbeBWoCAqivKtXv8QpWo1hFb/6Gnj29OWo8O7wzHwp9mo06kXmvV/hyjTQaPTofUbH8PVywc123XHoJ/noXj1F1BCQL7CRdFj+Fg06vU6Bs9YhfaDP8fAH2ehZvseaD7wPYmjab93wHo/7Q5E+3e/hN7OXvaDeKs074hXxs7BC936o+3bn6JYtTqo0LAl6nbpI+uaX2KuH86QNOmHkYiLi8Gtm9eRGh+O1LgwBF6+gBNHTmUoB0WLiyevoUSZivDwLQZodHDVx8LTWbiWM5a03v0fc+CxBSD3WHKXxeXLl5EXgPs68wIdlmgwfa/+HPc1ZrzfDynJyfi5X2vER0dh/udvYvOCqbIY029ePINfB7+MaW/3RGToHVw9fRS3Lp2V+QmxMVgz7QcZ58WQmorp7/XG+IHtsOLH4Zg5tB+2/DYNO5fOAf8O/rsMN86dxA8vNcFfE79BUkI8UkWdbzrWxslta3Hz/GlcE/i3/DYVl47sZRWBqz3mDHsVoTcCsfyHzxEdGoJ/p47BguFvY9/qPxBy7QoOr18F4rpy7IDsw54Vv+FfQVdqSgrCbl3HEZG/cc4ExEVFIib8rsT7ScMSOLtnCy4e2oVZHw7AN53rSBwy8xEXh4JVM5R45+MvYWfnAG+fglBtXaHauaFI0RKoUKVchnIQDpTiFQtDSQxHfNRdhEVEIjHVCalJCenldm3djJs3rqffWyP/fxxQH7fLtIlxQzS3Uz0KChYsCHpIz549K72oR44ckdvSeE8P69tvvw1upfn333+xbNkyvP7663I7FvO55/dR+JlvpJ/xxwXuPx4yZAjatm2Lhg0bYs+ePeAWsjJlymDs2LFwcXEBz+J7XLzG8kbaGHYc8hVe/WUeNMKmOHTeGhQSmknfb6eiSZ83mS3TfYqXwesTf8cbkxchf5FiKFy2MgqXqyLzbewdpFYmb8RFUVW8Nv43/LTnKrp89I3U0hr3fgP1XhwgcoHqbbrBt1R5fPzHZqGlDYfOxhbcQjj8z70o37AVilaphUICf+Peb6JYldqyznuz/8KAMTOExlQEXT/+Ft7FSqHNm8PQ55vJqNXhJXgKLZZaKXH5V6oBW0cn1OnSG22Etkgtz827IKoIrZWaoJ2TMxxc3SXe77ddQOk6jVG82gt45ac5GL5yj6RHZubWRVHh5O2LFNUO0fEqHO3tADEtFhIwvcXwu3exeskiJN4MhGtyHEq4OabnWSN5kwM5TZWaXYTBwcEIDQ0FDyK4ceMGNm7cCJ5mzCkyBQmPsmI6Palt2rTBK6+8gnz58oHLRoKCghAfHy8PPmjZsiX69esHhosXL8bhw4dRpEgRLFy4UJJ29OhR7Nu3D9zMz/jmzZul0OR9TEyMLMNLbGwseOAB6di6das8YIEHIcybNw88KGHdunWSxr1792LRokX47bff5P5its0DFUaPHk000snBQwWaNWsmNVwKZx5VP3v2bEycOBGbNm0Ct+GdOnUKly5dwty5cyXNPFDg0KFD4OENTJfIcvESGXIHt6+cF4pOKq6fPY7Pm5WT99TyqInFRUWktx5++/H2aEeFBmP/X4uE5vcWEuPjEH4nCFdPHZFtfdOpDma+3xcntq5J1+LG9m4pNL4IXD9/Cmd2ieezfztObd+AE1vWYOFX7yIlKQlbhKZLjVDiEdrZye3rpDZ4ascG2c6RjavT6TWN9O/cAdmB32fNxGvdOuPt3j3xyduv4vWXXsJHr/bBoJd64fsvPpdNNG7VGm+8/yG0XgURobXDxbBomf6w9k4cOSzLWC/PBweyLQA5DeZJI1wvx9NFeIw718xNnTpVnuTCI92pAVJgMJ+Ch5od19CVLFkSrq6uqFChgjyphUKtUqVKcHdP0xjKlSsnj+IhiytXroxatWpBo9GA8SZNmoD1ee/g4MAiEuih/fDDD0HB1ahRI3nAArU5CjhqeBSwzKtduzZ69uyJ3r17y8MXunbtKvcR9+nTB7169ZIHA/CwhM6dO6NGjRpyPzG13oEDB4J9atq0KVq1agXSWKxYMfTv3x9Vq1ZF3bp1pbbYunVrMF0SlYsXZ8/88PIvCWqCBUtXxLcbT8l7annUxOycXNJbpy0v/SYLESePfKjZvqfQ/KZAb2sH1/wFpCbKtoav2oNBv8xHhUat07W4D35bB7ZXsGQ5lHmhCUrWbIByDZqjgrBN9vp6Amj7ayw0XQehEVKjVYR2Vr5BS6kNlqvfXLZTpVkHi5RxmpodGDL4HWRWb+O/f0ttr5KvlwxLebqguND+CPnVFFnvt+kT8N4bQzD767cwTGju06fNkOkOSXGyDrVFc3AWjhbztJy4R0hQpm0+CX6XpNhM8RZx0Gea96g2LT7IPJqoZpcuans7d+4EtTmevsKBx1M3GOcyEQofCkNOISkweIoGp5bU1I4fPy41QZ4+sm3bNnA6fOfOHVA4UliuWrUKW4UWR20yq/SRnmHDhskFypxOf/TRRzh48KDU9qg5UlBPmDBBplH7mzZtGsLDw0ENkUdCffvtt1JwU4jzOCmmM2Qfmcbjo8aNGye1QOaxD/Pnz5dTdx6zRa135cqVWSU3T5b7feQQnNqxUWqUN4SN8Nbl8zi26W/sEHbF30e8J+14tCeS+LXTf8KiUUPB9JPb1mH1hG8QEXwLv777MrMljO5WX4aH1q3EjiWzceX4Qayd/iNo60xJThJle2Hy610x9Z2eCLkeIMs+7YuLS9qHw9UQAl/Hy4iCI0qcGYNzVlvh0340udJ+tgUgXxQKKApAamYhISHInz8/FEWRx1nVr18fL7zwAgwGA3gGH49lYhq1L9r+unTpAgoMrqvj9Jh1OfXl6S6dOnVCI6HF8bgs014/LM6pdr169eQUtnr16lIT5HSYGiOn3Vy8zJ0bjo6OoOZI3BRipJGhr6+v1AypyVF4c4rtKrRUaoHOzs6gXY995npAapUM+/btK22WPNKrTp06oNb4MBrzel77dz5HyRovwMuvBDwLFoFLPi8UFR7oai074+UR46Udr/3g4bIbrV77ED2/+FmmlxdeXHqVXfJ54/UJv8t8Xj5blnbWHuvX7z4Q/hWro9VrH8FH2Do1Wp0ouxBv/7pcesE9C/qxygNw8cSe+2li6nz/JndjbqUa4UaULc5dvo1lp6uiS9OGudugFftT4cATCcChQ4fKqSYFBAUXbX08qoonzRLCwsKk3Y/2MgoaanncSsZFxvSaUiujdsb0yMhInDt3DseOHQNte9SoaFOj1saQU2gKMdrjaGNjnELXyDVOyUkDhayfn5+0KX7yySdSKFPTpLOjTJkyKF26tBRUFGINGjQAzxrkwaD9+/cHhSjTeBI1p7zsHx0+b731FnjWHgUe8/Cc/jm554NOTHkJdLpwWsvpsL2z61PrcfEKde63LabO929yL3Zh23zM/2s7GlYogJBkBXHivVmz/k9c3j4r9xq1Yn4qHMi2AKRgoFCrUqUKqHnRDkYBSAFETYmCoplwJFA7pGZETYpano+PD3hWH+19TGM+0ylES5UqBdoCqaFRo+L0+d1335W2tdrCdsf2aI+jjY2aGssZucb6FJx0rhConTIkUDgay1kKKfgspZunaYQdkpqgebr1/vniQImGfVGvXCEk6kuglvBcF42PQvyt2yja4BXZUX7QeTQ+P9wywXp5ZjmQbQFIQbRjxw7Q+WDae04dTe9N4/Qa856eY1dXV/mbt7TdMS0zoMbIPPOXTVEUcBrLPCNQIPI3RAjMY0igsDaWeRphW6dYPDHkMo7GDnFPncY6dgkZHk9yiiHD/X95c+R6LOZcsIWNkwHuVSrBQZhIjO1zBQRXOXAvuDEtr4WcSeU1mvIiPdkWgPToUhviUhd+DWnnCwgIkEevz5w5U05jmUcbIG1w1M4oLKmZUeOj7ZDaIAUUhRyBmhrzuTaQv+JGJwWPs6cn2cnJSTpLiI91Of2lQ8XIVE6N+TsY/H2PyZMny6UvdKZ8/fXXGDduHJjO3xUhbVwGwyk1nSV//PEHtmzZglmzZsnlNVxywzp02rAcwwDRLy6N+fHHHzFixAhZluU4jecSGtoy16xZAy7j2bp1K+gdJ04jbQyPHTvCQMLZM6dBno0cMRyzZkzDpo3rsXbNP5g8cRz69e6BapXKyHK8HNi/F+HhYRj9zQgMfe8dJqXD6lUr8PGH72H3rh3CGXUTN4Sh/vy5s+n5jHz0wbt4Y1B//PLzD8IWexmJiYkZ8IeEBEv8LGsKa/79Cz98/43E+e47r2PBvNl4/72304vMmzMTy5b8gTHfjcL2rVsk7VHCjMECx48dxYRxY1GqeCFs3rQBt24F4e7dUHw5fBh27Uw7dHPK5PEsKuHmzRsyNL8kJ8TiQlh0tuBObHym9a7FJWeaZ2yvYoUieKlufjh6eqOCvwP8qzaUdfyq14FHqfJIcvZA1RZt8dFXI/HrH0tkXrvOXWRoxJFZmOLuDoOtLSJf7p2l8vAskKVyxva+/GEsLoZGYOOhYw+tF6GzzzQ/MCYx0zxjO5mF5s8xL99nWwBSIHFtHb229Krya8j1dvQEUzjdvn0b3t7eoIChoLIVD5zOBtr2KJj4nLdr2AAAEABJREFUhaLnmN5Y2v84VR0zZgxYl4KGi6YpoKg1UiAaF1RzPR7X4bEtCiAjc6mRckkL7YB0aFDDZD1OsylEOWXmEhVOlbnMhQKXjoyePXsiQAg4ClZ6pGkjJF0UUOwDhTzX/9G7zTS2w/pcmsM8tskpPnH36NEDjRo1wosvvojGjRsbSZNhpUpVZMhL6TJlwR01X474Bq+8+gaaNmuBVq3b4u3BQzDvt8U4dOwMi0moUbM22OZ773+En8dPkmnGS4NGjfHDT+NR94X6KFDAB76+BVGyVGljtgx/HDsB02bOxftDP4a/f1Fp5zTF7+mZD66ubrKs6aV1m/b4+JPhEueESb+iT7+B+GX85PQi/QYMQrfuL2HYp1+AdJB2J+EsYoGKlSrj3SEf4NzFa2jStDm8vQvA3d0DI78ZgxfqNWARvPX2ezLkxcfHl8GDoGofTHvKKXw3bMW7rGo04HN5bchQNGnVRlJVuUZNGT7sog0KgiYsDErRorA9fOhhRbOd16Jde+T38kZyckq2cfy/VMy2AOS00l18yajVUVCUEYZiLn+5ceOGeNndQTvJiRMn4O/vj6+++kr+0A6FUUpKivwlMi7Ype2Nnl8KRdajkOELxgXMtCXytz6oLb755psSD22N9BgPGDAAdGKUL18+w3PiusOaNWuiU6dO0gPN3SRt2rTBSy+9hNatW0uh0717d2lTpBe6ZMmS0mtNfGzr1VdfBe2X1Ba5JpDHYFUXHmXuCqFz5LPPPgN/+IbxDA1n4YZa1MrlS5GYkICffvwO164GYsqk8Whcvxb279uDdq2b4q/VqzDy6y9w9MhhDOjzEoYOeQerVi6TWvXO7VsztLJ3z26sX7sGbVo2wWSBhx+RwW+/hkW/L8DUyRMylLV007xxPbw2qB/Onj2Dhb/Nk0XeG/wGgm7exOhRI/DOm6+Cmuft27cw/LOPsX7dGqnFkTYW/vTjoTgm6Dxz+hQO7N+Hjz8cIjS8T5iFPxbOl+H+/Xukdssp4x+Cru++HYnIyAhcFX1f/MdvWDB3ttAgv8FHH7yHjRvWyTqmF1VjFICmqc9GPCXVgCShbackJaYTzPs4Dw/E29khNiISF7fvBj+q5pCclARLwO2SFkGMKY4rI3jm98JFMcvwK1YMHGeWgFspLYLBACoDlsDYEeYZ4896mG0B6OnpKQUNPaP0tlJgubm5gYKFXlVqYpUrV5YLiTlFpOChcONSFK6fo2CiEO3QoQMogFh/3LhxQuPwfdZ5apH+CUKL6tz1RehtbPDhR5+iUOEieOud97Blxz7UrFUHf6/ZhPYdOuHLr0ahcpWqmLPgD/w8bhI6de4meFIQLYWGaIq4dp266N7zZfy7bjPeFnio2U6cPB09X+6DN99+V77Ed0NDTatkiG/YshPTZ85D6dJl0Kt3P5k3fuI0FBBOqs++GIFJU2fA1dVNePHz45vRP6BFy9biw+YB0sbC3/3wMyoJOsuULYcaNWsJTXSc0PC+ZxZe6tVXhjVr1pHaLXcAvSTo+vTzL+Hs7ILCou89XuqNPv0HCg1yOH4cOx7NmreE+Z+qKti5+b5gvHv9FI6cPYtla7Zj7sQfsXXZUkxbtBnLVq5BcmICVsz6wRzFU7vXCNp1ej00On06DTq9Hjq9Htdu3MGNk2flB5kzAXPQ6nSwBBqtFhZBaKMaM6jXtJncPKCqKiwBF7VbBGFbVxRFKgaKkjE0dkRRFBk98PcifPeBmLUsWo2Zf/6FcZ+mLZGSmc/IJdsCkHa4vACKokhnSF6gxZyG3HwHLl28IDVGfo0PHdyP69ev4e+//pTa44Xz52Te0SOPN8WinZb2yVUrlmKH0Dj//Wc1Ll44L7ch5mZfMsOdmJCEek3uC0b3guVQpXRpdGvdAP0Hf4RG3V7EGz2boFvn1uApOF1e+TgzVP9penJyMuJiExEfFy2moanyY/SfEvAfNVajXU98OnYc+vXsgEEd22PId9/8Ry3nXDNqdlFR28sLQAFA+2FeoMWchuzyNiv1ihUvITVGRVFQrXpNFCxYCO3adwQ1tBIlS6FDx85oImyLeIy/A8LhUlrYJwsIm5x/0WLCVFATbsLMQU992N27YkDHSWzBwXfS933TwcEpFp9BZESEzOd0/MrlS+A940zk1PeySOOUmnmEwMAAYfMNltPusLC0k2NY1ghaoS0Z489SSNugnb0etnaO0GpVqU2R/vCLZ2ATdRc++jQNimlZgAxF9OKDlCHBevNEHFCzW5uG4MeB8+fPSy8pPaXmQA8s03g6y+PgZFnSTyHI+OMA23tceBz8LEvaniXwFA6Rq0Io2QoblY3eBhMnjIVG1YB2XnqLI4T9jv0JvnMH0VGRcmDTW0+NJ1wY9p1dXJiNmJho4T2+gTNnTuFuaMi9tBgRD5XTMdp6Y2J4H4LQkBAEh9wRgjBEljO96LUK9mzdnC1QxYdBkwmoQv5klveodA6YzMrYiOnuw+h1FI6gmMRkXL11G+Y4HlZvzaqVsnwJdycUqV0djnt3y3tzHLyf/+vUTPOcli8DcTBk2f27dmTK252bN0o8DuvWypDlCTrxPBk+jF7TZ5jX42p2CeSSFa6FyipQO+K2NEtAOyDT6TAxxbdp0yYY7+lBZpzLTxgSwsSgM9LPOHeY0DP9wQcfwLi3l+sH6aXmgQtnztz3rtKJ8rhgbOt5DR0cHYWD5nscPnRA8D0QrYUneKWYDh8R3srff5sPam2TJ47DtCkT4ermDgp5Ol04/T529DDG//ITqOWtW/svEhLiMWnCL5g981dwus7lOdVr1IReaHU7d2yT00J3IRB2iUF45tRJbBUDzhJf+3bugOyAp50Niro6WARfW63F9MzKm6Z76ZBp3S8+GvpQWssUK4oyxQWIkDiJq6C9TuJ7WB+n/jAaRY1ao5cXCri7yDrEYQ5KbFSmed6vDgC+/BLebwySZS4c3JcpvQ2rVETREn7weelFFHVzhGxHhH4l/GX8YfRaeo55NS3bApAODO72INDje+XKFfDgAAoZblULDAwEhdJZYbTevn27nDKxrDlwisSlLlz+wmmUjzDCG8t4e3uDcYZsj8tp/Pz8ZBrT3YTTxchYbr07evQofv/9d5QU3l0ux+FymHnz5snjtK5evYrp06fL/cdcRvPNN9+AawEPHToEent5HNbgwYPl4QjGo7gY0pNNHOHh4Zg7d648xIEhl8YY235eQjonJkyahgEDX0PVajXkkhUud6lVuw6+Gvktatd5AVzuMmHyr9Luyn4P/3IkiorpMp00773/oYz3HzAIXNqz4PelGPntGHC63rBRExYXXnZXsFyFipXAZTMDX3kNdIi8+vpbMv//6cKF+/wgZKnP9vYQXw0gKAioVSvTKv379880T6jmwL//QoaZl7qfky8f8O67QI0awJEj99OnTr0fz+VYbqPPtgAkYQcOHADX7FHgcBsbBR+3q9nZ2ck9vRSKFFhVqlTB/PnzwUXOXC/IukbgsVJcp8dz9yiMNMKbZcxjyOUxP/30k1w6QyFGYcppF9cFMt8IFJxvv/22PGOQHmVOq7ler1OnThg1apRcm8cDV7mshTRR6+SSF65npMb4zjvvgEKNa/gqV66M4OBguXyGZagpcqlC48aN4e/vj/79+8ujsYxtPy8hF2QPGtAbr73SVy5sTkhIwLq1/8ju/fzTD/jk46HYtmUz9u7ZBdoEo6IiQc2Oyy9uXL8uyx07dhRLFv8u48X9fbFi+RLUrVUFnw77AAcP7BdT3WCcOnUC27duwZSJ4zHii8/ApTXUCmWlLFw2LFyFaQv2Y/GStfhr6QxcOLAtC7WejSLR0VGIioxGanIieMr241JdtGjRzKtQiIoxCxub9DJrDwoeLpqKnXtXIeLKXhy5fgKrDgSm5Z8+DYwfD+zfD1SpkiaADQbEDxgg85OurceyDX9h/qxF6DpsCn7ffFamP0uXJxKAiqLI05S584LCLyAgADxAgJqYu7u7PJSU01IeFkqhyJ0at2/ffoA/BQoUwOeff4433njjgTxqcZ9++im4Rq958+ZSkDmKqRq1QtPC1B4ppKKiooThWSuzKHC5xECr1QovadoApRZJIUt6VFUF1xmyfe6QoC2RQpbTZn6ZadynfYvIuJSDaxZZl/fPI3Cpy8w5v2H6rPlS06PW3bZdR9nVoR9+jO9/+BkNGzeRmiCdI05OzihZqjTIE9+CBWW5SpUqo3uPl2X84pUb6NK1O3bvO4LvxowFp8C0M5YrV0Eunh7+1UiMGDUalatURb36DWWdrFya9+qEN/rURI/urdD+xVdRokbW62YF/9Ms4+joJDRjR6haPVSNJp0UfvT3C0HEdzo9MQciraoLHvZ8E/Vqd4KLf21UKVgBnWoUeShmmj5YQFeoBbo1b4++r/TE8jFv4eUmpZn8TMETCUBqU2XLlsXYsWPBnRYzZ87Er7/+Ko+2f+mll8Ap5IcffgguMuZiaK4X7N27d64wyNnZGRRk1ESpkXJQMu7n5wdHITAZL126NBhSMyQw7urqKtdjeXp6SqM+yzQWmh41PwpO0y8qhSwXbVMLvXXrVq7042ki/X3hfKxYtkRuV7t06SKCbt7AX6tXYvinH+PI4YNSM+T2uM2bNiAw4Ipc8MylN0+T5v+XtmmyWbFiBbgl84n6fE9TzxKOc+cgBgUgzETgX0oKEB/P2HMD6pP0hF8k2tG2bdsmp7xcB0eb3rJly0A7Gw8k5VY5ptPz9/3334N2QfM2OZWm9sYps2meaXzXrl2gNjlt2jTT5PQ4hRPxUDixXWpubIvOD9oomU8tj84UtsM0eiJpK+RBqn///bc82j4doYUIv3x16tQBd4J4C/ukhSIWkw4n2CKvw6kkW5Tu9hr82veFXY0WiChYHkEexeDb8iV0GTEBhnL18MaUJWj2/jdwrdceoQXKoJQo79OiR4717UKS/gH+Zbbf9FHpT7oXODP8QUnIdI9spN4h07zM8GUlffm23WjcpTteGTYcjkWKo+vLvXHq9l3Z1vaT52SYFTwXbwZDGNBBocbyd+MTM60bEBGLxA4dANoBq1fHxTthEFMrCONvpnWIk4Bn6E99Elq57axSpUqCR/lAzYnLJTh1rF+/PmoIwymPyGrUqBHoSOB0itNYU8eFsW2W5VTVX9jXjGnmIW2LPEbrDQvTZJalMFuyZInU5mg3pDOEW+rq1q2LS5cugXX79OkjtdVVq1aBgpAOG55ow2kvtT6eIs1p79KlS6UmS2HLKfWQIUPER/AQm8kWBCWq2LX/ABiawv5jJ3FTfFA3bNyIzVu34tzNkAxleH/0/CVcj00By+7ctz89f63wtF6NSsSO3Xtw+mqQeEHD0/NM27AUvxIWg207d2Hjpo24maAIAO4kKun1AyMTJM6A8DjsPnAIAeGxOBcUgqsi/cDxUzh08gwuh0bjyNkLEkgf6+w9dAR7BLDN/cdOIDAyXtZZ8+8/CAPUBOAAABAASURBVAiLFf1IlfiYbwlCkpVs8fd5r8SxUbRESdlN7hD5fvI06U1nQgGTU2p4/zBwEZ585huESUhJyHjyDtPNIXDvISR6eCKhQkWAW/rUJxIX5ujzxH22e0SBc/ToUXmIKTUrChNqVvT6UuPjMhUKGQqf/Pnzg5oW01gnq0BcDytLQWfkIl8S2ulO03ArEqtUqSL30FLr5HSXDpLPPvsM48aNQ+HChdFICObKlSujdu3a8sAGeuQ2bdoE2gVffPFFOY2nsKWThHWqVasmsGb/n7/wZl7b2SMf4qIjUbhcZfiWLAf+doZpmfiYKPCk5CQx7XD3KQRP3/u2mSLlq8ntX56Fi4KHlz6OwXzr79NRtEot+FeqKX/aMiL4dnqzCbExEi/5kJKchIKlyiM2MkLwRYNkcV+geGkUKF5GKBEK7J3dJNy6dF4Y7JPhLujzEXlEVqBYGcSE3ZV7Uf0qVpdhYlwM2J/kxEQWyRL8OXmKxXJREcE4dHAtdl8Nt5j//5bIvcfh4ZGIiohGXHwComPEl1UwoVvTRjBCs0V/oFLlKqhStBi6tmmJi+fOIikuCnGxcUhMTkVKfBTuhkSIWe79ujXs7FFTq0PX9m1RqVIVUb8qupqcjm1AMnavWYn911JFa8/ef7YFIAUGBQhPVKEtjUKGWmCRIkXAOG2DjDNkur/Q7lg+M6AmaZ7HeqZpPPzA9J4OEiPLaQPk4Qc8LIHaXoUKFeRawBEjRqBMmTKg15dtUAPlCS60F9LGR/qMOHIzDLp8Dst/+AyH1izH9sWzsHXhr1gm7vetXoS5w15FfEw0Lh/eiz/HfY2Jr3YGhLctf5Fi0IiXz9bRCQ4ubnDJXyCdRO59Hdu3Fb5/sQEO/rMMu5bNw4+9mmP7olkgzrN7tqaXPbN7C/6eNBqfNCyJa2eO48DfS7BlwVTYO7nATjgyJr/RNb0shemZPVuwcuyXOLxuFa6cOIirp4/i6MbVks71M8eJ+F+4dGQvnD3zw9bBEb++97KgeyQShMAe1bEWTu/ahB9fboqLh3dL4XzgryUY0aYKZn7QX9b9c/zXksaNcyZg9sevYM20H0XZPek0mEY6vv2W6W163MklH6oJA37dwq7paf/PEY2qwNXVGU4ujrgbEARHB1vJjmWbtiIDbN6OpXsPyrTiwoGls3NCTPAd6LUqNLZOcHFzkus7WTlDPSOezduwfNN9r7sCLeq27oyahVRWeebgialWhVpMj6qDgwPooaKAYZxTYcYZ0nbmcm+XQGYcUpRHT38osDKrn9fTC5WuiK4fj0a11l3RoMcraNTrdfmraI17v4F3Z/6J/ELYVWjcGh2HfIXBM1ZCqFh42B81qeEr9+D7bRfQ4KVBaPX6h/ho4QY06PkKanXoidJ1GqVXL1O3MZr0fUuUPY9CZSriiz/3ofnA92Bs4/MVu2H6V61lZ/QfMwP1XuyPkjXqo1KTtiI+AG9OXozWb3yEKi06olz95rKK3s4eI9ceQ4/Pf4RnIX+MWn8CZV9oik+X7UCNtt2RIqZOzV95D2N2XMLg6StRv8dAdB76NWq174FmA97FwB9mSZzFqtSW+KyXJ+eAb2m/x0LiWeT+zEKjeWKR8FhtP+3COdpbNze3p92fPNs+fxHtwD9LpaZGIqkBftOpDqOIuBOE8/t3yPjVk4flfVJCPM7t3YbIkNtSI4wJv4sLB3bJMrwYDKk4vuVf/DHyfWyaN0loYb3FVDVMCJwkhFy7gjE9GoG/G3zl+AGMH9gOoTeu4vKx/Ti3L+3rHXD8oJi2poBHIh1e/ydR4pLQQK+ePIJgUZ8Ja6ePlb/9e/HQbpDWsFs3wN/xDbl2GTcvnAZ/Ne52wAX8NeEbnNm9GdfOHpflWJe/FBcdFoo7gZfB3yhe+NVgYUZKEDRdkDiNwvf45rR1hopi+QNYws0xWz/PmN/eNtN6hey0meY9qr0COmRa91n7WczhQ4dk2pd65UpmmvcoHvH5PyuQowLwWen006DTX9jBarR9ES906yebpwY4fFXatI9T25I168v0wuWrgvc6G1uUqt1QTDO9QI3QwdUdJWq8AOOfoqio2LgNXvryFzTt9w5eH/+btMfRjkhNbNjirfDyLwn/ijXw3uy/peZXVNj8StVKWzNHu5yq0YBHIlUVGh3xFqtaG4XLV0E+ocnxvtVrH4B0FK9WF6TVzdsX1Pw8CxWFT4my8C5aEl5+JdD+3eEoU7cJCgktl+VYt3zDlnB080ABYTO0E1PtXl9PhE5vAy//EmJa7MgiEioK7VJGMlzu3yw0OTn6fuqjY/v2bMBH381BZOg59BeOs3UXgjFv3Sn8sfsodp0+h60nhPd0V5rgfzS2+yW4GuH+nTX2rHNAzYkOGIS9KifwPM84ln7/CWj7y6k+bhY2PDosfnipCdbP/AVzP3lV2Pm+lejX/vojZn84AONf6YDw2zfx+4j3EHU3BHtWLsSKn4ZjbJ+WmPvpa6Cd78LBXVj87Uey3umdGxFw4pCwU66QNkLa/mg7PCa0tMPrVgpNbxRW/fwV3izrLMtsnj9ZhMvxVnlX7FwyB9RYF454F/M+ewMzh/bDhlnjQZvkNuF0ObFlDZLFdHiWoGvSa13Adi8e3iNo+AJ7Vi3Euhk/SxrML70GvWSeZPF+47+/Ye3fa7B3ywasWbsWXgX8UdfPGatX/Iti+avBO/gIbK4dQlGdBvn0Ubh04RIOxxVH+NXzWLthI46tn28RrzXx+eaAmt3uXb58GUag99cYz8mQtsVH4TPS/6hyTyPfSBvDFz/5Xtr+GM8JaNLnTaFJOeDjPzYLITMT/b+fgXbvfC5Rt3r9Iwz8aQ7em7Uarl4+8rd7ndw9UadzL3T58Bt8sGAd+n83HZ0/GIkS1V+Q9jtWLFuvGehwUYRBvbHAX7hsZYHzM2kDrCrsgu3f/QKdhP1u6ulIYcvsIuyKb4uwK6acDEe97gOkxtprxAT0Gz0Ng36eB9r+aJNs+PJroH1Tq9NLu+c701fIdotXrSNoGIU6nXqh5atDScIDcP7k8QfSLCXkd/RA/WaNcfx6FJrVrwEYbFG4VFE069QXn418FY6FqqBN/y5w9PSEweCFHs3qoJa/LWISolGqiC+WrtHB+vf/x4FsC0DukMgLoCgKcpMOPz8/uf/XX3ixH7ed3HydDKmpiIkIwxnh4e09anKONEXPsU5vi0JC8NEGmSNInxCJb7VmmWI49O9q/P7PcQRcPIljOw7iH6GRVq/ZCHdC7sAhnzdW/7UNW/eewqXQUARHR+PgiRicPfAnbMMPY8vin3Hj8hmc2nkbV64GQON4GmOmLcbifVcw+93pmbb5H2RYm/gPOZBtAfgf0vhUmuIaxrCwMLmfWVEU+Ytx8fHx4K+/hYeHgwuteX4hd76QwNWrV4O7XjZu3IjAwEAm5SrQdselMWWEh9fU4/skjRKPh29haQOk7e9JcOVU3RNHTmSKqlqbDni5bUX4FS+PPp9/ge7CZlm1lDt8i5RBPkctvv5qCHq2b4CSHh6oXcYfTap4oWv3N1Cqfg+0f3UUXmjeDi0GtEaTZq3x9ahRGPZGD/So5Y+BE16D9e//gwPq/0c3H7+X0UJjcHR0BH81jrVLlSol10e1bt0arq6uePnll9GiRQtw/SHzuc6wffv2aNasGbj+kWlWeHIO1K5SIVtIeMpQtio+olLLli0zLeHl5ZVp3pNkcF3tk9TPrC43KGSWp9frM8t6rtKtAjCTx8mXQ1VVcF8xD0A4ffo06AG0dAgCt88xjztXDh8+LMtlgtaa/Bgc4BmRj1H8gaL/8uy7B1KtCXmZA/81bVYBmAnHixcvLo95ql69uvxlO+4YeeGFF+B97xAECj1WZUhByTzuXOH+Z8aZ9zjQyUfBgCJPD7r5/ndtPw5fcqJsSkIMIsOCcT7wCoKuX0OqwYCoxBSkGJJw585NBN0KRUhYJJINgPhHVHyKKHcDwcF3cV2YM0b0eQ0Tf5kMpCaD5yDeuBOBuKhQ3Lx2DSPHrcbNG0GIjLiLm8d+w+2IOAQLuJGYgOu3IxEanYCbEYm4FZmIpNi7CLp5E9+9NQz9OgwBt6/dDb8L/mzAzaA7or0I2d2g4AjcunETYZGR+HfVFoRGxiIsLETmWS85ywGrAMyEn/Qa86DPo0ePgqfMnDt3DjyOn2cF8qQZany8JzCPh4dmgipLgs3t/8gJaSro+xUypPOnjdeDi6F5ilBmfM1qusbGAc5u+eBX2A/QaKEKm66TXgONokP+/D4o4O0BTzdn3L55A4pA6mSrQYGCvsiXzx0FixTBiAXTMfj9twFVCxtbW/jmd4Gdkwd8ChXCl0M6wMe3AJxd3OFTqTe8XOyQT4Cv3gYFvZzh4WgDHxc9vJ310Nm7o4CPDz6dMgbzVo+DRlXg7uoOdw9P+BTIL9pzEa0DBfK5wNvXB27OzmjTqTE8nO3h5uYp86yXnOWAmrPonh9s9PhqNBpUrlwZPK2GNsBatWqJAZMfWq0WPPGG9zwei3k2NjbPT+f/w57wY5Ld5gIvB2L37tO4EZGEZav/RvTdo4gIDoIhNQVjvv1dor3wl/DoBmzG5mNnMHPRauDaOQGZO1ZkJevl/4YDeUoAPktcv3HjBm7fvo3Y2FiMGTNGHrvPswh5JNez1I+nTevDjO2enp7gyeKZ0VikaBHUrVsWvi46dOvQDo7uleGSrwAUVYNhn78sn42hVCOcTyyIgnYaNKtWBh9NmIlDN8KkV5+/VEiYt3aPvOeJQbw3B2r4xrSVK1fi+N5/ZXljWm6EQ18d8thtdHhrrMU6taq8bjG9oGfPDOkH14/H7JmzcPjQNmzZdQCnzpyT+asmfo7R30zCmiW/Y++633Hu/HmZ/lGvjjLM7Pk8C+nqs0BkXqTR19cX9PrxDMRhw4bhiy++kAeldu/e/YnI5ZmFAQEB4Ik2FKb8HZOBAweiX79+6Nu3r/Q+x8TEyDaY9+6774IDl1N1nrzNckuXLpXHefXo0QPEN3v2bCxYsECezM184mM6j/1iSHw8wdsYJ5533nkHPFmH+HmSN48SGzx4MNgOPeM823HOnDngIbUsT7ySqBy8jBo9HCGRV9Ig7Bxu3DmDm6EXcSv8Cm7evZSWbsy/F/Zs2xpL1iyVeTobMcX01mHQj2txV5MCdxG3sVdRpGwhGec9oX41d3lvY6+RIdNMQRe7Jz3d2V0Ln7JlYJpvjDt7ay2mG/NNw7P2afSYppnGPxv7XpZxGet9+30Xi3UWbfvEYnrZDzqkp9vYqXD2a416DerjwqGD8M3nAp1GkU+zbMt+6Na9BYpVrg53/+rSTMAMu/JNGTzTYBWAeezxUVD5+flJwdKtWzfwJwZ4sOu8efMwf/58uf6Qp+2QbC7T4Y9STZ48GTyWjGVZjsd9Mb548WIp+CicKNyYxnwKxB9++EEeF8b2iO+PP/6QZRmfOXMmJk2aBFdXV/mjV999950syx9wZrSyAAAQAElEQVSNYjuLFi0CaRowYIAU1Ea8pCnXQKMH7W96nQZa8dby+CZLbdmG6OAonBKmeXbHl4tBG2ualCF+4/K1DPfmN4fWpx1UYZ5ufh8RGYNp27PmrNixN9S8eob7z0cvyXBvvIm6cwsnz1003mYId63fmeHeePPOqz8aoxnCtnUqZrg33iTZexujDw17d2310PxnIVO8Ss8Cmf8HNFrooqqmPR6NsEVayJanW9vcsz2yrLEc46bljenGkHkFChRAyZIlGc0Uxo4dC+JXFAWKoshy5riZaIqX9zkF2hgDbIJTJMSfOo3ZX07E2hW78f2ro7Fr4RwkBUbLPGMZhh+MeBfVajeS6WoiZLjs91koCxcZ18QZcHXPRRlneUJlTz95r4lPRdylO9Dfa5N5hFbdPpX5jOvCU3HrxJ30e6YZwSfBDu+VcbOYZyxjDL+s4v3Qcj+92tVivqeSD9Xc/S3m9apSx2L6otFDLaYPLGSbnq7G0/+d9uS8PDzSIv8H17QRlsWOGgwG/D9DFtlkLZZDHDh/8wQ2Hl8l4cCtMyjR0AcOLkF4oWcppHo7Y+/FdTLPWIbhxfij2H1hvUy/Gx0sQ6Yb4XroZQTGHnsgnflBYddwMGAHNt1rk2nmcPDSDly4s8NiffOyz9T9zjXYsGGDhBMXLsjQeP+oMIce91NB81gC8KlQaG30/5YDFSoUR+fOjSX8sytU2PWSYRcTh7MBYWjZri5Onr8m84xlzMN8+dweyPf3930gzVivUCHvTPOMZRo0qPLIMsayz1LYunVTNG/eXEKl2g1laLx/VPgsv6BWAfgsP73nhvbMOlIQEybswoWwUsKr+zkadXgHxdq+j279P8WN6Iro+dq3Mo/5liA22R5jJu3D6Vt+OHNBxZmQ4kg15BONVbMI3333a3q6JXxMK1O9b3oZwDKeZzHd27ucNInQLNK0ZsX0OO8fBYIhz+y/+sxSbiXcyoEscKBNj76Y8NPP2LxhPbT3bKkRERFIfIwfZspCM9YizygH/m8FIH8X+Gk8M64V/Oqrr8Cf43zjjTfQq1cv8Kc3n5QW7lzZu3ev9Brv3LkTQ4YMwcM27melvXHjxmH9emFP27hReoi5+Ds8PDwrVfNMGRuNAS+/9xoad+wjtD8DuJOHu3Z0Ol2eodFKyNPjQI4LQA6QQ4cOgYcChIaGYvPmzbh48SK49IJ5XEDM7vIl5PINCqLT9w4a4Ob36dOn48svvwS3n3F5xaxZs+SC1mPHjuGDDz7ApUuX5M9d8mgq4ubXfPjw4fj777+JFvPmzQPbZTs8yCApKUniIk1BQUEIDg7GlClTwJ/x3L9/PzjISevu3btBeri1jWvbJLJcuHDZCdf3rVq1Co0bN5bw9ddf47333gP7sXbtWmzduhXr1q0D1xaSF1khg/zgtrFOnTqB+5c3bdoErlXkCTXkGfNPnDiBs2fPgrwgTi7k/vTTT+Uibv42sjGdeQTi4mJkPgeuLSTN5G3t2rXB58FDIlhu4cKFco3i8uXL5fKY/v37o0mTJqAgfvHFF1nk6UBqAo4fPoN8ajwStdypo8idPDzogoKQfH46hGVo1XrzFDmQ4wLQ1dUV1apVAw8F8BDu9AoVKoBry6iN2NjYyG1kHIwBAQHg4GTfmc8jpLjEghoRF/j6+PigadOmKF++vBR43Jfbo0cP8JgqCk3eFytWDFeuXMHQoUNRqVIlOa3hMVVOTk5y+QZxUrvi156LlrntigKRi4y7dOkCb29vuY7Nzc0NdevWlQuKub2N+aQrN2DGjBlS+HKJCfvDRcQ//fQTCN988w1atWqFRo0aSe1t1KhRGDlyZJbIID+4ZY/C/eTJk6Cwo/H6r7/+Avlka2sLPgse2PDdd9/JDwGFIfvKD4+dnR3IG9PG/Pz8QLxcEE3a+Jx4z+dLAcIF1BeEx5DPimsUuf6QC6Tnzp0rP3z16tUDBacpzv80rtqgUrWy0Nr7wkFvAzVtJY/8uPB9IJ//U3qsjeU5DuS4ADTvIZfNUGvgIaHUtDjoKJAoAKmRUZOgJsLDR6nBcGsZtTQCNZejR4/KaQuFHnFcv35dCj3acFiHApBCkW1QwHGAUsASp1arBYUq6xA3y1ELZToPPKVwjIyMlELVnO7/+p48eZI2Kax4VBd/fpQaTmpqKijsyH/y3BT3smXLkC9fPrnYunLlyqAGSp7xo2VajnEKVQrlihUryvMQaRCnpkzhyrMPeVYdNVmWzasQG7AHRy6HpZPHj3H6jTXyf82BXBeAHIzU4qhh8Ziohg0bggtn+RJS2ypcuDAoyHjCMoUXgYdZUnujcGM9DmZu1eJ0qm3btvKQUmo0nJ61a9dOCkju16SA5N7S8PBwsA7rM41tcgCXKVMGZcuWlVvYOPDZDjVHakbP+ltArZeaM7UumgEo+KtUqSI1PQpCS/3j9Jd8pNZeqFAhkHeWyj3ttEf9DGNm+fZajfxpx0pVmqN7tUIy/uUXw2V3eIL3pIXz8OOCHdgxbxQu7lwD8kNmiktmOB2QInKfv//IuOin0qmn3WiuC8BHdZADlsLw+++/lxoLdyhwIHITPJ0ERYsWldNpam2KosgdCYxzD27BggVBzYlaCvenUrhR6FGzpFCjAKCgo3B4FB3PQz7tmDVr1pS2Q2N/+AEyxo0hNWXGqQVSw2b8/w14gvc7vfrhw161UL/fcBR7odX/Gwus/RUcyHUByCkYp5t93nwf340ei8OHjkkj/KCB70jNrWWzLpgwdQpe6jEIixctFzav0YiLiwMH6fRfZ2PVv+sxe9Z8qclwCsvpbEREJG7duoOPvxotugDp+Pjrr7XYsGEz3PN74sL5K+jW9w38PGkiEuLjMWHCRIRHRMiTKy6cP49fps6SWifxjRw5Sv7uh0T0DF9oAqAWPX78eHA6y6k9V/CT/0ZnBbtHex3td3QesRzNAEz/fwVF1YmuK+AhqSJi/f8/40CuC0BFUeRG/QVTf8Gnn32AqtUqSSfJzNmTwCnsmvXL8O6bb+H3RTPQvUcXob18Km1NnCa/9vpA9HqxM/oP6C1tVtT66Nl0dnYS09h8+OHrz+Tj4ikp7dq1RLNmjeHq6IzefXpi2fxp+GDwu9ALx8u77w6Gs3CM0H5VomRJvP/mK6Djw9HRUXicv8CTnuAiiXjKFzqc6ACiN5nTWv5WCe10iqLIE62N5N28eRMUgrQVshyXthjzHjekHXbChAm4du0aIGyppw4cQIwIfxbOm1ThbZ8hnC2Pi/O/L5+MhNgUaNS0oUDbMz8a/6+a8X/P/6fbYtpTf0o0cCnKtGnTsGLFCrmMhXEuTaFmQicJT12mJsPlFHwp6RXlCSdc88alMyxDreeff/7BL7/8gq1bt4I4GZ86dSroDaWth55KajxPqZuP3SwdQdToqAWzMjVihk8K5CX5OHHiRNy9e1favBjn8iIeefW4+Gmq4HFZtB/C2RnlatSAgwiHfvEFVOFkefXTTx8X5X9e/sqlUARdD8DJy7dk2zQLKIoCmk5kgvXyXHPgqQpAOiHeeustcEkKnRm0+dGGRc3Ez88PdJpQk6GWoiiK0Na+BJeO0C5Iex/LUOuhY+T9999Ho0aNpJOD8TfffFMuoaGth55KanzPypOkpkuNjrZO0swlKgyfFMhLRVHAc/1oY/1OaGiMc0kObbBPij+n69NEwSn61ZtByA6QHn5ETIHOMeP95kO7cDroJrbsOYXjFy7DI39+xCalICgkNNP2bgbdkuYZI45nMdx+7hDM4cjVs9nuF/n8rMJTFYCPwzRqhlysy2UzdHJwSQ3rU6NhaIWc5wAHd1aw8nlQsFAzz0r5rJahiYIOrAQ7J2QH2A4/Iqagiqmu8b5JtRfQtl5VDOjXAS+3rIuPRnyDG9FxuBYeLduLt3WUIduOt3WQ8fMBAXItqxHHsxgWyF8K5lDFv1K2+4Vn+E99Vmg/c/o8oqOiwMEGA6SdcKuY8nLZzLPShwx0PgM3HNxZIZOeewoWauZZKZ/Xy7h5pJ2HpyhKOqmK8swMlXSarZFHc+CZear9+vdG2XLl5E6JAj4FwCkwp7xZHaSPZoW1xLPGgeRcJPjc8T3Ysnk7Nmzdg9Ar+3D0wHZs3bkfmzdskB/hlStX4lmdfSTGxyAxMQUR4RGITTYgODQ2FzmZt1H/ZwIwr70spMc4xWOcjhfzrWC58ei4F5jOHi5F4V5f7pnlNjPa/bhshR5a7uVlGsPPPvtM2j7/+OMP8LeKueeZ27jmzZsH2vG2b98uD0Cgh5v0tm7dWnrXBwwYgHfeeQecmvLYfOZRU+OUko4hOlq4z5gLwVmOv+/Be+LmesKePXuyCvr37y/3/XLNJe2EdC5xqsv1lvSUco83TRPcAsf9x2yL9tfPP/8c7A/TJaJcuGhzAacRZamKddC4SQMYYuJxMroQipQohEb1aqJgET+Qj507d4ai3NcQjfWehVAvpvN6vQYuri6w1yrI52H/LJCdKzTmqADkwCCV//77rzzhhIKFnlgeaMDBxQMOKHR4OAI9s1w+wUHDOv81cNsYt9exXdLCtXLmW8aYl9PA3+ags4cLlOnV5oEOPASBAonLVugR5yEOTGM4evRojBw5EtwJQ77RWcRtfvydD3pyuRCcO0D4y2Skdc2aNeDeXgo0/q4Hp6YfffQRs6TmQqcCHUMUuMRLmyrLUTCSLsaZx9/94H7iuXPnyn3WXH9JTzGFG6e6/v7+KFKkCPgDS4qiyEMQuHebbVFIfvvtt3K5Dfc+y8YzXLJ2w3eHNOzftA7ZAZpH2F9T4EfOeG9OhZutDs76NGB7axbNQ3JSDJZvGoOjG3dJGooVLgjuOiKOFcuXy+2EPDwjJ4AfM+LNCbgdHYcgIbwtAftmDtcvX5ZjNjttm/PxWbpXc5JYDgzia9OmDTigFEWRnlhupudg544NTlmpydAzy+UTHDSs818Dv+LUftgutafGjRvLwwJ4/18ANUAKPWqeXE/HjwWXqXDbIOM8aIDAF5LeUAo7lmcaBzaX9TDkwQRcMsMyXC5DjY9leDgBtxiyHQpM1k1KSpIn6/CDxHTi5LpApvOZUaOkZsMlIDyth7tpSBPxkUbi50+Asm3i4zMmDhcXF3logpFWliM93Ob4JLwkL0hDr25dkR3gWlLSaAr8YBjvzWmz02rg5WAjge31GNgL7w3oiTVfz8KlF+wlDU3Fe8L3hTi6dGiDRk2aokGzxqhRrzkaNm6E1i0aon27NmjduBbq162FJo3qyQM36lerjCoNWqBq9XoirSlatOuA5rWro279JmjYpDFat20lf1WQeHMCElINiE5MtgjsmzmULV1KjtnstG3Ox2fpPkcF4LPU8f+aVmoNRi2NbVMDpKbFJT9cT6coCrhMhZ5PRVHkCTo8fYUvJNMonFieaRzYFDoMWZdLZliGy2Wo8bEMF4dz6Y+npyc4reXUlBouBSTxsH3i5JSbQoFppIUfKNLHfJXg5gAAEABJREFUk3sYkibiYzvEP2zYMLBtlmdZ4mAZ0mKkleVID++JIyfh5rVrCDi9DaFXT2LwF99jwdjP8dlHI/Dt2ttISknNyaZwKvJaup2vvFORDLi3CgccdHa4dC0Ix/afQGJwAM6fOoyAkETcvH4cR4+FIuzuNTi5eCA6Nhk6bRJiLlyEb/IJ7Dq6Dzd2bIPeLgI2euDQoZ04ce56Bvy5epOagpjYQGxetRwpEScwfsfNXG0uLyPPUQFIWxCnk0aNgZoJp2Ph4eFyKxs1B6N2Q82B5Ti1oqbCgZmXGfWktJUqVUoeM048tN8xZJ8bNmwop1TSuy0SaRb4Q9j7uLibtjqRBE6FGVJTY/g4QIHI8jyEldoUBROn00x7FsGnUCH4lW0Ij8LlMXHUJ+jzwbcY/eMIfN7KCzpNjr7OaOhZDotv7sQL20U7hRqCdk8KfpoNGjVqJNl39PBh2OYvABs3GyQrdjgXl4Dla6OAhGM4GaqVZRzttXDyLo4yNSvgWISKLecdcSMhGVH7VmHd9Dlo2qgNqpUrJsv+JxdVAwf7ImjSqSs0LhXwXn2f/6TZvNiImpNEccrDqa1RY6BmwpX11EQ48Kg5KIoCTr+oObAcjevMV9UcJSUnu5WjuAIDA9Pxsc/btm0DhSM/BrT3kTfGU29oqzMW5jpIY5whp850VNDuyl0x3JLGQ1T5weECZwpS2uKIl3HWMQVqg9zFwSnukSNHQA2R9r/MbHa0x/HgU1McdIKMGzdOHn5LWy7P/uMHjnbIv/76Cz/88APoLTWt8zhx2sSoaX3/01hkB2hv5kfYFMg34725fexWdJw8TNeYH343DM1ty2J1uY9kOvGRfk7/WYY03bl1HVvXrMS8BauwafMa7Jg1BXFRh3DNMR861q0C2kRZhzBF2BTXrT8At4id2HPiGH49ZoNLqUnpfZu/8HfZDnGbA9uyBObljPerFv+BudMmWwRLePbs25dp20acmYXs27MKOSp1eAoz7UDTpk0DB8uWLVvAwcDBsVwYjHncEEMa0BcsWCBPag4ICACFAAcwbVO0XT2rzMwK3bQ9ciDRpmYK/Hh8+OGH0g5JzdA0j5ofd80wjc4bhhSe5JXxA0IHRmNhn+J0lFvbOO2l7ZXTW8ZZh0BNkyHttTyEldNe4uYe4tdeew10rjDfCLTl0U5I+mivpTbPPO6ZLVu2LLiTh/Xr168vbV2kleV4ws+QIUPAXTosnxXemJdp0KCB3N3T9ZXXkR3gFJ0fYVNgf4330WY2stjkVBjzLIX8uFP48Yg2CmbSVKpVLzRq3xktX+6PJm26Y9AHH6BB+24o7FMFG0/vR/2hPfH9hRX48tRyVCjshBdefk3Y+zqg+QuF4FijGfzqdUDjWoVl/5p26Jxp+2zLEliik2mderyE/m+8bREs4SlXpWqmbRPfw8D8uT1L9zkqAHlQAe0+1Ex69eolj3vnYZpc6tG7d29QM+natavkD72hdIr4+fmB00BqIxywtF3JAs/phbY0DkyGWQUKMWrLLO/t7Q3eM24EClXGmf7111/DGGdoDsayTKegZUh6WJdxc6DmTjshnyvbphbPMtTsGRJoL2RoBGqV5viet8dpfI+9baORlGyAJjEcNg5a4Um9jdSUOGijLsGg+qCMbSl09WyBPj4t4V2mGbztFNh7F4CheAu0rFgM1UoVgHv51o9kz9Gz50SZeAGP9x8VdPnxKuRy6byGPkcFII38GzdulL8FwSkTYdmyZfK4qt27d4NTNeZzOQUPNeBBBlwGQlsXf3yH2kleY1Beo4f2J0VRQNsptUFOeXlyNjUvamf0tnOqoiiW16gdXLEC59evx/HffkOCmKYa5syRawXpUbbUV04ZmU6hxpC2W2qFjHNqzefJupz68iAKplOgsgzp4/3zDKEH/0VKyFWExScC8ZFYvXI9Dq2ai/VhBRB9ZFqGrhsMac8kKSkFzhqtcLBkyH7oTWXhpQVsH1rGUqajt79oxyCzwsMiZWi93OdAjgpALg/gMelcq8YlDIRu3brJaRWnDZwyMZ8Lanv06IGXX35Z/ngObV0tWrSQC0zvk2aNWeIAT8ihrY5CZunSpXIRNO2ptN3t379f/rgSheOqVavAhdYUiqZ4KnfogBNRUfBp1QpOQhv/8ORJ0GRBfKbljHFOGRnnx4shp0LUCmlDpA2QApF2TQpKepa5UJvljBoj488zlGo5EL4Va8DHq5BwdBTDy/0HoPUbw9GlnDvKt/okQ9cVJU0A6nQaMErIUCAXbhRFEW0pErOrm7MMrZf7HMhRAXgfrTWWWxygzY07N7zFVJgnuXDHBZ1ITKfdjcdbcX1jp06dQG3Q1dU1AykszyU5dI5QYNEjTHzceTJz5kx5hBhttRkqiZs6deqI6/1/1qfGTwFL7Z72Rx5bRrukeZv3az1+jJplPi2QHWBrnOabAvEZ7ws728MUfJ3spDZszLcUmtY3p8nLVg8vGy3y6x5N78mdWx/ok6OSKg8D5jpKczBvy3hvXs5476IaHsBvrGMp5G/mWepvVtLI52cVclUAjhgxQvKFGgmdI/uEp4nTXHo6qUFw+Qt3h9ARQk/kxYsX5TT5ypUroJGZuzMYp6ZBQzyRcfcGtREOdE6jOYUmDnobuXuB9/QesiwHJD2jvOd0jXl79+7Fzz//zGzwnnjmzp0rvZXUqOi04RIUOnBkoefs8vHHH8sDYDmQ6fAgP2mDpbZOIUce0Fb7qG7zd0a4K4Q8psD79ddfQaFIQbhkyRJwFpATU2BFUeDq5GgRtp0OwNx/9lvMYx32gc4iU1AUBcZ7G40Kc1BVNT3fUlxR7tdnG9mFzu3bIdAQjIXz58FF9E+xVeDi6IDQxEScv3IVgWev4cadWwg6vwt2dnZgO9eSQ2TI+KhTv8s48xQ7LWKSVETFpECjJsvyxCXLBS7F+shjWHZ3jyzPtDTQwcHOFs72abht9LqH9tsSL4xpeIb//hMBSE8lp0T8ESQa4flV4QCi5mJ0hPD3O7hDhNNkeonpUOGAZLxy5cpyWxX5TI8jy9DryGk0HSzEwR0MdL7wnt5DljX+3gjvueuEebVr15Y/o8l83nOg9u/fH6zP5SfcS0vPJQcyyzxvwCks+ewnnE88B5BCkF54aozkLZ0oWekz18MRqPGRh9Q6adKgUOzevbs84Jb5WcGV3TIda5XHkJ5Nslv9qddzDgX0bYpjwvjxcNE5SFNEQRcXVCpbEqWrlETxIsJ+51hGflj4wdJoNQiPisToE4sxtvZr6T85agsdPJ1tkN/TEXobp/R+URv8sVw/xG28iBmBG9LT0yI20PFXEzWatNv/02uOCkBuuaK2Ro0sMDAQjNNoz2UwBGpW1NRoUKemwQXB1NroAKFti5oD9xFzgz01RmpjnJbRnmX+fCgUzdOyc08Bm516z2odTlkt0U5bnqX0zNIURcksKz2dS3LSb7IR4YoArh7IRtUsVbkQFg1TuBwek6V6OVWIGwOaGkqkL5DnUqY03Pd5W6yYL7gCQFEUlHUqhL27duMN3+ayGD/YpvSbxhNSUqUmqCoquCJj8NWKso71kpEDOSoAaQinJkeNjBoGhRSBjg+uDaNmRU2LzhI+PGof1NroAOHpz9Qc2rRpA26wr1q1KqiN8YfDqZ1kJPsZvMsjJFMT5weIQFsgPcjUFB5XAOaR7jzTZHBscD0m3/OsdoTLyuj0ymp5lqODKzc/JGzjWYUcFYA8HYSqOpnBkKeNcIBxOQynW7QRcaDt2LEDtPdxuQYXlnIZBdNZ7/8FqNXSNsr+0r5Jzy4PICBfjE4ICimuj2SZnAIul6FWzoXqer1eHnVFWyinxTnVxrOCp4SbI0zBJib8WSE9nU5T+k3jtG2mF7JGMuVAjgpA81Z4BBa/cLQtcXcCVXl+vWi/44CjPYp2Io2wQzDdvP7zeG8q6KdMmSK9rhRI9KjSRMCfEC1TpgxoEuA2N+7QIB+MPwGwfPly0IG0du1acA0eHUV05NB0wPP3+INQNEHQFscjqegZJl7iIND+yo8Od4fQTMF1hNy/PWTIEGY/ANy1QgcV258rnEWkix8sOqIoqLdu3Qru4qFgJT2HDh0CzR0PIMpGwg9jxmPu3HlZrtmn3yAcWfYNfvzkVRw4+i9unDiOk7NfhukfbdCm96Zx9sf03hp//jmQqwKQGh9ZyEHEAcS9ob/99pvc3M+BQy8uBydtf3/88Ycc2BQG1Bp57BJtijTQc3BTGHDQ0YtJ7YkHLxA3tSduoeNApvAgnoCAANDzy7pM46AfPXo0iIPny/G3c6lpURhNnz4dXMbBcrRJclE2BQe91cSf02AU9OQHaaL3lVMgChH+OBSBti+aBDhFKlYsbZM8TQKkhcKOdktq1eQV+UhnEnnIfnGLIYUReU9c7du3l9vRWJdARxQdPBEREWA92gRpiqDZgvnmwO2N5C3NG/2Fs4jPhkKO2j7T6GWnQB0xYgTo7OLxXDR3ZMSTvTvvAm7QCsP/7ejwdATXr99Mj5tHFsybiSrdhuOj72egRuU28K1QEeUH/m5ezHpv5UA6B3JVAFLjY0u0QXAAU3jRFsGTjhs1aiR/4Y12Qdr+uB6NnmF6EznoeewStRQu0aBdkJokvb8UorQJFi5cmKild5hb6Dw9PVGxYkUQD+2P9PyyLtPorufJysRRoUIFuViYGiiFEfe/cpE2y1EQcFE218o9TFOQDT/hheaB7KCgl5bCmoKTv6DHNXz0vnJxOfcSUwsk39gner651s+0HQoxblNjPjVFPhM6K7hjx7ScMU5Bx4NaiZNpFM5sl3FqmZyik+e0/XL3B5ctMS8nwTU5FuFRETguNLrY8Ou4cuwwwu9cwanL13H80C7EhV1F+I2z2H04UHzMdiEy4CBCbx1DZALwz5+bkHD1IAJPBmDTvhPYfeI6ooLOwmBIxe2wUARev4ITJ0/i9vXLOUmyFdczwgE1J+mkdkDtjLY9Ts3o3eX0itrK0aNHxUtnALUyrrGj1sWpEncr0NvL9Xm853SL6/R4BBS1OWpsDImTuGk/XLFiBegd5tozajvUUqj18fh1aoS0nXE6wykm8REXp4bUKKnhUfNjv7kGjpoQcVKDouZHGtgO22CZvAYU6tTWuP+WpgQ6NSjgvb29wY8KzQr8gNCj6OjoKNf8mfbh7bffljsDeAINHUycIlNDp3fetJx5nDhN0/hxozOLHwoKSe744YeN2qlpuZyI7z99Ezv2H4ZjsVIoWb4m/CtVhWt+f5QrWhAVq70AO7fCcPUtjbpVi6Bu3Rfg7FcdHt6V4GwDtO3YFDaFq6NIeT80rVUBdSsUhFOB0oIHKrzcPFCkoD8qlC8Pr4JFc4JUK45njANqTtLLQULtjIOQa/jo3eUJGtRWKleuLF46RR58wClY3bp1wakSdytwCsj1ebynJjF06FBwMFGzoMbGkDiJm4OeUzsOXh4FT23G19cXfn5+8lh2bqYCs3wAABAASURBVNynRsPFvNwdQXzExd8KphZDDY+aH/tN2yQ39xMntVBqfqSB7bANlsmrQB5mhzbj1jZjXU5hKUx5T1MDw7wG9etWR/umjVHUXki0vEbco+mxlsjDHMhRAUjti/YhamccWPPnz5fHYfGsOWpUkyZNkkb/O3fuIDo6WrKF2hj3j1JTowZGrY02PdqyONWj84S2QqNNjnYv2q3mzZuHcePGyQW31BD5Gxj0olLzZB41Q+48YUh6WJ8Lp0kTNTzioJ2QcTpruO6Q9PGetFMTlAQ+ZxfynkBeMeRzoAaYmJgoPzo85oo2U8LDus6lM7Qzsj41a2rSvH9YnezmxUfexS0xBb56+RJCb99C1N0biL4bhOtMvxOMW+GxSE6MRtSdy0hNTcLJ0+cQHRWK2MRUBIQl4/L5c0jmL6HF3BJ4ksRMBLgVGYeE+FicPn0CFwOvIv7mweySZ633DHMgRwUgtS8awamdcWpFexG1Ox4KSY2K9ipqg7RLcXpGvlEb404CamrUwKi10abH47Jol+PyGQouTrVYvlKlSnB1dQXtdUOGDJFbrqghDhgwANRkqHmyLjVDGvwZkh7WpyAlTWyPOFiWTgLa4ziVJH3U/kg7NUG297wBzQPkCQU+BRdtdqmpqaBDg+YKTm05pSY8rO/EQ3MCHSS08dLMQA8xD2R4WL3s5OntHZASFgXH/IXgkT8/DLaeiE11hGNcAuy1ClRhz4sKiYC9az4gKR4eOh2iE1TY6yGmwSr8ihSAxtYBqs4BrppkxCYkIZ8+CfGpKtw9vGGjpECbrxysf/9/HMhRAchBRW2OWgG1q/DwcNC4zjiN8wSufaOHl84MamsUSgypeXBAMqSnk4t0qcERFzVBDjDm89e3GHKgcS+xceCyDXpBqcEZDAZwMPOUE9ofiYvTO3qcaW+kRsgp8rZt20CNk/uE+ei3bt0K2iJJw/OqAdL54+bmBk/hNKJ5gcD1gDQb0PPMZUnkxaOAHwzykwKTv2DHtYQ0eRgdJI+q/zj5qtYGvoULwt1RSDRFhbOYCuf3dIKrVwE4u3siv5sj3Hx8odE7QbVxQoESReHt6SaaUOFur4o0ZyjiTivybe3t4GCrEwLRGS72tvD2yodChf2h1dmJEtb/nOZAXseXowKQg4LaFbU7emFdhaZG4zjj9CQSuFSCHl56H6mBUbtjyAM2vby8wJCnnNBITw2OuKgJ0o7H/I4dO8of+eFA40CmTYt2RrbBNXPU4DQaDZhGRwA1TuKiJ5keZ2qkTKeThDtU2Ba9pXxQdCLQFkkanlcNkP3MCaCg5JIm8opH79N8kRN4LeG4c+saQkJu4mrABZy5GIDjZwMQHXEHARfFlDcxFhevhuPUqZO4fvEkUuKjcOzEJUTcuAKkJiLo0mlLKK1pVg5IDuSoAKQNkHal2bNny7V+tLtRW6NNjV5gtkhNgWvwqMmxLOvQI8w8K1g5YIkDl5McsHXPbiyctxT7duzAJXhiUK+PMWFHME78+T3mzZoAz6gjODR/IfYuGYHw4BD8Ov83nLt4DX9EFkbw6g/x05oDOBZwCd9+9j5+3HQOX301EqOHfIAt/8zB+VM78MWAFpaatqY95xzIUQFIGyDte9zLS42NdjdqbbSp0QtMXvIEFk7DqMmxLOvUFR5h5uUWKAonQLmF3Yo3tzlwaM8haJQoeFeugRZVPHF09RK88PY7eCFmDYrU6wlNwi38/NsJdBz5HV7oOxYNm9TCx59+gVIli2FoFUfk6/ATPmxdA5X8iuHz0b/go6al8PXXX+KzcWPRuO0AlCxXH6PmrM/tbljx50EOqLlJk9EryDV4NLYbtT96dqkF0q5HLzBtfVyUS5sS7YH0xnK7FT3BtCuyPunk1Jk/5EObILdxrVixQnj9UkFbIG18AQEBYDtcZ8h8aqKsR1sfnSvETcM9vdJ3hCeaW8poo2TbXAdH+9/GjRtBrZVbzlg3t4Dtk27STD4dPXoU7DPbY/v0qnJ9I+8JtKcypL2SNk5unWMdptMjmyocGdyRwTKsR9sp4/Sa08vLOIHl2B7h6tWr8hf6mE4vPENzIH62x3QjTsaJh8+G/aAHmbxknHk5BVwOxYXWb3dvjs7tBmBAx+bwqdwaX388EINbV0fXd0bAtUBZjPh+CsZM+uGBZmn2eCDxIQlcIfCQbJnFqb+MWC/PBQdyVQDSQE4ucQ0eF8gatT96dqkFUkukF5i2Pi7upY2O9kB6Y2nHozeXdkXWJx46T7jbgTbBIkWKgJ5lVVXlli6+7FwLyHYaN24M5lMTZT3aB6dMmQLi5jrAjz76CNQ+S5cuDdoo2Xbnzp1B+x/tgtRau3btyqo5DhQcRErhR8cNaea+Xq6HZJ8p/CjAKID5wWBZAu2pDHkA5rhx40ABT2HNDwL5ReFNAUiBQUcT21m6dCnID3ppWZfQs21b6JOScP3cOSSJj8A7Xbog6uxZIDSU2Q8AcZ46dQp0DNEeu1U4ipJEfR52StufjY0N6JDiLhtu7cuKEHmgkUwSFv2xEDN+nY6///oTi37/AytXrMSKFauwaNES4VxbgaVLl2PJ4mUSlopw6dJlWLBgochbjrlz5oM8JPy9+i/8tXoVli1djDmzZ2DEV5/j3cFvYsiQd6UmOOzjD/D+kHfww5hvMWniL5g2dSKm/zoZM6ZPyQCzf50CwsypkzBr2mQw/HXSBGxetUDAfGxcMQ8bls99ANYvm4M1K2Zh/fI0+Hf5TPy7Yib+Xj4jDZZOx19LZmD14ulY9cc0rPx9KlYsnILlv03GsgWTsHT+RCyZNwGL547Hojnj8PusnyX8Nn0cCPOn/Yx5U8di7pSfMFt8CGZNHIOZE77H9HGj8esv32Laz99g6thRmPjjl5g7YxpCb1/FyaP78Ocf8zF7yiRM+GE0fvp2BH75fhR+nfgjZk8bh3m/psGMCWMwZ/JPWPDrL/h95gQJf8yaiEWzJ0lYPGcylsyd8gAw/3dR7ndhniAsnDFe0prJo35qyWpOtkxNg55Yelk5IIODg0EthRocNRG2xXTuEKGmFhMTI7Utal/MGycGNten0UnBPDpKqKVQeF2/fh1Mp0eXuzY4MFnnWQMKbNJMBwKX4DBOYcuByjiFL7cNUnjzA8A0U6Dwjo6Ohk6nA7XEF198EaxPDzsdSm+//bZcDsSlPRSuzs7OptURJe6CIiNx9MIFvCzKfix4bl+iBL6eNEnkPPhPEwUdSUavOB1FbJvaHwUin+PkyZMxa9YsuSSJQn3Xrl0PIspGil6vB5RUkGdanfDmqmmmDL4jiqJAUQSoWqgaFYoAVdWAwl6n0yMtrpN80gs8er0WdnY2cHJyBp1edJIlxMcjKOiWLMMPBvuUHJ8AJKdATSUkI9WQBOYZge8449TW0+IpSFYMAlLBP0VRGEjaZERcFEWBxgD5l5KWDYh7UQ0EmWF2URRF4lAUyyG1ckVNkbUUJa2MvDG5KMr9dINoLyY2GY2bNYFe74AyFaugfY/e6P/GO3j3w2F4TygFr77zDjp27o4qVatDZ+uAmPhUhEcn4lZomMAqEIir8V9R7uM2TTONqywDhV2VyYqiyDAvXdScJEar1cp9toMGDZLaFD2EtP1Rg+P6PbZFLYvLJaiZUEPkgKf2xbwhQ4bIwcvlK8zjUpnChQuD01d6j5lOj2737t2R56ci7FAmwDWM1PhUob1mUiRDMjVlJlDwcME3tw9SEBEH+Urt96uvvgKFFPlDnlMzpGbLeqbAZUDkKYUlTQ/ErdFosGrVKtNiD8R5bqNpItvhc2FbXIjOfcHUnvnx43Ia07LZjZM/fA+oZfJ5a1QNKMy4e0dVdCAwjeUURRFCT5Xvj6Io0Gg1QrBpwT+tXifTiYdCkDiJo1z58qA2G3QrGF7ePuBHlUItSZgTDIY0gaaBAkVNiyuKAo3gFd9zPgviIz0GIV0MBjHQtSoYh/gzQAgnIbxFVP4risAjgILQCFqB2xhX7klCY19kJbOLoigZUtLbMhjS281QQNwoSlqduJgEDP10OAoWLgJVNBoeEio0wUAE37yIoBuXESqUlcS4OHi4u6Ni9Rp4ud8gvP7OYLz4Yg/45s8HVdUIbICiKCJuWWwY6cG9P0VJa5tdU5S0+L2sPBNY7kkOkceXy4iKGg5tRLS/8ecTw8PD5Vq9LVu2iCnLMnmkEm1/xpeQ6/do16M2ERAQAA58LrrltJBaDzVKTr1oQ6QtkVokp5X0Lo8YMQLUPKkVkQZqJ7QnUpukAKBmShskbYLEwWkdz8ejbZH0EAc1KCPtORmStsfBR23vcco/qixP4KYpgbtfeIBCq1atQGH5qHqW8vnzpjRn8IPHRewUxPw4kZeWyj9umkYIG0VRQKHEuJB4CLsbCY2qTx+IGq0iBJ1ODkpVVaWA5DtB4aTRpGmAIlmmM40Cy87OAQ72jkIo2snTmOks8fRwQ6oQYpGxMUJjMQiNLg1UMXr1iga2Qrjp9Rr0GTgQ/Qa9LuA19H7lVVSuUlu2zb5RMySdimqQ9DHNIIRgyj0ByntFUWSeomQM0/IMDDKAoijp90YBYwyZYUBSuvBLEUJbdAEEqKKeAMaTU5LgV7wUIu5cRfCN64iKjIFGVeHslh/u3oXh5VsMXgUKwtUjP1KEcIyLjsDVi5ewZdNG7NzyNzQagYuN3QP2815U9oX0SCAtBCGQjfmmoaJkxGOa97TiuSoA+ZU0dozTNNrdOIXjeXeurq5yrR4399MOR9sVbVn80vMLy2lX69atQW2CU7kBAwbIxbu0I9K2Rc2HawFpQ6QWQy3Szc0NHTt2BLWhypUrg+sOSYNxZwk1H+KkZkobJG2CxEFtiseG07bYWNgPiYMCwkj78xTSM0/bKTXATp06Ye7cuVJrp92RtsitW7eC9j2aHPCIPwpQOrSo9XEdID9YNE+Ql4+omqVsCjQKFIKiKHKwUYAxnWBM5/tivGcYL6a2Nnq9GLgaIeRshPCzBcvwXeC6UYJWp5OC09nZFeHhYbLPqgbYs2cfPhMe5I8/Go5hH32Bjz8dgWGff4Vvx/yIiROnoHmjRmjZpCGaNqiH+jVqolPX9jAKBEVRkCoEiEGjglNdRVFgEDgVFSIUF6T9KUpaXxQlY5iWm5oW3LtSsNyLSkFnbMs0jXEKOlUINcZNgVP12PgU1KxbE3oHdyHwCgqB5wtXTw9odRqkJCciPioUEaG3cef6ZQRdvYZr1+5gw/rVuHXlnEClynZN6RCJGf4V5X4/ZIaSDAgwpVVRBC8yEYx4in/3n0ouEEFNi55bhlzvxykbp2nUAletWiU1QGpoNOjzR9JpH6RNiQKOGp+0ySQny+nZX3/9BWpl1Nro9aRnlwOQp8RQG6RWwzJcc0gtj9ok7+mdZEjvKT2+1ApprM+F7j4TKLnzgwKAfCMfecgEBQMPlKBwpKDgyTI0OWS/QzlTU1EMID2JcdFS+KlCQnH6qiiKFG4qNZy+9j0sAAAQAElEQVRUBbFieqfX2YsyWqiqTjjFPEU9G8THJQjhp4dOo70nCEVcp4PeVi81QDqU6GTT24h7BwdoBf7wuyEY/unH+PqLTzB61HD8MHokfv7xR4wf+yN+njAWP/7yI74f+z1Gjv4aw0d8hgEDeiH9T0mFAWkCTMhBUBAqiiKzmZ5KeoUQoDAxAjOTRS0KMEURQiKtOJPTgWV5Q4HCOEMj8N6gCoHDAgJUVRV8uI8kVNjvXnnzXfgWKQZnV8EXwYuExDjEhN9FWPAdRIr+0t4eH5+IpFSNAAX7tq+FsCAglRqlGb2yPZFm2r5oVv4r0An+329fMWq+SgqSU+IlyIJ56KLmJi3UtCiYGNKYTtsVd1hQC+zUqZPUADktoceWZ9rRPkjbIKe41PhowOcAYFk6DKiVUWvji0vNkVMwDmBqgxS0LNOyZUtwKkZtkvf09DKk4ZuaJrVCng2Ym/3Oy7ipeVO40TNOLZmCkC81aaYGXK9ePUbzBCiKIgVdZEy8HFg8HFWjUeUAV8VAt7OzB/8URRHOtDtCEMZBo2rg5uomBV9kVLTIVqEVU1eNRiOFIN83G6Ed2tnpZRne84NAwUphWKKYP9zcnAW4IV++/HK1gKMQjnx/vD3FvVd+8J3z8vbGH4v/QFFRnh9xalopwnkiw9RkMYVOFQIkBRQU5C8B4o+aoQjkP+MERRECi8JGBMqDs2DZX9Znn1lRURSplSULRw2EUFUUUVFkKEpayHLsryryCnh7YaXw9k6eOA5HjxzCkcMncP7cFQTeuoWwqDC5B1yr18LR3Q0R4eHYvuFvoa4K/CmCfmELJf0EgV62STpM48wjMN0IvCcYRJ9SDYlITk6Stlaat1g3L4Gam8TQzkcP4YoVK7B69WrwN2Sp6XF6RVvbuXPnQGHE05Fpt+GJzdQSOYWhgZ7TMWqLzOc6NdqvDOLrw6UiXALCNHqGGVLLo72MOKlxUnvMzb79l7hpu6R3lTZQxjnFp9bLfpMfRu2WNNHWyXMZaXNlGfKZ6UZQFEUuaeFhBrR/EhRFAfdGK0raADKWZciXlhoCnwPvaZPlIGecXmjSxZD3O3bskDuAOB0mnbSz8lkxLzvAvlE75WBSFAWJiQlSECqKIoXC0aPHkZCQJASbndD2EkEhptGqsoxWOOTi4+JFfoK414D3iqKA+Cj0dDo7gUOTLgTt9TZwd3aBg6uzwGcjD9xwcXWCh6eb6NN+ODk7wMHRDg7UFgl6W7zUrTv0Ak/o3TCEhd1FZFQUoqNjpCCOi00QNCUImpOQkJiExIQUQUuiEAbJSBSCJVEIhxQRpgohlmqgoBQ6ooiniLjBkJwubNh3g3jnCYzj3p8qVDT2RVEU0Y80EJJL5hoEDpZNTSVOoZEKfDZCEB3csQlH96zBAaHh7d20DjvWr8fmNavx55LfsXjuDOzZth5CYiMlJRmSNkEj2yVShqmCXoYpKSnp9PGe6emQkjZl5j3Xh8YJr3pkZCyCQ8IRdCuEqPIU5KoApLbBZRm0OXXo0AHULqjpUQOhra1kyZLgdJQnwdArx7Vk1BL5RebaQNrmqC1WrVoVLNOzZ0/5sOk5pseRafQMM6SW5+joCHonqXHya56nOP0ExBQWnnBqbNR8KVh4Mjan9jz2i4KfziWip3eZLySFGqe3FHLUXHjsP/MJdFJw4PCjQnsrBSSdTJwaM98c6HSibY+efJotqF1wALAcX3I+C368uLeagjAsLAxcvkSaaWdlPstmBxRFkQKKfVJVwCC0Eq1OAb2YBjFn9PPzg62NncjQyOP4k1PElFmjk3VUEaoaLcgHnU4PakQUggz1ep0QclopFJnG38eNiriDlh27ol+/gaharRqcXRzB94nv0Z692yROlmX/VUGXjbCfbd68FRcvXxTCT9gQb4cgMDAIFy5ew9kLATh/4YIw8QTi8qVruHH9Nm4F3RFCIAwhIeEIvRuByIgIISyjER0bK2lMEIIigdNQIeQTk4SQTEyUWhMdQNQwGaYIwUOe09nBkHzJAEibChsgBJQARVEA8S9YJSbmIlUIxmSDAclCwBm1MtlWUooUeoZ7U/FUUYZxhubtGO8Zkh5TII2kNT4+SXwE4hEREY1bwsN++84dJCUnwFl8RJDH/sRrlXsU8eFQA+SApEbHQUet4NChQ4Ixt8BBw9NjSAE9rzwJmloNBy4X1NITTJvfjBkzwF0iPOGFvwtCrZGe3fXiCzZv3jzQZkgczztQG6Odjs4enubCaX6xYsWElpEIfiTIO2o3/NjQ6UTHBoUQj/038ob3fC5cIsPnQYcPTRCcChvLmIY83IImiejoaNAUQROEXq+XRYiHWiaB5gl+0Lj/m0JQFnjiiwoKHPZJURTY2tmKe0UIMy2SxaClJ9dBTE9tbLWwd7BDlNC+KOAIHIyKEILxcUmiThoe4iIwXyTCydFVCEI78IOgCk/n5QvnRbINdPYO4MeGHwgboRmOHDkKH7zaD4P798TkMcOgCGlMIRgWdA1l89njwpVrOCe8pvFiqlfAOx+8hIPBw9MTru7OcLS3gwYqEsX0OCYmDmHhkQgKuo1LgTdx9uxlCefOBeCiEJRXrwbh5s27CL51F6HBYQgXH5Oo8BjERscjNi4RcUKwJCSmIinRIPoPCUKWiVDcC1s5hQ8FUqqYV6eKj4GMC62NIZ8VwRinhpeSmgIpTIWmR4FGgcf81Hv3EH/GOswXt/I/lWsjBUDY9kTLSBXaZXJKgnwPOVsIC4/AjaBbQuCHio+MBk4uLrgccA2374bL+nnpouYmMYqigBpgjRo1QG8rNTUOQJ4ZSEM7nRitWrWCoihyVwe3PrEMbX/06tITzAHHo+7btm0rbYbUfqg10rPL9YTUejhAc7MfeQU3+UJbKnlJex15SH5QKGo0GvmRoJecg5zaCu2dFIKm9NPEwMFNrbFHjx7gC0vHE/loWs48Tm3ePI11qcnzRG0OHNLBZ0Kti9ogTR3mdR7nXhEGMY0QTHqh5ck+6XSyeqoY4DFCc9LqtBAyToBGCEUFHsKORe1KI9ITkxKhUbVIEKGsK6bE5AlBo1HlO0dBrhdTWJ2OAl2FbEsIdxu9A1iOglcVLX731Sewc9DAwVGPEycv4fsv30fgtQC4ONhj2ZI/UKlSRVSqXEUITXtcvXkb128H4/S5y0IoBuDQydM4dfEiTp49ixNnzuDQsWO4GXQTLk52cHNyhKuLs7A3ugrcNlCFYKUgiRFe7HAxnb4utMoL1wNxSmiZ54RGeflKIAICr+La9Ru4cTMIIcGhUqBGRceCH8fEhFRp00sQU+7khGTwI0ChyKmoEficGGc64wSWIzCNIcGYniQEK4Uf04z10rTHRCHwEsS0Ph6x8XFi+h+LkLuhuHbjOsLDw2GnsxE03kDgjZsIDg1FAR8f+Pr4Cm7mrX8+31yjiPY4aoC0XfG3PaitUXPjwJk7dy5o0/v111/lOrSdO3dKOxS1CU6hWJ5aHxdD0yO8QtgROfCpDXLAjhs3TtbnIOM0kNoj1/7RA8wHsG3bNnALV6517ikg5oDkS0hhxGk+p2iKosjjwajFcbrLdDu7NK2Gxnp6d01J5cBmPp1NNDXww0LTg2mZrMaN7REPaXFycpJOA9LiIr76NHVkFZelchQIiqLARgio5ORUaFRVCAktqPl5eLiDgkxIMpGmEaDAUbSvajQiSYFG1cDR2UGkqxlAUUSeEIaqVg9V2NHID42oY+/gBlWBLAvxxzRFUTDmy4/RsFI5lPcvBr1WB6HuIEpoMl8OeQVxkSFISNTgjtB2Qm7fRXBIKOKFTdLZwQlF/fxQ2LcgalWvkQ7VqlaT8QIFfBEVlYCgsHCECI3wmtAIr964g8tXr+H8pes4e1EIz0tXcOlyIFISU6ARtjytoJVnGSoaofmJqW6MEDrBwpPL1RUXr1wWdS7i9PnzOHPhkpiCX8LpSyI8f0loXoFCKN/Ejdu3ERwajFt3biFEhGFCS4uKjEZ0VIycinNMUogSGI8W2jTjcaIdfmz4UUtISJDT9XghoGPiYhEVESdwhuLa9SBB6xUpkA1imk0hfTsiDB75vcB3ix9qN2FfjYiMEJzNW/9qbpJDexw1QA5Kaiz9+/cHNTcHMW1hvKew6TGf+3tpH+SUuFKlSqDQ4wkxHJwUhvQI047IqTS1QQ7eIUOGgPU5yGj/o/ZYuXJlcJ2fq6sr6CXmb37kZv+eBm4KFtoBTdumQDPe03xgjFsKaUawlJ7dNE67+TyN9Sm0aOIw3j9JqCiKNLZrdSrsxVRS1ahCQCk4dfo0dDqtjKsK0wRotBDZwiZoIwSgKuxNrkJrcwGFs6IoIi0NpMBTtdCqGoFDJ4WgqophIOrPnv0rFBHntE+j0YC4a5YujYJOzijk5gx3EdYWgq2ihw9Skw2oWtIHVUoVgb2Ymjs52sAnnycKeLpDJxwxirCj2djqkSrmqEnCrpcghIZW4I6MjEK8sPfFiKl5WFgkYqWHWwud0JiKFPGXs5yi/n4oW6YUihcvJvrgCI3eDimKTmp7EcKhEHTnrhBoIUKwBeHKzVtS++L03yAEZYqYhrO9kyfO4sqNGzh1/goOHzuLHXsOY+O2A9i6bT/Wbt6DXQeOCY30vBSQN4UA54yAZhDac6m9R0SES9tmREQEKLjCeC8gVDh7bgnN9OKFK9h7+BA2btmFgMAbiIiOQlh0JCLENN+3cCFwXHJGQKFJm2NsTDR0UJDX/tTcJIj2IC6SpRGdGhsH3+LFi+XvhNBORPsfF9/Shnft2jVwV8Hu3btBjZF0sSzLUVukZ5f5tPtFRkaCHmNqiUuWLAHxX79+XU4BebILByU1TQoKGu6J63kA2uxoK6VmzI+GpT45m+39NS/D6Qy1bOLhHm3uAuHXnR5cbmmjNm1e52H3NFmY59PEYZ6WnXspmERFCqOgW0FSIEEMosL+RaAVQkYVKpuQf1DEVFlRDSLLAI0QZIoYZ6nC8xkfGycEobPIV0BcRlAUIVhFOQpDClKGoSEROLBnH1SNKh0GQtVDpxd7CXtbMsKj4qAKDaxN1RooV6okHLw9YdBqcS06CSt3n4KT0DwJ0mZoYyOEmU7Qp4VB2P0SKexiYpAkpuIUAg72tkKDtYWzgx4+Pvnh5uIg2gRcncW0WzUIZ0QinJydEBEVLabKdxAeESkdMCdOnZYa4o1bocKjnCradBDCsiToHGvZphXaCidjjbq1UdC/KBxc3eDqmQ8N69VA7VqVUalCKVStWBoVy5VA6TJFUbZUUXjnc5U0hggP9p3Qu4gRmmC8ENJ8F6gBUvuLFnZfjrVwoalyPSG1zbPC1rlj70EcO3cJUfGJgNCK44VmyP5T0SHY29sLDTcK4WLqmyLyksRz4OxFFEVe+1NzkyB+AbhNiuvyqLFxAzrtTtTSaMingZ02QNrwOJ3irgLa/DyFAZl0sSzLUVskY5lPGxMHOVVrei7p1SR+fnGoMdLebsKPdAAAEABJREFUyEFJTbOw8J526tSJqPIUUGCHh4fLwx34UaDQpzebQskSoXwRWYZ8odOCdanxclE5TQd8MfmB4a4ZfnHJN9axhIuOCn5EaLfjuktq3tzTy7b52yrUpk3rcRkLhabRRshDHDg4WIaOD9JFzbx///6YN28eKECpRfDDxoXnLJddUNW015ODJ0XY/YTcEsJACyd7O6hC+AmJCC2nsqoq7lWh1alC+Gih0agIE57WOGEH4/ujKIoUgoqiyHI6FdCoyTJuEIJSowVatWkOJ50u7XACalJi0E4Z2A6nr91BaEwybGJSkRQbL2x3TvD3tkOMcEy44A4MNi4oVrQwivoXkuBXxBeEwoUKCC3IG74FveBTIB/yebrCzdURrkLgubg6gJBPOEmcHJ2kZilkOBLi4oVwS5CCQyPEcD53J3jm9xDCzlnYC+1RqEB+FPLxgK8QwN75vGAjhPCNq1exbdNmbN+8BbfEVDQlLgaONnqkCIG7d/dFYQY6jyiBNwkKbISjyNHdHe75BT0Cl9ZOB3thg4xlv9xcQG1ZL2yg/CAoigL+JSUlIVJMd6/fvoHdh04i6E4YXISA9vJwFzZPOxT09kLhwgWFhm6PJCHsg8V0Plq828lCmGo1GvG89CLPBr5C2PsVLoK89qfmJEHmuKidMY22Pi6I5mDiQKcnmPtuOZA4ULiWjNoI169xAHEXBzU6rvXjdJihQUwp6DShXZFCk95gLuFgGxz01GAYZ1vU/tgey3BZzYIFC0Av9FxhdySugIAAaSBmOgUQNUlqV8RDgcK2+eBJe24AHRVcp0he8MvJKX3nzp1BAc6vr3mbtK/RJMAPCjVhHuPPaS9topzm0zHCDwzX6FFYUHNmHXM8vCePqT2qQmjwQ8G2qaXT/MB8c3AQ5gripq2WazgjIiKE59RGFuvbty/YfuXKlTFixAhQ8FKAuotBxmfEheeyYDYvxoFIWhnXCQFFvlFgKRpVCDEdKOwIEB5JRVGg1aliqOuhco+wqhODz1GUUaSwUxQFiqIIu10S9IpWGPFv4/jx3VCF3ernH8bgZvBdaHQ6fNanCSZ9+YGwq51Fj4bVkXDnJqJFmRRVCIPYKNgJAgb06guP8m2Q302RgoN8p/AwDSlQCHxWfM6urq7w8PCAV7788Bb2sfxCSyvgkw98rrTVMvTx8oariwucHZ1gK2y5dkLztNGrQrj6i3sdEuNjxVT4Li6cu4ikFD3c8xXDq++ORP/XRqB1l9fQ6sX30bHXp/jqh1n4eORYaLU20AivbqIQSNRy7wSF4PZ1oVmGhMHR1ga3hNNCVQHylmAjNFjSTCDdOiFMU4UjJFJou0X8CgrN0U0+fzpJXB0dEBYVKWZsdxEkHDMxYhpsb28rBaOrmyP87n0MChX0Bd8j4kMe+1Nzkx5qZ8RPWx13anh5eUmth55g2gSpKnOgUI3nkg5+relVpEZCjY5r/WgDZKgoirTr0a5IoUnvJ8uyDT40ajSMsy1qf2yPZej15LFSXFdILYW4/Pz8xIuhBQdriRIlkD9/frmMhHioEbFtvgykPTeALxc1XuL29vYGX3zyhoOcLwrTLQE/GNQCKdzIKw4qhpbKZpZGIa8oClxdXUE62K5GfKkp9C3VYVsTJkyQZbmGkzZblmdZPkcXMVg58MlT4mN6TgH5oSiKEGAaoUmIKaUYyMY0RVGh0SoIEvYramNajS0UkaYXGmGQMPTnz5cPWltbUU8HgQIGBSJUJK4UMaAjoiNw5PAxFPQtLDyZidi+fQduh4Zj2dKFwquZgugEICYhBIuO34B74RKIE7a1C7dDkYp4XI+MR4xNPsTEquj+8iD5LmnFlFyv14r29OmgE8KUQP7Yivkf3y/GmUbQ6/SQ2/SEgON9bFQ47ggP8tnTF5CvQFE4u/mhUo3WqFG/G7q+/B569f0Ug975Fm8M/g5vfvgjarYYiFpNOkGYI5GkpiJc2AfjxJRTERItKSkV0CigSitkKByEtufmagvf/E5CmOYXU/IEKbgcxHS1kK+X7INerxPCTdCkV0RoI8HWxha2Qig6C81VEWpqqJiSR0ZEi49HorBlxgtvrxYQdk7aQfkhLla8CPyFoCzglR92wjbKd8LO1hE2qi00giTksT81J+nh1IfaB097oUZFb62iKNizZw+o7dA2d+rUKRw9ehRGbYyaHetRa+OJLqtWrZLTKNojOOXl9G6emFqRzm3Cs8up2owZM0CNb/z48XInCbUi2sVYhlrQ9u3bESC0PJ4SQ/zcY8ypGoF7hW/duoVz587JpQOklYuKqS2SDobMJ07WJc6chsTERNC2yXYYp7bJ+KPaobChBkTaWJ62UgpFxonnUfWZz48Cy1IQsh5xsJ++vr5CEIhRz0IWgMsgLCTnapJGCGY2YBCCz00IbEVMezmoOBBVMchVVQONSqFjA61WC0Xcq0IoBt+NEo4JG6HVaKGKchqNTnpwOZXXC2Fj72iDv1evQuOGDcFpZcmSJTB7wVxs2Lwe9apVEUJOwYmAa7hoUwlRwuh/ICgcR+4CSSLnTLQzgjQFQVzEbRCSVSu0Tr1eL9vS6hRQGFI4M12jUaER/VCFcCGNzGMo00SeMa7VGODmUxmtOg3AgLe/QPVazdGsUU3pdY1JBAxQEC+00AQxPY8VTpUUQ6KQbXfh4mILnd4GdjbOoowtEpMVRIjpeWS8AkVvCzsh4JyE88bO1g42OhukGFRExSSgQH4vlCxWFNWqVIStJgXB1w4iKvQoQq4fwO2rBxB0ZT/uBB5GyK2z4MeSzyFRTHHtbXRwtNfBTvQnOSEe9rY2YmrvghIl/eHt5QFXZ0c4OtoL4Wcn+KBhNTnbSkgVH43EeHmfly5qThLDqQ+nQTzthQtzOb0yGAzyJGZuWeOUi9oVp0z9hc2I2piiKGA95lNzo7ZGOxe/HHR68KtitD9x7y/z6AmmxsdfgRs9ejRoH+T0kX2hHYwaJTUSnhKjKIo8m5BTSAL3ClProiZJ3KSVHmMKBtLBkFoRcSqKQpRZg8coxWn94MGDhW3HSW4PpPOBApEnLD8KjbNwcpA29oHaILVoxvV6/aOqyvzAwEDww0Fe0/FEkwH5SFzUUGQhCxcOVAvJuZqkKEb+G6ARQiZJ2LU0QmgoiiKFyuJFy6G3cxQG9xgEBtwQAz8RWo0CZzHgDUIc2NnZgKJDFeNQKwSTAYmIjYvEDeE5jYqKh1Y4HfieOYjyUeF3YCsEo15otC6Fy6BC5cq4eHwP9KnhiAi7DDehUYbpfKDaOyJF4NYIoUZ+8UOi02mhERogeaQKgavVaaDV3gMR1wlgusiSdGsEjYxrRZ20dFWU18qDCG4Gh+HO3btITFURnuIOX78ySBEaVpigNzo2CbbxR2Hr4AhbOwdoDUB4cAhstHaIT0oWDhVX5HN1h5PQfPMJjQ08DMLGDuXLlUTF8mWFM6SchIrly6B4CX8xbpxhLwRjQlwQ7Jw9IHwhSE5xhI3OBTWqN4ara1EkC6F15+oRlCkqtFHhmS4kbH7ubm5C2OUXtk9/cJrrX7QQihQqCFc3J6SKjxU/sEZnSkjIHZy/cFpuv0wS9kTksb8cFYDh4eGgXY1fR2pY3D/KAUetkNoXtTN6aakdUtMjozgYaZejY4C2KBr2qeUxTjzMp52OmhvTqUFymQVtdcRDAzyZzXzat6gh8cQXDm7WS0lJwY0bN6TKzjao8dE7vHnzZjCfGmaA0BapnVL7I27aBJmeW89q+PDhoDPBwcEBtAfSlkZBzENFc6tNI14/Mf3n9kK2T4cRTQ+c4hrz81JI4aDRCOlFooTmExeXCM09oXE3NBztO3UUgsAW+YVDwM2zIPQ29tDo9ChSuJCooYGamgqtEi+cC3GIj48WwkcR70EqQoV3slnjWvh94SKs/3Uizq5diEMHj2KXeCe++vADhAhJcFp4OQOuBmHnvuO4dCUIv835Ffz4aITmo1VUgUuDu1ERsLOzAwUfQafXyrhG0HwfVIjiIl0F+6NK4adCc68fFISKokBRFBQo7A+DohFTTnsYDEnQCOeFqlGFQHeEra1eaF4OCDeUQuidIMRFhMJGaI1aTRLiYm7DFmGIjbgMvRIGu4S7UO9eh01MMDwcHWFjR43MRmiDOtgLG52DAEcHO6E9usLWTkX1uq3QoEkH9B4wGPWbdYQ+2QYzZy7Aqn83Y+v2i2jZvj/KlS0HOh1pSqKSQQWHjkgP9/xwd3UD6dQKLdzRwUm0YyuehU5Ms5OQnJwKr/wF4ejgJqb7Dshrf2pOEuTq6gpqcKp4qtSwONCKFCkijePUvsg4an1kXqdOnaAXWgu1D6bRk0uPMU+LoZbHOPEwv4Sw01FzYzqN7lxmQVsd8dSsWVO+hMwvVqyY1Kq4A4I2NtbTaDTg9I5tsQ0KmsLCO0zBw3xqgRQK1E6p/RE37ZNMz0nePAkuOnRoFzXi4FbAffv2gQ6eJUuWgNojbaXMp5ec2h2nyfywUPhT2LEM82mEZxr5TO2FHwQKfX6deWAFPwL8iLAsgen8iLEcBTc/Fkwn8MPG5UhXhSeSdflR4UEN3DfM/CcFPjsOKkVRwHchUUy5REwKCwehsdiIqZ+rox0UfSpstMnSMxsaFisM7kJ7Cg9ASEgAbMRgNwjNT8hCUU+DyMhwcIvlzr0HcODoGfx19hZ+2xUIFzGQp4//Vdj1YhAbE4N87q6oKKbGBYTH1VanCsFhDxtdMnQ6HcRIxsWAQNAWRlMN6TQC6RWvP3hPmhkSVI0C5kFMmRlnHkNFET0SFRRFQXTUDaQmBSM5KQQxUdeELTJICME7SAq+hvjrAXCIDQdCr8PdEIYCdpHwcYiAs+EqPG0C4aG/Cg/7G0JjFYLPOR62nnaA0NTyFSgEeyG07YU2bC+0PYaOYopKcBd9dHCwh42YxtrZ2YLacD4xpf68Z1N0rlkMhT3t4WDjgKjoWGlCoL1Sr9Wlx3nvJAQeTTOqoso+K4oCrUaU0dmJD4YrvIRTp3Ch4ihcsAQKFSyGvPan5jRBtM1xCQZtfrS90cZETY3aHgctp3tvvPEGjh49Kn9MhwOLmhk1Nmp/XJdG7Yv2Qw421qfTg2X44uL/8I8OHf4uSmRkpPBaHgcFDM0LXIZCx4+9sPPQ+cPFrJzSUgBysFHwczrfu3dvMRbcJOfIWwpACsdQoQmVLFlSnsbNHTTcQ8yPgJOTkyzLC8tQw2Z7DRo0AL3BTCf06NEDHMiJiYlgPX70unbtKvd4U5CyzJMAcbMfDG2EIV6j1Qq7fqpAmQqdsAfa2mggT2zWQgw2F6jC/nc3+DSiI2/C2dUbN26cRkxMLAxC6KSkJAktMBYU2meFB5Va95gxo/Dt158Kr6wPylQog0/e7InebRrA36cgPF2c4ZXfE97Co+0rnHd2QvDFCOGpKNQiE+HtUwCXr1yEnZ2dHPikUaPRpMfN75knjHaCRo0QxIqgyQDOcJgGsE+ATv0kDgUAABAASURBVLmBot4aOGiiheBRUcDLDwYbR9h7FYKbXwkkuvjApXB5aDzLINq2BKJ1ZaA4vYColOoIT66KOE09JKAyohILC5HvDY3OGfbCJkehTQWAYGunEYLOBvYONnBwFELPTi8Eux62QhmxFfzUObnh+6l/4UpIPEp4uaC2rzvye3qAz4GgEX00DRnXCgHLNhSoopxegmxLTMXthAPEzdVDaJsuUjlBHvtTc5oe2uYcHR1BIcd1ZrQtUasiQ6g+v/TSS9IhQjsgtTdqZNTMqLFRK+ESDWpfHHDUzDgY6SlmmfLly6e9NDlItKIoEpuiKPLF5I2i3I/zPq+As7OzpJE2wPzCc82XjrTZCOFAbZhp7mLAUhAxffny5eJl1DKaDvrYWNR0coKydSt8bt2CJigIAwYMAIVfeiGTCO2LPFPRVrzM1C55bJZJNviMihcvDoK9EMTUnkkHBaJpuezEOdjYR9qRFUUBdzrExkYJHuiEoEkVwhdSoOi1tuI+HIXzpcC/WDVoRGNnTx3FkkV/I05oc/HxMaKOAhutFoMHv4NTZ2/gw88m4asxC/HFtzPx6bC3ULlCZdioyYhNhrCTFUHtSuVQvrQ/qpQvjsa1q6JZg5qwcXSVeGhWUUQbqpBb1KzplKEgoNBTFEXQokmjTYUIVXkP8cf+aITgVtS0NEVRQI1QZIF9TEouhFhDcdi7V4ZqUwRJqr3QSAFFeFBTFY2QlSlIVVSkiHYVQ1rdVEXcGESa6DWTUkSyKuyPogmhrWrg4OQKjfgwaLQQIaDV6qHVqSJPJ8FWbwO9rRCCQjtUFAX2NnoE3Q2Gu85W2CSBwOhAvPXeMLB/Op1WhhohBHU6nYhrJA4bnQaCOBlXVRXGfBvhQea457vD8gTksT81N+nhF44Pluv1CLSz0e5GbYbTJWoTDGkX5IvEqRbXB9L7S41k4sSJ4OCmvY9TLNr/iIdOBE7b5s+fj1GjRskuUEuhFkl8c+fOBb/0tAtyTSFxUQOlDZJlqKWuEt5m0kaauGOFdj9qo6SPHmXSIxHnsQvtMJmRxIHJPE5zuTyGU1bem4Li5gaUKQP/gQOBqlWBggXlbgLywrRcVuOm9dhmVutlpRwHUkJiLBQhmFhep1ehEW+sQXhD9SKuCieGYogUU8Zg3A5OQqoY+EcObkTvPq9ixsw5mDptPKAmwIHTZEWBKgatqmqwYsk0TBn3Mb778lW8P7iHmCY7AxACNiUZpTyc4GxrD0dnexR3sUFxb1fh1XRAvnwewgusA9dBss88bYV1uLZVVbVQFAUaIRgIqiroFHGGKgWeyKMAURQlrZyqipAg7lWA5UQWlNQUKGqKuE/TDlOEpLtx6zpSRX8ThC2N4ykNjwrGpWc+VQGFHiDoNwApwgmhKAr4R803FarAp0BRlHT6iIPAdvXi46kTAlKrZbk0KFGmLCKTEnBeaLjB0YlQ9C749pffoGgM0OoAjfC+qBqBWdyrGoFX1NcJCSvj4p54CRoxFdaJCmlxjaQBeexPsD/3KGLHFUVBo0aN0LhxY3mmH+1utGfRBvf6669LJwCN8Rw8tBdSg6D3l7tFBgtPKamjvY8aCu1/1BJp76JWyWkM7WAsw6lIoUKFJL7+/ftLu2PLli1BIz9x8UtEGyTLUEulDVJRFFSuXBlch0ftsnTp0iB9bdq0gaurK9HmKaCtjYKei5bp8OGHgDYoCm4uh+HgJM84KMkXCnY5SEx6wbpLly6VDiB61bn0h9nU7Gg35DR72LBhTHok0MlFxxTboJMrQDiTuASJH65HVs5CAUVRxOBNe0VFFPZ2DlC1dsKREY/kxEgYUiMQEZkMO0cPnDmzA+F3Q1Cjxgv4/Y95GDv2eyG4FDja2IlykAKDH4ikpGSJk0LUTmgoFcpXhqKmIiUhGlcC7kARQqeopxMqF3LDoS37UdvOUUwPDbJ+VHQ0yGfaSC9cOC+ml4IeVZUD2/iuM9SKQa+5JwA1FAyqivv3mvTyxjRFATRCiCSnJoJ/qTRYikiKEHp+RYrjTmQUbifFCIeO0PSEU4/5xn6oBhWKELIQbQAKDAYD+KcoIl1AarJB4FahFdovQSPoYkjQCaGnM2qDWh1Iu16rxdEIF1y9G4hUbRwitIVRvlw1oaiq+GjkbNkP4iCwvEAncOsEbRpoVAEaVeJRVRWK0E5VIRAh/kgXQUTz1L+ak9TQ9sfBxY5yQNAORCdGTrbx/4yLgo2Dj1oytWh+CDi9oBmB009Ofyl8aPejZkzBzhfdlGcUdDQxMJ0fFH4YKCz5QaHwYht0upjWySxOJwptuXzmFMxcd0kbL4Uwp98rVqzIrGqW0jVayGkVaTQI/cvBUY+ExBhoNEmIjouFjZ0HvLxccfb0UdR7oSlshYBMSYmDvb0qZg4KEuNTEJecKAckhCZEwcGG+X7KUFjKUlLjhdAQWpfGFkUL+QjHQ6zwsoYgJT4ZNapWwrGIEDEVTMGsvw8Jp8pd0CEAMd28HHAF8cIrzSU1QgLBAAWKQjAI1AYZ1wjpoCgG0T7TFdkX8p3pGo0q+qGBRggejdBcOT28dP6CoMUg6kPWV6QQUeBuZw8/BzeoOi2SEgU+USSVLYr2wD9xT4GuqsSpwF5ogU4nDwmhBCQLga/X6cF22QaBcYLeRido0sg8jWC2XtDxzkcTcOjIfkQl6LH3oq0wGziDjrDjxw4gMuQOomKSoRH9SmtLI/vGOAFQoCgq2GeIP0VRoKoKUgU9qUKoE5DH/tScpIe2P+7rVRQF9PrSDsRlLBwoOdnO4+K6KryUdKY8br2cLs+p9ZPgpKZM+xrxUEvODi7a9LgVkc4P2ldpo6XmSMdKV+HAoAacVbycYo8YMQIvCbsuNXNufTOuZSSuLl26ZBWVxXJ6vVauFHBwcBD5qUhNTsKt69dw5NABuLt7YO2/KxAcchsFCxVFfEIUtELbCA8Pk0KEglwVQsJGbyvvU1OTwQGoKAqoCVII8p5xQkJSFMKjhVYphIxG2MSCw4TG5WaLEsUK4Zv5O5GSZMCx0wFIpEYlBAA/MlqhLWkUFaoCMegJigg194BxBRQMWq1GCI20OIWHTqe7J3Q0gmYVGiEEFVWDAwf2CIEFQR/kH+sKcqFqVChIRUB4JO6kJOBcSBhComkLFULekIDwkBvQCaFMwaPRaJAg2oupWB0GIXy1Yvr8yfCfce1OpKBBtCdoZvsE0q/X62V6qpKIV9/7BWGiDUcHFxy/moiiRcvA28sX8fGpqFyhBqJjIrFj3y4oiqCHuGGAThCoUwDFRNtTFEXcGwBBs0GUSb2ntZLnIjFP/au5SQ3tbNRYqBnQO0mPIu1vtN0dOXIE3InA8wKpLVBI0c5HGx6XVtB+x037tNmx3D///AO+1OfPn5dOFOKj9rFr2w6cPXUR6/7cijMnLouX6IB84elRpp2Qnmf2kXQ87QdgXKxNep4WcMrKKT5tnpwiL168GLSTPqm2lhv9UcRAs7dzgqqq0Ksa6MTgdnSyk+vOQkOuo0njFtCoKlKShdYnnDRTp87DlClLoQphxw+FXmhOqVCgKBr5TvD5JwnblhyYYqqYLLRDRQzkc2uXYd/iOXDwLoSroWE4fz0Yp24G4Pc1e1DnvWkwCO1Fa2+DWyLv5IUgGFIMcikIp8MVKghPLIQQE3Ts23sAx4+dlPSqqhaKotyLqzLOdglsUyP6YgStRpXl7oQGg/mqsG2SVkUIFY2gTyumx6qA4m4O8LHToPaaZShlm4DbwXdgENqVy7ZtMAi7XEpSHBKT44X2qwdtdKKLcBImAI1Wg6FDR4ACz9imRmOAVtKgyLBxszdx4+Y1MD8mNhrFilZGRESkGKM3kCo86CdOHZH1L124I3ErCvmqgOUpTBXVILe6aUUPFEUBBN2Kooh+Q3RJfHwMSUgRglDc5al/NTep6dy5k3R909vbs2dP0Dhfv3590HbHdXfu7u7g3lJqC1ybRzsfbYNcYEn7Hb2OtNlRa6Hw4FeXmkufPn3lL78VFl/+F2q/AC+3/GjepgHc3FwQftZLMF0BNRJO6+h5Jm5/f3+Znpv9fRZwkx/0ItsI4zcXXnNtJemm/ZMDmvG8AhrVRg5IDjAC6fL08IJf8WJwdnZDorCL6XRauV3t08++RmQ04Obhjfm/rReDWic1Po2igoKO2h4dYYQY4RmOFtoeZyZz587H5stBSLFxFe9UB7w2/Ecs3HwQZ0/cxrJDl6ERGpKbm7fwxiZAr7OVOy62Hr6IYCEMqT37FiyE7j36oe4LrTB69DismLcQx9atgSoGv6pq5TunKApUISApLBgSFCEgeG8USnrRD71WCyG9EZcQg1u3roJLfFKFY0YjJJlBCOsUIYgNSEHkoIGIcciHAkcOwUYI/1ShuaekJsF263o4xUQjWgiwpKQUxKckItnRFYCCEv4FBA2pkp9sX6sVnnNVB1Wrx5BPpsNGCPiUlASE3r0NR0c7BAnnS6VK1WBrayOmxDtBOpOTk+HlnU/gUYXmp0JRFBnXaFNknH0SSSC9wkeCNCEo5J+gWxG2VQOSkdf+1NwkKDXVANoFUwUDOFW6cuWKPAuQu0SoiXC6xPyjR4+Cmt3ChQtBbZFr1JjGtX9c27ZgwQJ5+jM1x3VrN2Dbtq0IDLwKCAPwoiUbcPzEORw5egwrVv2Dm7F7MeO7DVJbpJazZcsW0PvLtuks4M4Rhnnxa5SbzyIruGlHzEq5/6qMqipQ1FSE3AqSe2IVRYHe3g56IZQgple0f165cgk//DwdLk5F4O6RD8ULesLFzQZjRk8Vg1JFYmICkoXGNm3aHJw6dU6uC4yOjkV4RATo8GnevCmaNGyMYrVqw5DPG4oKXA4MxqoTV6DT28HJMR+SxNTb0cFRdFsM4YREMakToc4dKUI4KQoQHhEFX+8CeKFcEVQW7cfdDhFCLEm0r0igwFEUBQwp9O6HEPkGKZSYnpKagH59emHQwFfw4Yfvo2On1mjXoQkGvdkfrdu1RItWjdCuTWt0aNcOfV7qjr6/TUfv11/BoH498drAlzBw8QL0G/om3nilKV7p3x2v9OqBLz4bBo2qQXKqKtoCNMJMoBW06HXAgEGjBO5fEBoaLsZLEBwcnCR/YmPjUKtmXVy9egkBgZeEnbUA+JeUlAS/gvkArrcRCQJNGk5VL+7S/qmRQjwb3hmE4JZCXAjnVKGVK4JfTM9LoOYmMYqiiK+Jo1DJbUABSC2MHlmuU+vYsSPoIKHdkJ5Yana9evVC9erVwZ0hTONUjVMZ7i7pKTTIFjU7omWr/7H3HQBSVdf7333vTZ/ZvsuyLEWaFJGmCCJSLRjAktiDERVLbGD52WKMUTSxxd6i0owIgg2lKL33upSFBZbdZXtv02f+33mAicaYYEDW/OftnLmv3HLuee9+95T7Zofi/AsGo03r1ggTYAed0w8p7hbo1PlUnD9sOM7s1xf9h3dGWmqq+erOYEafJforbUuwQLQlMxG0AAAQAElEQVRRSXVdP5FdP651C5DL632VlZV8KPPMH4KQSUTMe1k3Ka4GmSQkiCGThLxGWMMBLmZtdXU1H/AK820RYUrqkAlBAikyucgEJD8GIQ+31CPBDJkgJK+QaEzSjqQ+n8+MHst5oaqqKsiPWOzduxerVq0yJzvhS/yt4mcUgGlsbISY2pL/WKmuuhR++p0EmDWbFYpakgEFpRQ1Ezu2b9+KN16finYdeiAhIREdWyXC7bDQG2ZBq1bpGDHiKg54DTuzsjGFk+h99z8ILyfjIM3ggN9vyqSsqBR1DV7yWIkevQcitXknWO1OwLDCHZ8Bg1pfKOQ3AwFBgmmjtxY+apCAwu4DJbDZHYhz2pHktLAePyIMOpTTDznjj09BaUEYSoNsAnqSKqUg+98m8Bzwpz/cj/fffhxT33oEE1/7Haa9+yRmTn4Oz/3+Znz418fxwdtPICVOR0nBbrz+wt147dn7kL8/C68/fxdefeZOnH16OvbvXI12zhAy1F60t+djdH8C92EW8PhDTyM/ayGuunkCLrz4/7DnQB7279+DvPw8bFr1OYKMhLdonoLM9A5Ys3YpamorIH2vZHRdnhNw69+vJ1Q4wr0oedaglELU0HgMCOD9ncIQLdAAr9EPKQAoZGZsQl/krglx80OsqDBS2nlQXFiC3P3F4DOJ1DQP0k+JQ9f+GXA6NJTRJ9KmbTO07ZiOjWsPfas2uTHfOvEzOpC1f/J6n4DadPrsBgwYgHHjxkF8ozJxXHLJJTT/E+ms9pkPpLxGGB8fDwlCJCQkmK4HWWYkXZa3R8SvKtFiAcGXXnoJYv4+8sgjkHocDgdkgpC8QqJtidksqWhcHTp0kNMmiXYtAQrR3t9//33IbzqKWSlvm8iazbi4OEZknZBotFngGL8MwzAHlaQWTaNFdXjQyWDcti0LK1dtQs9eA0zfYNf2zcHRapqoOtsR4Dml3ank6U3z1beZ06fg/QdvRM3KLxDcvgRFq+dh1/xZWPC3v2L2pNfx+GN/QGnRIUQjAUSp4aSmtqQJHaRMG0yZskozjXLw19dXo7q6GnZ3MrZs2ooXXvwzzk1LRIJFobi6BiFfECGloWvvX6L3gKugWFgpBaUU98D6o2YqXwKEOidj6aOkFotO0BZSTBUqyiohZr7ks1l1ZLZowfMGNE1B00Pc16G4L2sGq+v8uOH6a9Hq9H4Ydf049Bp2NapcHbFj+y4UFpVg56EyLFl2kGCtwWUPo89ZXfHoPVdg/kePIt7qxYrX78WaN2/EyG474EjQzAkN3AKcMCLRkMn/y298gCD9jiEVZVw+YpLOYwE380w0AElZjPl5v9i3CAEwekQrlPNNibSmxMwP86KjnNEvXdnR5pSWSEh2QwZbhDN69q4CHCrwo0OXdJSUViCq/MjfUGVWF416UVJYb+7/3L/k1TYBPnklUNwFEmmXf3kpAZ6ePXtCgFHA8uDBgxAtrrS09FuDTfovS1wEGGUN39ChQ3EVNWvRAJ955hm5fEwk7V9C8BVfqyzLkTWG4m8VoJS1m+JrO6YKv5M5woFtLrDVNOoRikBgoaZWhIP5BdRccrF84QKs37AQnU9JJwj4TK2QKIgGmrirN+9C7v5srFu3EZ/PnoePX3sRU+cuwoRpC6FqG+Cra0BZZR025ldh8faDqK6vJ+CFTHl17nIqGryV8AVq4KM/TtgKBsIQEArTkR8ORmiSN0DkvmLVaowZ+ztMXbYVVQ1BbNh3CDPWZeHZzxbT/A7QH9eAXv0Jgko365bnNRqNsq0IAUJ9Q1K3AKCkQgKIQhmZaSgtqYJBIPEHAli9di00i44N63aSH+GMdVA6lZXMY7GipKyC5w3cc98jePXtSVixfC0uunAAhg/tg+uuOA+eFmm49ZZLcN+91+O3Yy9Gjz694YUHBzZkYcnSNZj28XJUWc/ApYNPB+cf8kzAjgCaMji/hLB4+Xq4PS5zYrM57KZ1V+/zI6xF2CeRXxhhBk2gBchHhKSEycOkwofTJvT98wFAmWVCUdTVh8ybQj2cN8jAgR2HkOiMpzboRGF+A5KTkukjsiMKK3ZuK0RBTgDNMtxQ6h9uRBO6AcfCitVq5UMWwWmnnQYJIAlt3LgRHo8HAo6ivfXo0QOyoFy0OHEfKPXtfovGZrVakZCQYMqkXbt2pgYooIlj3ARkBezS09PNkgZHTEJCAkQrlYCXtGVe+JFfUl+Ed9IEDIJhXu5BNNAHV83BnpuzF4MGD0D27r3401+eh98bpsbSCAHdAH1++3Oy6NcqMVtWSuGvX22E5tcJmNsx9P7XkR32oNPAC3D1NVdg7A3X4ddX/woPP3Q/MjMzcJDt2KxOWC0OWCwWc6LVdJiyV0ohxAEuQFZXV4MatmvExaMxaENucTmapaRg495ChJUNZB2hUJBA6kfPvpdTU/VAp+wduo0WNonm9VGw03XdfJ6lz9KmnFdKQdc0ZLZMwtNPvwyf14tBg/pBg0LvM7oBNPZFNqIIrFu/BcrQ0CqzBQryiwhQblRUV2L33lxMnzUfk6fNxYTnPqC/dCLmz10CQ9fQ2OCjvHyQfx/wNTXqxZt3IJ/jq3f/vjh3yGAI4IbptwuHwxD+bAycGRadoKaZVBpfxf6FkN4sA7KQvLy2HNWN1SitqkTOwRyU1VQgt/AAymvKYCFYWp0u8ty0PtrxZkdeawvSWSq+JCHxAdVzdv2v21EaZ90oZ+5K7N6Rh9K8BvOmtOvWEmmtPbDYFNq0ac4bz+mKvsG4TCt479CyQ/w3TYsvcefOnRDTLcDZtKioEBJokSUzkyZNMrWm6TQxj/6QwzcFm8iOROFkcMhDLwNQHspevXpBHlA5J9clFZLr38f20WuSSn4pK3kzMjLMAS7nhb6v7HfPiX9V6hBZShmp57t5/ptjxcJK6fwG3ntrIjSCgRYJo0VqGtq2PQWffrGQGmEhkpMTMXXmRwxWBABen/X552aAQ1YQaJqORpqkaQluzN+Vi4wWzdG+XSvkF1Rh8dKVaN+hHQEm03QhJCZ5+PwkmMAns6xSwgFMEKytqTInVk0zTD7C9PVJn91xKRBgzvPVYx0n4KWNCQgzWmoQ0KLkXOQb4rMWCHlx+qBfYWmWC/d9FkFOeTtMmPBXU+bMBqUUdJYRADyayr7GPitY8Lvf3QOdkQun1QVQGSgtq0ZVdT14gM3b95jlDYuF48Bmap4KGv8U5O9wfTr5pn4cVnQbnA4bfaryLIGbXO9xZm+MGHsDzrzwfEjggqfhpWYn91RpbIVaq9xrRVSXCVTnZOfNzzT9y+vWrcf0T2Yw01Js2riO5vVSZKTsxBmnd0FmogPRQBH9sAuxbetnUm2TInbt+PEjPioBv9zcXMjDoZTiQ2P95ib/Vy3xafI26OjUoz06dWmJxHQnqsoaULi/CjnbKvnAN6KqqBrlNIXXrC9Gm7aJ6NYr41tNSqBAFmfLwJWb2Lx5Bi666CJzycz1118P0ZquvPLKb37I4VuFm8DBNwOCcpWBISwppcyBo5SCXFeKjzzp6HV8ZxP/X1lZGWRiEl+d3DPx4cm+TFgSLVdKfafUvz6UNkWWSin8qzbxIzeLbsfTE55BJYM/v2AUVCK5bqcT5Tye9tFsjB9/G665+iqz31WVpdi4dSvmLt6EgK/O1IrlGZS3NSbeOQJfPDkWvTqeAtGSLzirA9LT05Ga0hafvHI/Vq3ejlVffUmgs9GSSCGABCGgoJSCUofJ5Y5DUXE+fc1Os5/SV5vNAS/BVX4ZWeQQ8XtRvmU1oiwTIWBEIkH6Ldl5+sskv/L78OZfHkTevKfx4LjLcGqXVqYGJSDJXGa9Uo8Ak6RCcl6uhzmbe9we3PXbMQQoDS0zU+Fk+0ppaEOtVfgtPFSMULCBrgCrGbSRNqW8Uof7cLheK8ekxj4GoJSCjyAnMnG53axXASpijl2RndUC9tcO2eRY+OFlyILoFctWYc0X7yF/bw7CtdXISGqP7B2t0CE/hOKiM1BVfiayNh+E3ZOB2ior1q7Jhsd2qlTVpEg7ntyI4138Qh3oKHfyQbXb7ebDKc7w49FOl+4JqKtpZFUKOtV9mxMI636ktHDBYXcgKTkBB4trYK23o333eMS2f5bAPeecg+CBA7jv7rtRU1iIh66/HhUrV2L2H/8IFwMgsgbzn0udnDO1VWW4467bOGCtHNR23HHbjTB0A126dMJwaiouZxzOGzIQ7du3w/i77kALWgDl5Qc5GdaaACZBIgHDcq8PET4sj143BC+NG43tRWG0b9sDLk8i7JpCWc5ChAmaPka5xSys89XCW1dLQLQgSmsiTBNQzPloKIKy8hITtIK0csQE9jEaJwAi2pFoS+IftNs8kDKckkBUgdsdT75t1FD92LFtM9r17o3+AwfirDO6o4b+yO1b90LaFcDSdR0CNLIvUg8EgiwXQojBlwipprYKLreTSkUUwYhPstBE98LrD6JlRgtaSQEe+6BYj4CWUsrMI19h9kMRwXTKUKnD5+Pj4yDarFyXtnXNYsqbeAu3y80BFoCL41hjfinvcjlRWRam6RxFq1adkdmyJTp07IJup3dH57btkTGwH5rvrUL1nC0IVtViKf2uoT15cO2rRGZdQJppUqQdT24aGhoomAbzARSzV978EA1DlkSUlJRAzslD+WPblIfC7bHDy4dGbpbT5ULL1ulISLbBatOgucMIFXuQ3snKJo5r11jf/8bn1XXr4E1Oxm133YVb770Xb33+OQJt28J61lkAza0m1UvNIDsR+BqCiHJE2p0OuOI80G0WXDBsIHp174K09FRqMT68N+UDdOnUlVpNEJktMhigqIX4QGsbGpGbX4K6qhqAWlmmC7j1gtPx7ltP4r33XqWGY0W8Fqbi48XatRtQWFJBczgZdmpXAnJWmooy8AUcFR8pARU53+il+cnoZsDbiBBNUpnslRYFVIgA1IjEpHh8+vx4rHjxFoy5oCs1Lq+plbVIS8WelUuwYflyxMU7IAu4azhuHC4dEYJY2BeAkEY/po39zz1YYIKjtKuUQjVBJa1ZKoHOC48jHmwRtTUNAKPXoXCA46+OMtDob9QhY0TGDLgppWDuyz0mqIcIrOAmfbPQdBYQF/7l2ErfpNPpMMG+trGBLoR6KC1EILdi1PDB2Je7j0Gofbjk4uHodsY5sHnS0axZBxwo82LW+l14Y08WBv/hNvS6cBBGXHUp+oy5GKP//BDc/duyxab10Y4nOy4CkpgrAnQSgVy6dCmqq6shApZj+QUTMb/E3Nq+fTvknKRr1qyB/OMkoezd2XxO5bZ+P2e6YUFcSjyKcuoRCkRIITRU+7H680o0FAVx1kg3WraK+/7CsbOmZiL3RJa+yI/Pyv9DSaHjXqLJTU08UQLM8iXLYbMrxLk9kAlPnqW8vCKkp6fB4XAhI70ZLrjgPNxG/9Upbdtg1vSp+PBv72LSX9/EpLdfwvwvZiCS2RkTPliA/EMl1YK6dQAAEABJREFUWJNTCuPUnnj4tssw97MP8Ys7XsI5V45H2N0Sn346DzZqPRr9ZH5qeMl2K59FgqNSJng1NtZAosKi7YmsQvQ3er1+KGh47cFfI2f6w1j11ngsePkm/Ok3/fHV0sV44J0v8dmGg3DYdcTHuVDXWInRV1+IX10yCAvmL8WQc/ujuCAXM2fOxkxORtNmzcKUDz/E25OmYM7XC2BoNjQ0NppuAHCrrKpCRvPmpkbs9/t5BigtKwcIlgJeYQZdRIMMkzelFJT6NkUI1uKycHMiMTT9CFBqCAR9Zl2cIxCm6S5gKitXbJwAlFKQOg0C5ZjrrkRifCJuv+MOaqEKoj1GCMMJSR4MHXgObrnxOjz9x0cR8GsoLa7D3Hkr8JcX38d1N9yNrdsPoKlt2vFkSPxKQT44CQkJpuBlkEl0UdaECdgJOMo1L6NZMqPJQFRKQX44tV+/fhA6tdOpZtl/x1fz9m4YVo1kwJVgw9kXpyKtnQeGxYqmuIlcJk6caGrB8t6zaMT/CYlW/Z/k+0/zyK/EyFIVWcQs5u6MGTNMTelflZcFzrKgWnyHy6m1yMLro3nl3NH9/yQ91vtSRyf/4CHn0OSLg8boqa7rphYT4POj6RYYuoKLk25BwUEMu2AYOrVvA3G92KwOtMhshsTkJDhpsp03bCief/kFVLhaYVdRNVo35qJDghNl66bjlbff5UAO49yhQ6F0DbWV5XB6EqA5LagM+HgNDIrYUFZSAIcj7ptnU8xdUJNSYT+eu3EYvIfyMGnWCny9fCMeenkWxj43E698uhb7S70oLy0lqEQhZYIMnkyf/gm+XrgUS1auxbrNO7FqwxasWrUFy5ZvwJo1W7Flyx689t4MpKSkElqiptg0zUAVtdiS0jK0bt2KfbcQnKMmPwX5BRATNUITV2c+q9UGqKh5HdyUUvyGmdfQNAiYKdYsQG5YDO5FyFsUGq9ZbQbBPmRqj2AxAVnh28J8ToK47Hfq1BEvv/SiOZmaoMt2Q6Ewy+sIBkLUToME1BCytu9ASrN0LF22GG+//Qo6duyKprZpx5MhpRQfEgcKCgqglOKNam0eiymSQi1DonIiQBnUsoZKgFCWdBxPHppqXRaZPceMoRnhpu+kFU2GZieE5OFu1uxf1/3kk0/+U7vJNIkTExMh7wh/t+zZZ59tLqiWezdgwACI1ng0j5w7ur979+5/qvfotaPpsd6b4pIDsNIvqekGB6QFNpqlHk88Bg8aiF07dmDV2k2YNv1j3HTTLTAoX6UUTVcnRAY2m42Wh5WDUoOV+2LiDTz/fAy76AKU1Pixr7geV0yYhyWrd+GpFyaSNR1tO3aDjYB6YP92WAm2MkmzSuzbsxVH6w8xwivPsFKKpq4fBoHmoclLsWxvEYorqhmRbo4/3n45Pnh8LOIcOiO11Sa4SF0CFhG2lBjvgYOalcNqOZI6IKBls9rJs43abTr0qIVjSGNZFojqBDPNBJwGgn8ax9L2rB1QBKwI/YIiF8VsPgZZHE4bsrP3sFyUZ8A65Mo/pDh8LH0QwAvQ7NY0g3KS8xqiBHV5VpXSCYyHy0k+b6MPk9963eTBatExftxdEFkICahLfQFGuzVOSpJfAPm0bp3QpmUGXnvpeQKiH6KdooltxxUA5SGTVf+yDqxNmzbm7Cw/4SSvt3Xv3p3O6vYmKMqPnvbv3x9yronJ42fPjoDZD3XClpWFJW+8gRfHjUPOggVYTw1QNFN5nU0G6Q+V/aFrYkr/0PUfc+2VV97E0kVLsGbVUqxbswJ2AoTVYoVStBpoMVx04VDcfMvNBA0LB7CGMP1mQdptEQ5C3eqCMnQYhpXXbbAwSKZRi+nWoycCiS1w16uzzQFsQAMDuXjpjemorauD0+JAZkZbyOt8umYl2woWWxwUNDhYl05gjNA0lwEv+wg3olnmqViyz4fpm6sw7pWZeOGD5Vi4NgsTbhqJZ+++nKACAlIEUdqXIQEJBSjFLxzelFKQupRSpsLQo3s35gV0zWAaJZ9h9i0IyQPyEaa2JVpgiP0N0/fnor9OKZ3Amca+WjBq5EWIsC0BInBTSvH78EdTGqQeu81urgQQDTlK0Ksor4Igns7goq4LLBCqjxRTijv0AepMoxEF6XuYWt9RCnFSEPA7msq70430jf72ngfId5h+Vhs0TYfci8NcNJ1v6WnT4SbGyQmXQAG1w0+orfW96irM3bULY596CvLbgl27djUHxgln4BgayMxshtmzZ+OjGZ9i2gfTcccdt+PRxx7G6pVLSctQcDAPuqZARzBBIgSNGpXFsENTNA8RgqE06AQsIWlW0wxohgV9zx2Ga0b0J9jZECWYRHxehMJeM29VfS3k3daEuHgTfCzUPpOSU+F0xgGGAUPqY5ORcMAEAvFpFxTsQyjoh6Zp0ByJWLo9H+/MWYNnpq9BxBvA2w9ciYxkD7qf1hniCrHb7SbQuVwOxMW5EU+N0ONxQaj76V15HC/sUmsKmqlotFb2Teq3WCy0bqNmPRVlpWzTAoMTA6IKTqvVVDqsTHUok3+zAkSh1FFSJt8+n599csHPFIwMx8XFQTfYMRYQgGMCjXVKKsCtK4cJZnIs1wXspC9H6eixAKGcCxMgn33iMRQeKqIPk9ofj8WclvLHTieuhHbiqo7V3BQlIMEOMQ/llblXX30V8kqc/DbjCy+8APEPis9WzNymwPuAcwZg+EXDIT6niuoqDqZDWLZoOZ595i94792JePzxx/DeW69hxbJFWE9QzN2bjXDQaw58AwqirUg/BDiOprKvE8TuGD8OIRWGDFw5rquthQpF4KaZLYNYgMbl9KCqvAzlJXkoLcpFmH9WmtM2wwYLgVYGufi9BRB8Ph/qassJhAETKBRBuLSqGqu27UUJgwFntUxGRUBHm9YtTJByuB30NbphczoggCjtiQtCSHgUfi2GQYADlBaGgJBSStZ5I8AgRZC+9rq6BuiaDht58sn/TlEaBPwOlw9TAhGYah0BkDtHPhEGKPzEcoPHUbA467DAzjpqGGHWoAPU8gzNgosvG2W2K/3zuN3MD7NvjK8gHIqaIBwKRthnqTNkHgtfIr+jaVIy/amcpERWYZrrZiVN6CsGgE3oZvwUrMhbLvIf3Fz0dYl2NWjQIMjbO2PHjsXIkSOpkcRBAh0/BS//ro1E+iWztm1G21MykUQNhSOTEBQlj24cOnQI8vbKVzTjX3z9HTz74ps4/6KL0bVbb6xc9hVB8WusXb0EQWp3iqavgILOQa0sVgSjbFm347mn7gWoEQajIVio4VkIRjrBUShMEAiG/KitYVDE7kazFq1gKCuivgiiND0lz/gbLkcoFEAyfagJSfShpmUABCLQLNV0DRFqUPsLy5BdUIwqRmyTG4vRp8dpbPzvH6UUorqCkyZ6PCOzVmpvAnZCmqZBlqaYqVJmodq6WvoHAQGUWpqZTrcNJdQEG+sbUU//oACplA1R45Ju4h/Az6whqpkgKZVJIEzAV1ZtSH/cHg+DNREYBttle19/tRhyXikF8T0KqIVo7h4lAcKj+6Ld5ezdTxAMQV6h89G3GPCHEAyEKaMwxE8oeaXdpkTasTCjlIJS///SsciqqeYVU1e0QOFPfLUyYM4991yaXx7Ie8QCOnKtKZCDoNCmTRsk0kRs1bIVWmem46wze5oDWIBC/lsgdIsJCF6vnyzrHGwh3HjzOIy5+R5cd9Od6Df4IsyYNh1rV63E+nUrkXcgB1alQ/o96Nzz8NXsKaitrkQ0GACCYVPjsWk2CPgdpEbpSWwGtycR1eWlJujIDzQIwIQZzZVlN0op1FJ7jNCU1nUdIYJfKOgjSEbISyN2F9dg0vz12FHuhb1ZS/Ionwg0ApHs6VCwG1aI3GVSEpCQ+oUUAVD4lHxKKZM3eX3TSdNZtKyQP0xt0o28/QcZefWiuqaK2hhMPhUMKfZPJIAqACdglskARZiaXHyCh/kisBga5DU4aVvI6XRCwFdMcAF6CVwKWIrWKyRarwQyhaS+lLRU1Dc0QjRTOfYF/JQBQZDaaugIcLKhJvU5JgA8OZzHWj2eEqjZtAl0rAHy6y+vvQbMnInoihUoX7ToeDZzXOoKhiNo3aYDXO54pKUloEWLFujaqTPBIt7cj7IVq9WFpStXY8fOXeZgVUpBKSFeVEBDo45H/vAqrr75Qfxy9D04d9iVmPL+ZGxZvxLZWesR9lXivVcnQAa2nwM2wuCBslnQtt0AWKj5+Rur4aOWl9aiNXQGVTQDNJ2jcDitsNltiLKtSCRCDSeIhoYG8gBoOnjNQGK8G5eNOh83Xn8pzh/UF1u3ZZEp+WgQS1OLwuTV43LDQ1+gaGNEOZq5fij+1dfXoaykBNWVFcg/sAeb1yzHnj37UFyYj21bN2P37l1kJoyc/fuQk7MfFeU1jDpXmXwoLcIawI1tHdnjARVCRS0PEN+lgJgAPVXVw6DJvugEcaUUpE/eRu8Rf2SE10O45JrrMXfBYrOvUpfkEaAUEo00TDlJKscCjgLSgVCQwRYvy4dNMJRyTYlEOk2Jn/9ZXkRLkB9hkAdM0pNF7y1dionl5XgrPh5jNmzAoqQkLOEMPZ0BkRPN07He3I3rN6K+thqgxpZMPk9p1xpOhwU1NdXo0LY1hl0wEvGJCQQcDQbBSSkF0ViACIAoDIsDDqcHIWjQIhZ+kwyavn95DVdddytGXXET+g66Bjfc/hiSm50CqysJdncyWnc8F/FJHrTt0hcR2GGzGqirqmCdQSASxf1334CJrz0JYgUMaqAhBhJE4xGi6ofWLTPRp1dnXDj0HFrDXpQcKkTegYNo3SIF+QzciJ91/94c5ObmoojXDublInf/AeTs3YXtWzdh5fIVbCaCrJ07sWTpSsyZswCLlmzA1j0FKC2vRu6hYuTsO4T8Q+UmGNmdTjT6AgTEbIgvUzSyaESjBGR4E2W5R+YPf1NGPn8jJ5aWEMAVsJIF3YZhEHujENBSSpn7ko87SKGJb7PaMWjAWZg9by6uvOFWAuESHAVAAT2hSFSZICdyEJo8ZTpqauuhFM/T71BaUi5sNCkSCTUphv5XmYmjD2vw4MGQf0Ep6cmi8ePHY8yYMbjlllsgy1+GDBmCweTr9ttvN1PZP1Ekg+JY7m8mTd7qqjKamNWQBbVpqSmQZSRnnNEdnbv1givOiYULF0PAMYGA7nTaYbHoBCbdBMKo/GyVptOEjaePz4Uor4Vp8snAtVgsZEWHYXciISWDQBnHfM2QmN4G0Ug9aqrq6WtMRsceg+GludrlrFEExHPQvfcw9Ot9Gp599jmzDcNCcKWpakAh0ROHlpkZqK6pZOCkAtu27cAWan37DuQh50A+qmrqkFdYSuAqRWFxFQoKK5BfVIrcfAIaAXJPTj4O5JegstZH4AWDPhXQdBucbg9cdAO44+Pgpy/R7Xab4GWnBirApZRBU9hFfuOwd38uRPvSAHIUIQmYCQkQglsYUmoInkgAABAASURBVP7wRAHoRHGRBbELSinYGAwJ0hUgGnGUfkR5CyUSiSIh0YPUpAR079wBZ/bsgvn0vV514234yxtvm9qdAKmA4FEK0eS94vJRDACxbwcLmCcE+fk2MtCkPlqT4ibGzHcl8D91LAPtWDrUPL0FEhKSqFT5kZSYDDrYoNs0dO/Wh472ED6a8ZmpnSRxYB6mJBMErAwkyMAWrbC2vAAWq4GU1HTE0ZcnAQcOexj0d1mtHiSnZcLuikeUxyEVpHmoIRzSqTUGwHEPQ3eg52lnoqGqHIdyNsESyIHH5cLOPXvgcjhgo+a5e+00bF4yEavmvo7VX03DtpVfYO6nUzH/y/cx57OpmPPF37BowWeY8+UHmDjpbdgshgk0AjZHeRVAMgzDFI+ACKivyTmllAlMOq/pERAYI7BbbTynw8pU8jRvlgKHzQK7w0qNqw4BRqRr6JekNU8wjyAaDZOiJgEKIKBHIqwMQJBBCgEvq2EztT/RAA3KwkmtcsxVFzNvFOUVlZx4gohzxyE5MQkZqano3OEUarldsJdyGH3rXbh9/AOsK2pqgKFQiPvgfhjN6Bds2SwV0idph002qU8MAJvU7Ygx848SWLNsMVq0bGuuVwuHImikP6ng4H5ELBZoNh3NOPDltwDNKGxCAn2DiZA3jhK4byUI2qjNpCbb4FC1CAW98DJCa1ALlMGvaQYCRLjy0lyUHdyAYMU+VBVuQ3H2PORs/Bge5KOucBlK9y9A9taFKM9bi6ivFnkFhaikTy7MSPATf3oGLRkdVkqBH2pTGpSmA1YDml0HdKYWK8/rsBG4kxhsOK1TJlYs/xzLFs8iKE7DnC+m4JNZk5GcnGJqiA0M5oimrJQiaAShUbtUSkdJSQ0+/nIBRNvL3ptLcAkhQJ+bj6ZvQXEJwsqg5tmInNwiLFiyFi6PG4gqAIrAJ0QAJOhFo5QjfZUCfEop2CincDBi+g2dTjeDKX7WHYFSioGgEAb1P4NVKCj2ZdGqDawrCpGrmxHzOJcLnTt1QO/TO5t5xt59L+575AmWAyeSAIIMFAUJhiGSyFxSNLFNa2L8xNiJSeAbCTg4wBoaalBeXglD+aFx8F7+698iLD7LDz+G+LDcNAeT4xOQQhITVEjW0qWnp5sml5UD3GIouI0atErW0S6dpjDrMahReeyKINoKcUkZqAtaEYw4UFRchpKyYuzeuQMN9V7Eexz45WWXomPH9nC5nfjVqJGmCXl2v37YvH0Hnv3T40dASpngIJqkDPa/U5hAdpjknICApFGqZ9GIIkhxCEZDePmlJ/DJzHcwbepb6Nv3DLTOaI5127Px2bzFmDn7ayxZsZrmbwjCdyF5lPMLl6ygUhzEnn15WLV2C4rLqqjFBVHfUE/AD5sgJv49pZQJRhJpbp6cSjeBBbqmwVymQllKnRaLxTSdRaa6rkMivl6/D4WFRQgyOCR8+7w+fL1kHQ6VVJh1u3h/4iiTOLcLnU49Bd27tOM9Au68/2GMf+BhBnMU+QgRUMPkKwAB9m9ubhPZofSbCCcxNmIS+I4EOnc9DRWV5XBRa6usrEGLVh1QWFqOjz75FBabFU6rDXFOlwmEVmp7YrbFxcWZvrhm1KhSaa41T02DndpKAv1obTIz0a5VawIVzAGcluJBdclOlBXtQ2NNAdw2BUPXzGvywx2FhQWoqSlHXv5B7MjairPO6onnX3gOF466FF/OnYfXX/wLzeQoBzcIgjrkFTwBN43gIiTAIulRUkoxnwbZTAAkCEp+IQGYMKPe4YgfN914DZYv/hiPP3I7+vTuavocB/briXPP7okuHVrjnDO7YcTwwRh4dj+kJidi6Nm9MZjXundti/ZtWyK1eSoSEuNgdxiII4DHxzmRznwGNcBQ5DCICshp0OCnBinmqQROjvIrvIkcg/SXZmXvpzxAQKxBA2UhwissLaOvshDsvNkfJ32vSQlxdD94OFG0wmnkA4aG2x94EPc9OgGRSJgUMScC6XtTosN3oylxFOMlJoEjEnB44hHyNkC32CCRUn/EMK/UVNfDoVvoA7OaGpFoLzq1FgFA0fg8Hg9E24lnYESOhWRwSz5XYjwHtIKuK7Ru3ZqpjnbtW9OfZ4W3vpzakY7MzBZmvQkc1EMG9sHFFw3FmWeegQ0rl2HD+jV4+fnnceetY+mXjKN2E0Io7CN5gZDfHOQCKGAgQTQe2Vc0tRVNePHh/SMppSCbUsoEEumDkFI8r8K4cNgQaoSvo0uXjvBQ002KT4D0LRAIwFffQPgKIEh/X219HUJ0DxBn6As0YLFaOQk4SAQlThAOy2E5iUWslIJsAsoNjXWIRMPEtKgpSwFhqVsCLUopzF+0HJrFkOzMw3JWJ8Cgj1z3xLtNng1N57Uo9w3K0EaN2QOZbLp3PhWnd2oHn9+L68fdh9G3PUAeQ2hqm9bUGIrxE5PAUQkUHdiPZAY/onoIQ867GEEO/L++/R5BygJZfuLxOAlgIKBF6Ce0EXwCBC6dadj0U4mJJiZylJpWjQkSIWgEIjnWNAMpBMP+Z/dF185d0efMnvRntUcaHfxVVZU0c53oRd9W5w7dzHZvuWE02nftjX3796LgUAH69+sLAbiArxECCAoWCFmgcU8jXzpsbMNKUhqHmUU/rCESeE1NkalSisChQSll5he+BDAj1NSUUpBNfvjg4QfG4fXX/0SXXpTuRQ2aoREIXQjQxwbdYq7V89PPJvmVUrDzuq7rrDfC+qOsW+O+wuFJwDABK8wIuZtasYOBHCknbQqxERMMhY/U1Gaw0zS2UtPWNMBht9Mt0EDNW0OC000/XxRRKCilWGcYSjPYlg4xowWo4+M86NWtA3p07sT7FcLosbdKU02K2K0mxU+MmZgEvpFAYkYmUtNT0a3b2SiqqsL69RtMYLNSwzGomciAlX0ZcAIeouHJwBZNUK4JCKSlpSE9KYWDNYKKmmqmHKhKsY0Ivpy/EM1TUtEqowVaNs9AenoGgxHJJgAkERxTkxKpyIWYF7AQUEZf+Qvcc++jaMbIpo3AIW3KxQDBRyNCSHsCMrKvlIBClD66sAnIkRA1LZq4UZLwJiQgE44EcXRf6lJKEbQ0ADCBxaxLi4JIg1deftoEf3kLRRYxN1L703ktSFAH1Tupz05XgIX+TYtVN+sxy6vDIGgYPGcomrPU/CKA1CE8g5ukSil4Ceg1NbU0/WugayEkJ8VTs7MwTST46mjXpjknDAY9NPaP5QTcNQKfhVo6GSZ/BuxWA06CpcflMDXC5HgXup/WHqd3//ZrgGgCm9YEeIixEJPA90rg4svHoP95V6FD974YPvxSPPbHpzHjo0/w4fRZmDJtOt6d8iHenvg3vPnuVHP/ncnTMPmDmTw3hcd/M+nNdyfh49lzsHHTNixbvhqTWU7+LcOuXdnIz8/Ha399D8+//JpZZsZHs7B+wyZGXMuwPWs33vvbLDz0+ydx46134bwRl2HEZddi09YtuPo3N+PcocNx4chf4rKrx+D0vhchvUNfNGt/FlLbnom0dn1MkuPm7c7CUUpv2wdCzU/pg2+oTV+ktzkTzVqfgbRWvU1KbdkLKZk9kdyixzeUlNEdyc1PZyR4IT76/GvSAqxYswVbs7LxxVdLsGTlepPmL1rNQMVarF6fhc1Ze7Blx15s3ZmDbbv2cj8b6zZm4Te3PIzzRl6PkZffimEjfoOhv7gOQy4abaaXXXMnLrvmDvzq13djL4MrsoaxnP7XvPwCHMjLx6ZtuzHjs7kMzMzHrC++Ih/zzHTm7Pn4bM4CfDJnIT6du5jBm0WY/dUyzFu8Cl8vXWMGadau3/q99/lkntROZuOxtmMSiEkgJoGTKYEYAJ5M6cfajkkgJoHvkcBPdyoGgD+drGMtxSQQk0ATk8DPDACjWLG3BIv2nFjaWVKH6kY/Fu4pxeLs0hPW3sLdxWgMhrFyfykWs61FJ6RfpexHGbYWVqGsthEL95adsP4I/wspLz+d8kv3FGOB2afS498e2/h6Txn2V9SjssHLdk5snxZkl8DL+1RWtRKHqhbhQMViZJcuxZbi5VhVuBJLClbjq/y1+CpvLb7O4/7B1ZifSzqwGvMOrMK8/Ssxd98KzCHNzVmBuTnLMXfPCszZwzR7GebsFlqKL3ctxYaCbQj5ffDn7IJvX/Z/R9m7UTt7M2pmb/k2fcHjzzchXOsFYyEMDAH+cNh8FmsDEVT6wihvDKGoIYhDdQHk1vqRU+3FrspGbC9rwJaSemworMWqghosyavB17mVmMt78sXOQszOKsDsbQcxe8sBfLl5H77ctBdLduQhEpWWmhj6kZ2fFQDKy9lbKPhrJ+/E6Cknhq6bsh1XvrUJlY1B3DRtG0ZPzcKJauvXU3fitUU5yC1vwNWTTlQ7dHpP3oEr3t6IwiofRk/czf6cqLZ2Qvr04YZcLN1bgesm78K1U3ewvZ3HlaSNG9inq95ajwYO2BunbD6u9X/3fl83NRvvLMvhpLgbS3Zfiy+3j8WkjbfjuTV34IHl43DT4v/DNYvuwzUL/g+Xf30/Lp9/H66ccw8u/+Ju/PLT8bjs03G45JO7cfHMO3HxR7dj5PTfYuQ00ge3YcTU2zFiCtP3bsWId27G0JdHo7SuAtVzZsI7YzK8H/0IOlIuMGkyakf9GdWjJpCe+juNfApVF09A/v9NgkSy6wl+ld4IiutDOECw21XRgM2lXqw51ICv8r2Yva8e0/Y2YNLOOry6tRrPrKvAYyvKce/CEtw6rwDXzj6IS6dkYSTHzahX12LUC4sw6rl5GPH0fIx4YjbOf/h97C4oJdw0vU8TBMAfElIEtw/sgKIJg3HoyRNDBU8Ow/bfD8ApyU7sf2wYCp4ccsLakn6MP78jru1zCoqfOlHtDEHBhEHI/sNQnN4qDoVPDWB/hpJOjPwKnxyEX/dpg9//ogsKJwxE0RPHvx1pI599WvfwuchMcOLgk+efsP4c4nNW+MQA3DG4Izq0uAHX9ivCHYNy8PTwLLx/yVYsv3IdckYvQ/lvlqP8hiWovnEFam5eierfrkbtnevQMH4tGu9ZD/99GxF8YDMCD21F6JHtCD22DeE/ZCH85HZEntqByDO7EH0+GzXPbEHz5OZodtfvkPjQU0h88EfQkXKep59GZnQaWkU/QuvojO/QLLR84yYoRBFn0dHcraNNog3dU6zo3yIO57Vx4tKOCbi+iwd39kzGo2em4M/npOGtYRn4YGRLfHlFW6z+TUfsvrkrSu/sAd+EIYi+NALRN3+J6KQxiL5/K6IzfovoJ/fA/9lD6JyZ/kMD+99eq6qqwsKFC/9tvmPNoB1rgZOZX+lW3rCfggMNSpFOeFMKhlInvJXDDSgoZRzePYHfinXrmsZv2WNyQj86+/QTtMN7pDRpR+i7HZJzQnL+aCr7P5YU+3R85KdMFhSUmX77S87pygJNaUeua9DMLLr5DRxO1ZGzMDfFb6HDOXlw5CPnjuxSnt+PAAABAUlEQVR+k/z9nGILSn1z4UftyA8wyA9d/KjCP1Douz35gayxSzEJxCQQk8DJkYAsbj8RLccA8ERI9cfXGSsZk0BMAt8jgerqahQWFqK2tvZ7rv74UzEA/PGyi5WMSSAmgZ9IAgkJCRg+fDji4uKOa4sxADyu4oxVFpNATAI/JwnEAPDndLf+x3mNdS8mgZ9aAjEA/KklHmsvJoGYBJqMBGIA2GRuRYyRmARiEvipJRADwJ9a4rH2YhL4PgnEzp0UCcQA8KSIPdZoTAIxCTQFCcQAsCnchRgPMQnEJHBSJBADwJMi9lijMQnEJPB3CZy8vRgAnjzZx1qOSSAmgZMsgf8HAAD//xKNwq0AAAAGSURBVAMAeDVgFTJpSyoAAAAASUVORK5CYII="/>
          <p:cNvSpPr>
            <a:spLocks noChangeAspect="1" noChangeArrowheads="1"/>
          </p:cNvSpPr>
          <p:nvPr/>
        </p:nvSpPr>
        <p:spPr bwMode="auto">
          <a:xfrm>
            <a:off x="155575" y="-3322638"/>
            <a:ext cx="9429750" cy="692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29" name="PlaceHolder 1"/>
          <p:cNvSpPr txBox="1"/>
          <p:nvPr/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400" spc="-1" dirty="0">
                <a:latin typeface="Times New Roman" panose="02020603050405020304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 idx="4294967295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4</a:t>
            </a:r>
          </a:p>
        </p:txBody>
      </p:sp>
      <p:pic>
        <p:nvPicPr>
          <p:cNvPr id="8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/>
          <p:nvPr/>
        </p:nvPicPr>
        <p:blipFill>
          <a:blip r:embed="rId4"/>
          <a:stretch>
            <a:fillRect/>
          </a:stretch>
        </p:blipFill>
        <p:spPr>
          <a:xfrm>
            <a:off x="2195736" y="669600"/>
            <a:ext cx="4176464" cy="5567760"/>
          </a:xfrm>
          <a:prstGeom prst="rect">
            <a:avLst/>
          </a:prstGeom>
          <a:ln w="0"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4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4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2"/>
          <p:cNvSpPr>
            <a:spLocks noGrp="1"/>
          </p:cNvSpPr>
          <p:nvPr>
            <p:ph type="title"/>
          </p:nvPr>
        </p:nvSpPr>
        <p:spPr>
          <a:xfrm>
            <a:off x="1165320" y="-28080"/>
            <a:ext cx="8229240" cy="508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7" name="Текстовое поле 6"/>
          <p:cNvSpPr/>
          <p:nvPr/>
        </p:nvSpPr>
        <p:spPr>
          <a:xfrm>
            <a:off x="323280" y="836280"/>
            <a:ext cx="8747280" cy="700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strike="noStrike" spc="-1" dirty="0">
                <a:solidFill>
                  <a:srgbClr val="002060"/>
                </a:solidFill>
                <a:latin typeface="Times New Roman" panose="02020603050405020304"/>
              </a:rPr>
              <a:t>«</a:t>
            </a:r>
            <a:r>
              <a:rPr lang="ru-RU" sz="20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Оптимизация процесса подготовки студентов к демонстрационному экзамену (ДЭ) по специальности «Социальная работа»</a:t>
            </a:r>
            <a:endParaRPr lang="ru-RU" sz="2000" b="0" strike="noStrike" spc="-1" dirty="0">
              <a:latin typeface="Arial" panose="020B0604020202020204"/>
            </a:endParaRPr>
          </a:p>
        </p:txBody>
      </p:sp>
      <p:sp>
        <p:nvSpPr>
          <p:cNvPr id="18" name="PlaceHolder 1"/>
          <p:cNvSpPr txBox="1"/>
          <p:nvPr/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400" spc="-1" dirty="0">
                <a:latin typeface="Times New Roman" panose="02020603050405020304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11779" y="468932"/>
            <a:ext cx="46984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2060"/>
                </a:solidFill>
                <a:latin typeface="Times New Roman" panose="02020603050405020304"/>
              </a:rPr>
              <a:t>Стенд по проекту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262" y="1568381"/>
            <a:ext cx="8487492" cy="437426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83840" y="960120"/>
            <a:ext cx="8229240" cy="490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00"/>
          </a:bodyPr>
          <a:lstStyle/>
          <a:p>
            <a:pPr algn="ctr" rtl="0"/>
            <a:r>
              <a:rPr lang="ru-RU" sz="2400" b="1" kern="1200" spc="-1" dirty="0">
                <a:solidFill>
                  <a:srgbClr val="002060"/>
                </a:solidFill>
                <a:latin typeface="Times New Roman" panose="02020603050405020304"/>
                <a:ea typeface="+mn-ea"/>
                <a:cs typeface="+mn-cs"/>
              </a:rPr>
              <a:t>Дорожная карта реализации проекта</a:t>
            </a:r>
          </a:p>
        </p:txBody>
      </p:sp>
      <p:sp>
        <p:nvSpPr>
          <p:cNvPr id="15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6</a:t>
            </a:r>
          </a:p>
        </p:txBody>
      </p:sp>
      <p:pic>
        <p:nvPicPr>
          <p:cNvPr id="160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61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6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6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0160" y="630504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" t="17037" r="3083" b="45481"/>
          <a:stretch>
            <a:fillRect/>
          </a:stretch>
        </p:blipFill>
        <p:spPr bwMode="auto">
          <a:xfrm>
            <a:off x="140799" y="2231369"/>
            <a:ext cx="8709287" cy="191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ldNum" idx="4294967295"/>
          </p:nvPr>
        </p:nvSpPr>
        <p:spPr>
          <a:xfrm>
            <a:off x="8796338" y="6500813"/>
            <a:ext cx="347662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>
                <a:latin typeface="Times New Roman" panose="02020603050405020304"/>
              </a:rPr>
              <a:t>7</a:t>
            </a:r>
          </a:p>
        </p:txBody>
      </p:sp>
      <p:sp>
        <p:nvSpPr>
          <p:cNvPr id="99" name="TextBox 48"/>
          <p:cNvSpPr/>
          <p:nvPr/>
        </p:nvSpPr>
        <p:spPr>
          <a:xfrm>
            <a:off x="251520" y="6408982"/>
            <a:ext cx="4608000" cy="3371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20 дней.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100" name="Прямоугольник 54"/>
          <p:cNvSpPr/>
          <p:nvPr/>
        </p:nvSpPr>
        <p:spPr>
          <a:xfrm>
            <a:off x="123840" y="4643214"/>
            <a:ext cx="3457080" cy="30348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ПРОБЛЕМЫ:</a:t>
            </a:r>
            <a:endParaRPr lang="ru-RU" sz="1400" b="0" strike="noStrike" spc="-1" dirty="0">
              <a:latin typeface="Arial" panose="020B0604020202020204"/>
            </a:endParaRPr>
          </a:p>
        </p:txBody>
      </p:sp>
      <p:pic>
        <p:nvPicPr>
          <p:cNvPr id="10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600" y="35712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2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3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04" name="Прямоугольник 5"/>
          <p:cNvSpPr/>
          <p:nvPr/>
        </p:nvSpPr>
        <p:spPr>
          <a:xfrm>
            <a:off x="633137" y="539280"/>
            <a:ext cx="8337032" cy="119887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текущего состояния</a:t>
            </a:r>
            <a:endParaRPr lang="ru-RU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процесса подготовки студентов к демонстрационному экзамену (ДЭ) по специальности «Социальная работа» </a:t>
            </a:r>
          </a:p>
          <a:p>
            <a:pPr algn="ctr">
              <a:lnSpc>
                <a:spcPct val="10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ГБПОУ «Магнитогорский педагогический колледж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6" name="Таблица 5"/>
          <p:cNvGraphicFramePr/>
          <p:nvPr/>
        </p:nvGraphicFramePr>
        <p:xfrm>
          <a:off x="123840" y="5126203"/>
          <a:ext cx="7549200" cy="1227240"/>
        </p:xfrm>
        <a:graphic>
          <a:graphicData uri="http://schemas.openxmlformats.org/drawingml/2006/table">
            <a:tbl>
              <a:tblPr/>
              <a:tblGrid>
                <a:gridCol w="303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Наименование проблемы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Отсутствие стандарта по подготовке  студентов к ДЭ			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2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Несоблюдение сроков подготовки студентов к ДЭ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Низкий уровень самостоятельности студентов при подготовке к ДЭ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720" marR="9720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839" y="1721486"/>
            <a:ext cx="8869647" cy="274221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4" name="PlaceHolder 1"/>
          <p:cNvSpPr txBox="1"/>
          <p:nvPr/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400" spc="-1" dirty="0">
                <a:latin typeface="Times New Roman" panose="02020603050405020304"/>
              </a:rPr>
              <a:t>8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53928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</a:t>
            </a: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 №1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0" t="23451" r="18666" b="11407"/>
          <a:stretch>
            <a:fillRect/>
          </a:stretch>
        </p:blipFill>
        <p:spPr bwMode="auto">
          <a:xfrm>
            <a:off x="251520" y="893520"/>
            <a:ext cx="8712968" cy="534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7" t="43110" r="17417" b="14668"/>
          <a:stretch>
            <a:fillRect/>
          </a:stretch>
        </p:blipFill>
        <p:spPr bwMode="auto">
          <a:xfrm>
            <a:off x="395536" y="1384679"/>
            <a:ext cx="8636706" cy="439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9</a:t>
            </a:r>
          </a:p>
        </p:txBody>
      </p:sp>
      <p:sp>
        <p:nvSpPr>
          <p:cNvPr id="108" name="Прямоугольник 5"/>
          <p:cNvSpPr/>
          <p:nvPr/>
        </p:nvSpPr>
        <p:spPr>
          <a:xfrm>
            <a:off x="2339752" y="585068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 1</a:t>
            </a:r>
          </a:p>
        </p:txBody>
      </p:sp>
      <p:pic>
        <p:nvPicPr>
          <p:cNvPr id="10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1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2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cxnSp>
        <p:nvCxnSpPr>
          <p:cNvPr id="3" name="Прямое соединение 2"/>
          <p:cNvCxnSpPr/>
          <p:nvPr/>
        </p:nvCxnSpPr>
        <p:spPr>
          <a:xfrm>
            <a:off x="611505" y="3356610"/>
            <a:ext cx="77019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10</a:t>
            </a:r>
          </a:p>
        </p:txBody>
      </p:sp>
      <p:pic>
        <p:nvPicPr>
          <p:cNvPr id="10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1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2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673411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идеального состояния</a:t>
            </a:r>
            <a:endParaRPr lang="ru-RU" sz="2400" b="1" strike="noStrike" spc="-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758" y="1547277"/>
            <a:ext cx="8208912" cy="30963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sldNum" idx="429496729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spc="-1" dirty="0">
                <a:latin typeface="Times New Roman" panose="02020603050405020304"/>
              </a:rPr>
              <a:t>11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0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1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2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" name="Прямоугольник 5"/>
          <p:cNvSpPr/>
          <p:nvPr/>
        </p:nvSpPr>
        <p:spPr>
          <a:xfrm>
            <a:off x="1933800" y="668624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chemeClr val="tx2"/>
                </a:solidFill>
                <a:latin typeface="Times New Roman" panose="02020603050405020304"/>
              </a:rPr>
              <a:t>Диаграмма </a:t>
            </a:r>
            <a:r>
              <a:rPr lang="ru-RU" sz="2400" b="1" spc="-1" dirty="0" err="1">
                <a:solidFill>
                  <a:schemeClr val="tx2"/>
                </a:solidFill>
                <a:latin typeface="Times New Roman" panose="02020603050405020304"/>
              </a:rPr>
              <a:t>Исикавы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84" y="1254088"/>
            <a:ext cx="8899635" cy="443699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8" name="Содержимое 6"/>
          <p:cNvGraphicFramePr/>
          <p:nvPr/>
        </p:nvGraphicFramePr>
        <p:xfrm>
          <a:off x="123840" y="1196280"/>
          <a:ext cx="8768640" cy="5167049"/>
        </p:xfrm>
        <a:graphic>
          <a:graphicData uri="http://schemas.openxmlformats.org/drawingml/2006/table">
            <a:tbl>
              <a:tblPr/>
              <a:tblGrid>
                <a:gridCol w="2330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8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9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83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Проблема 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Коренная причина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Способ решения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031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1. Отсутствие стандарта по подготовке  студентов к ДЭ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Отсутствие единых требований у преподавателей, принимающих ДЭ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1.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Разработка Стандарта процесса подготовки студентов к демонстрационному экзамену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2.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Описание четких требований к используемым методическим материалам и дидактическим пособиям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099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2. Несоблюдение сроков подготовки студентов к ДЭ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Отсутствие контроля за соблюдением сроков подготовки к ДЭ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1.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Создание системы подготовки к ДЭ (практических семинаров с разбором типовых заданий)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.  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2.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Разработка примерного пакета документации для подготовки с использованием  Стандарта процесса подготовки к ДЭ по специальности «Социальная работа»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343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3. Низкий уровень самостоятельности студентов при подготовке к ДЭ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Низкий уровень вовлечённости студентов в учебную деятельность ввиду их низкой заинтересованности в учёбе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1.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Проведение семинаров со студентами. 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2.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Анкетирование – выяснение доли студентов, удовлетворенных качеством подготовки к ДЭ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.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3. Конференция по итогам процесса подготовки к ДЭ 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0" name="Прямоугольник 5"/>
          <p:cNvSpPr/>
          <p:nvPr/>
        </p:nvSpPr>
        <p:spPr>
          <a:xfrm>
            <a:off x="1907640" y="59436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400" b="1" spc="-1" dirty="0">
                <a:solidFill>
                  <a:schemeClr val="tx2"/>
                </a:solidFill>
                <a:latin typeface="Times New Roman" panose="02020603050405020304"/>
              </a:rPr>
              <a:t>Анализ проблем</a:t>
            </a:r>
          </a:p>
        </p:txBody>
      </p:sp>
      <p:pic>
        <p:nvPicPr>
          <p:cNvPr id="20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0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03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04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9" name="PlaceHolder 1"/>
          <p:cNvSpPr txBox="1"/>
          <p:nvPr/>
        </p:nvSpPr>
        <p:spPr>
          <a:xfrm>
            <a:off x="8590524" y="6460400"/>
            <a:ext cx="746952" cy="296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spc="-1" dirty="0">
                <a:latin typeface="Times New Roman" panose="02020603050405020304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sldNum"/>
          </p:nvPr>
        </p:nvSpPr>
        <p:spPr>
          <a:xfrm>
            <a:off x="8388424" y="6429240"/>
            <a:ext cx="720080" cy="285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spc="-1" dirty="0">
                <a:latin typeface="Times New Roman" panose="02020603050405020304"/>
              </a:rPr>
              <a:t>13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15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6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1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2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2320" y="6309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19" name="Прямоугольник 5"/>
          <p:cNvSpPr/>
          <p:nvPr/>
        </p:nvSpPr>
        <p:spPr>
          <a:xfrm>
            <a:off x="2458440" y="79776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chemeClr val="tx2"/>
                </a:solidFill>
                <a:latin typeface="Times New Roman" panose="02020603050405020304"/>
              </a:rPr>
              <a:t>Пирамида  проблем</a:t>
            </a:r>
          </a:p>
        </p:txBody>
      </p:sp>
      <p:graphicFrame>
        <p:nvGraphicFramePr>
          <p:cNvPr id="2" name="Diagram1"/>
          <p:cNvGraphicFramePr/>
          <p:nvPr/>
        </p:nvGraphicFramePr>
        <p:xfrm>
          <a:off x="-39679" y="1120803"/>
          <a:ext cx="4765188" cy="518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1" name="Пятно 1 60"/>
          <p:cNvSpPr/>
          <p:nvPr/>
        </p:nvSpPr>
        <p:spPr>
          <a:xfrm>
            <a:off x="971600" y="5453208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</a:rPr>
              <a:t>1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22" name="Пятно 1 60"/>
          <p:cNvSpPr/>
          <p:nvPr/>
        </p:nvSpPr>
        <p:spPr>
          <a:xfrm>
            <a:off x="2094200" y="5627142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</a:rPr>
              <a:t>2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23" name="Пятно 1 60"/>
          <p:cNvSpPr/>
          <p:nvPr/>
        </p:nvSpPr>
        <p:spPr>
          <a:xfrm>
            <a:off x="3347864" y="5479156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</a:rPr>
              <a:t>3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01528" y="4149080"/>
            <a:ext cx="4506976" cy="1754326"/>
          </a:xfrm>
          <a:prstGeom prst="rect">
            <a:avLst/>
          </a:prstGeom>
          <a:ln w="28575">
            <a:solidFill>
              <a:schemeClr val="tx2">
                <a:lumMod val="7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1.Отсутствие стандарта по подготовке  студентов к ДЭ			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2.Несоблюдение сроков подготовки студентов к ДЭ			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3.Низкий уровень самостоятельности студентов при подготовке к ДЭ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Num"/>
          </p:nvPr>
        </p:nvSpPr>
        <p:spPr>
          <a:xfrm>
            <a:off x="8388424" y="6429240"/>
            <a:ext cx="602936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spc="-1" dirty="0">
                <a:latin typeface="Times New Roman" panose="02020603050405020304"/>
              </a:rPr>
              <a:t>14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sp>
        <p:nvSpPr>
          <p:cNvPr id="126" name="TextBox 48"/>
          <p:cNvSpPr/>
          <p:nvPr/>
        </p:nvSpPr>
        <p:spPr>
          <a:xfrm>
            <a:off x="5487784" y="5013176"/>
            <a:ext cx="5348912" cy="3371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5 дней</a:t>
            </a:r>
            <a:r>
              <a:rPr lang="ru-RU" sz="1600" b="1" strike="noStrike" spc="-1" dirty="0">
                <a:solidFill>
                  <a:srgbClr val="00B0F0"/>
                </a:solidFill>
                <a:latin typeface="Times New Roman" panose="02020603050405020304"/>
              </a:rPr>
              <a:t>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127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0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1" name="Прямоугольник 5"/>
          <p:cNvSpPr/>
          <p:nvPr/>
        </p:nvSpPr>
        <p:spPr>
          <a:xfrm>
            <a:off x="97920" y="548640"/>
            <a:ext cx="8893440" cy="129120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целевого состояния процесса 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процесса подготовки студентов к демонстрационному экзамену (ДЭ) по специальности «Социальная работа» </a:t>
            </a:r>
          </a:p>
          <a:p>
            <a:pPr algn="ctr">
              <a:lnSpc>
                <a:spcPct val="10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ГБПОУ «Магнитогорский педагогический колледж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TextBox 1"/>
          <p:cNvSpPr/>
          <p:nvPr/>
        </p:nvSpPr>
        <p:spPr>
          <a:xfrm>
            <a:off x="0" y="4933330"/>
            <a:ext cx="5904656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Calibri" panose="020F0502020204030204"/>
              </a:rPr>
              <a:t>Предложения по улучшению</a:t>
            </a:r>
            <a:endParaRPr lang="ru-RU" sz="1800" b="0" strike="noStrike" spc="-1" dirty="0">
              <a:latin typeface="Arial" panose="020B0604020202020204"/>
            </a:endParaRPr>
          </a:p>
        </p:txBody>
      </p:sp>
      <p:graphicFrame>
        <p:nvGraphicFramePr>
          <p:cNvPr id="134" name="Таблица 5"/>
          <p:cNvGraphicFramePr/>
          <p:nvPr/>
        </p:nvGraphicFramePr>
        <p:xfrm>
          <a:off x="123840" y="5345008"/>
          <a:ext cx="8920080" cy="1036320"/>
        </p:xfrm>
        <a:graphic>
          <a:graphicData uri="http://schemas.openxmlformats.org/drawingml/2006/table">
            <a:tbl>
              <a:tblPr/>
              <a:tblGrid>
                <a:gridCol w="355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4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Решение проблемы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Наличие стандарта по подготовке  студентов к ДЭ					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2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Установленный график сроков подготовки студентов к ДЭ	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Проведение ознакомительных семинаров студентов при подготовке к ДЭ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840" y="1792008"/>
            <a:ext cx="8893430" cy="286112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Num" idx="4294967295"/>
          </p:nvPr>
        </p:nvSpPr>
        <p:spPr>
          <a:xfrm>
            <a:off x="8388424" y="6429240"/>
            <a:ext cx="602936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spc="-1" dirty="0">
                <a:latin typeface="Times New Roman" panose="02020603050405020304"/>
              </a:rPr>
              <a:t>15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27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1" name="Прямоугольник 5"/>
          <p:cNvSpPr/>
          <p:nvPr/>
        </p:nvSpPr>
        <p:spPr>
          <a:xfrm>
            <a:off x="71048" y="620688"/>
            <a:ext cx="889344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№2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t="31957" r="17917" b="12000"/>
          <a:stretch>
            <a:fillRect/>
          </a:stretch>
        </p:blipFill>
        <p:spPr bwMode="auto">
          <a:xfrm>
            <a:off x="-22109" y="1162307"/>
            <a:ext cx="9013469" cy="514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t="53481" r="32334" b="7259"/>
          <a:stretch>
            <a:fillRect/>
          </a:stretch>
        </p:blipFill>
        <p:spPr bwMode="auto">
          <a:xfrm>
            <a:off x="222286" y="1208027"/>
            <a:ext cx="8769073" cy="5015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" name="PlaceHolder 1"/>
          <p:cNvSpPr>
            <a:spLocks noGrp="1"/>
          </p:cNvSpPr>
          <p:nvPr>
            <p:ph type="sldNum" idx="4294967295"/>
          </p:nvPr>
        </p:nvSpPr>
        <p:spPr>
          <a:xfrm>
            <a:off x="8388424" y="6429240"/>
            <a:ext cx="602936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spc="-1" dirty="0">
                <a:latin typeface="Times New Roman" panose="02020603050405020304"/>
              </a:rPr>
              <a:t>15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27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0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1" name="Прямоугольник 5"/>
          <p:cNvSpPr/>
          <p:nvPr/>
        </p:nvSpPr>
        <p:spPr>
          <a:xfrm>
            <a:off x="71048" y="620688"/>
            <a:ext cx="889344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№2</a:t>
            </a:r>
          </a:p>
        </p:txBody>
      </p:sp>
      <p:cxnSp>
        <p:nvCxnSpPr>
          <p:cNvPr id="3" name="Прямое соединение 2"/>
          <p:cNvCxnSpPr/>
          <p:nvPr/>
        </p:nvCxnSpPr>
        <p:spPr>
          <a:xfrm>
            <a:off x="683895" y="3284855"/>
            <a:ext cx="77019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sldNum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spc="-1" dirty="0">
                <a:latin typeface="Times New Roman" panose="02020603050405020304"/>
              </a:rPr>
              <a:t>17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36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37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3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40" name="Прямоугольник 5"/>
          <p:cNvSpPr/>
          <p:nvPr/>
        </p:nvSpPr>
        <p:spPr>
          <a:xfrm>
            <a:off x="1403648" y="548680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</a:p>
        </p:txBody>
      </p:sp>
      <p:pic>
        <p:nvPicPr>
          <p:cNvPr id="142" name="Рисунок 141"/>
          <p:cNvPicPr/>
          <p:nvPr/>
        </p:nvPicPr>
        <p:blipFill>
          <a:blip r:embed="rId4"/>
          <a:stretch>
            <a:fillRect/>
          </a:stretch>
        </p:blipFill>
        <p:spPr>
          <a:xfrm>
            <a:off x="1440" y="1440"/>
            <a:ext cx="1440" cy="14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3840" y="980728"/>
          <a:ext cx="8912657" cy="538461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98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58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68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56825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1944" marR="41944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стандарта по подготовке  студентов к ДЭ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 Разработка Стандарта процесса подготовки студентов к демонстрационному экзамену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 Описание четких требований к используемым методическим материалам и дидактическим пособиям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проекта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Кустыбаев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Д.А., заведующий отделением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Ефименко С.И., преподаватели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профдисциплин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Кузьменко Н.И.,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Иванько Я.И.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20.12.2024 по 24.12.2024 г.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Разработан Стандарт процесса подготовки студента к ДЭ по специальности «Социальная работа» (создание алгоритма)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41944" marR="419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профдисциплин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Кузьменко Н.И., Иванько Я.И.,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Матвеев К.В., Шайдулин В.Р.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25.12.2024 по 28.12.2024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Описаны четкие требования к используемым методическим материалам и дидактическим пособиям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314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1944" marR="419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Несоблюдение сроков подготовки студентов к ДЭ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 Создание системы подготовки к ДЭ (практических семинаров с разбором типовых заданий)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r>
                        <a:rPr lang="ru-RU" sz="12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примерного пакета документации для подготовки с использованием Стандарта процесса подготовки к ДЭ по специальности «Социальная работа»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профдисциплин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Кузьменко Н.И., Иванько Я.И.,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Матвеев К.В., Шайдулин В.Р.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9.01.2025  по 14.01.2025 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Согласование документации с преподавателями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профдисциплин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7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41944" marR="419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профдисциплин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Кузьменко Н.И., Иванько Я.И.,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Матвеев К.В., Шайдулин В.Р.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15.01.2025 по 17.01.2025 г.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конспектов для семинаров с использованием  Стандарта процесса подготовки студентов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1944" marR="4194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ldNum"/>
          </p:nvPr>
        </p:nvSpPr>
        <p:spPr>
          <a:xfrm>
            <a:off x="7020272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18</a:t>
            </a:r>
          </a:p>
        </p:txBody>
      </p:sp>
      <p:pic>
        <p:nvPicPr>
          <p:cNvPr id="14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4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4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451705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4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48" name="Прямоугольник 5"/>
          <p:cNvSpPr/>
          <p:nvPr/>
        </p:nvSpPr>
        <p:spPr>
          <a:xfrm>
            <a:off x="1494720" y="539280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</a:p>
        </p:txBody>
      </p:sp>
      <p:pic>
        <p:nvPicPr>
          <p:cNvPr id="150" name="Рисунок 149"/>
          <p:cNvPicPr/>
          <p:nvPr/>
        </p:nvPicPr>
        <p:blipFill>
          <a:blip r:embed="rId4"/>
          <a:stretch>
            <a:fillRect/>
          </a:stretch>
        </p:blipFill>
        <p:spPr>
          <a:xfrm>
            <a:off x="1440" y="1440"/>
            <a:ext cx="1440" cy="14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94070" y="959760"/>
          <a:ext cx="8942426" cy="58521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24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4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6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6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80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33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044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 anchor="ctr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Низкий уровень самостоятельности студентов при подготовке к ДЭ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 Проведение семинаров со студентами. Проведение опроса.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Обратная связь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профдисциплин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Кузьменко Н.И., Иванько Я.И.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20.01.2025 по 24.01.2025 г.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Учебно-методические материалы для самостоятельной работы студентов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27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3.2Анкетирование – выяснение доли студентов, удовлетворенных качеством подготовки к ДЭ по специальности «Социальная работа»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профдисциплин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Кузьменко Н.И., Иванько Я.И.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Матвеев К.В., Шайдулин В.Р. 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24.01.2025г., 25.01.2025г.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студентов, удовлетворенных качеством подготовки к демонстрационному экзамену увеличится в 1,5 раза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8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 Конференция по итогам процесса подготовки к ДЭ по специальности «Социальная работа». Обмен опытом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 проекта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Кустыбаев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Д.А., заведующий отделением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Ефименко С.И., преподаватели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профдисциплин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Кузьменко Н.И., Иванько Я.И.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преподаватели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Матвеев К.В., Шайдулин В.Р.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26.01.2025г.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Конференция по итогам семинаров. Обмен опытом применения Стандарта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27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tc gridSpan="2"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и оценка достижения целевых показателей проекта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37105" marR="37105" marT="0" marB="0"/>
                </a:tc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 Сокращение времени протекания процесса  подготовки студентов к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Демоэкзамену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специальности «Социальная работа» до 5 дней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Разработан стандарт   процесса подготовки студентов к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Демоэкзамену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специальности «Социальная работа»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Увеличение доли студентов, сдавших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Демоэкзамен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«хорошо» и «отлично» до 97%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Увеличение  доли студентов, удовлетворенных процессом подготовки у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Демоэкзамену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95%.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7105" marR="371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 idx="4294967295"/>
          </p:nvPr>
        </p:nvSpPr>
        <p:spPr>
          <a:xfrm>
            <a:off x="483840" y="960120"/>
            <a:ext cx="8229240" cy="490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00"/>
          </a:bodyPr>
          <a:lstStyle/>
          <a:p>
            <a:pPr algn="ctr">
              <a:lnSpc>
                <a:spcPct val="100000"/>
              </a:lnSpc>
            </a:pPr>
            <a:r>
              <a:rPr lang="ru-RU" sz="2400" b="1" kern="1200" spc="-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Достигнутые результаты (было и стало) </a:t>
            </a:r>
          </a:p>
        </p:txBody>
      </p:sp>
      <p:sp>
        <p:nvSpPr>
          <p:cNvPr id="152" name="PlaceHolder 2"/>
          <p:cNvSpPr>
            <a:spLocks noGrp="1"/>
          </p:cNvSpPr>
          <p:nvPr>
            <p:ph idx="4294967295"/>
          </p:nvPr>
        </p:nvSpPr>
        <p:spPr>
          <a:xfrm>
            <a:off x="461520" y="1484640"/>
            <a:ext cx="8229240" cy="3978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 algn="ctr">
              <a:lnSpc>
                <a:spcPct val="100000"/>
              </a:lnSpc>
              <a:spcBef>
                <a:spcPts val="480"/>
              </a:spcBef>
              <a:tabLst>
                <a:tab pos="0" algn="l"/>
              </a:tabLst>
            </a:pPr>
            <a:r>
              <a:rPr lang="ru-RU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sldNum" idx="429496729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spc="-1" dirty="0">
                <a:latin typeface="Times New Roman" panose="02020603050405020304"/>
              </a:rPr>
              <a:t>19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sp>
        <p:nvSpPr>
          <p:cNvPr id="154" name="TextBox 6"/>
          <p:cNvSpPr/>
          <p:nvPr/>
        </p:nvSpPr>
        <p:spPr>
          <a:xfrm>
            <a:off x="482760" y="2348640"/>
            <a:ext cx="3714480" cy="2009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trike="noStrike" spc="-1" dirty="0">
                <a:solidFill>
                  <a:srgbClr val="0070C0"/>
                </a:solidFill>
                <a:latin typeface="Calibri" panose="020F0502020204030204"/>
              </a:rPr>
              <a:t>БЫЛО</a:t>
            </a:r>
            <a:r>
              <a:rPr lang="ru-RU" sz="2800" b="0" strike="noStrike" spc="-1" dirty="0">
                <a:solidFill>
                  <a:srgbClr val="0070C0"/>
                </a:solidFill>
                <a:latin typeface="Calibri" panose="020F0502020204030204"/>
              </a:rPr>
              <a:t>:</a:t>
            </a:r>
            <a:endParaRPr lang="ru-RU" sz="2800" b="0" strike="noStrike" spc="-1" dirty="0">
              <a:latin typeface="Arial" panose="020B0604020202020204"/>
            </a:endParaRPr>
          </a:p>
          <a:p>
            <a:pPr algn="ctr">
              <a:lnSpc>
                <a:spcPct val="150000"/>
              </a:lnSpc>
            </a:pPr>
            <a:r>
              <a:rPr lang="ru-RU" sz="2800" b="0" strike="noStrike" spc="-1" dirty="0">
                <a:solidFill>
                  <a:srgbClr val="2992A7"/>
                </a:solidFill>
                <a:latin typeface="Calibri" panose="020F0502020204030204"/>
              </a:rPr>
              <a:t>    </a:t>
            </a:r>
            <a:r>
              <a:rPr lang="ru-RU" sz="2800" b="1" spc="-1" dirty="0">
                <a:solidFill>
                  <a:srgbClr val="FF0000"/>
                </a:solidFill>
                <a:latin typeface="Calibri" panose="020F0502020204030204"/>
              </a:rPr>
              <a:t>20</a:t>
            </a:r>
            <a:r>
              <a:rPr lang="ru-RU" sz="2800" b="1" strike="noStrike" spc="-1" dirty="0">
                <a:solidFill>
                  <a:srgbClr val="FF0000"/>
                </a:solidFill>
                <a:latin typeface="Calibri" panose="020F0502020204030204"/>
              </a:rPr>
              <a:t> дней</a:t>
            </a:r>
            <a:endParaRPr lang="ru-RU" sz="2800" b="0" strike="noStrike" spc="-1" dirty="0">
              <a:latin typeface="Arial" panose="020B0604020202020204"/>
            </a:endParaRPr>
          </a:p>
          <a:p>
            <a:pPr algn="ctr">
              <a:lnSpc>
                <a:spcPct val="150000"/>
              </a:lnSpc>
            </a:pPr>
            <a:r>
              <a:rPr lang="en-US" sz="2800" b="0" strike="noStrike" spc="-1" dirty="0">
                <a:solidFill>
                  <a:srgbClr val="9BBB59"/>
                </a:solidFill>
                <a:latin typeface="Calibri" panose="020F0502020204030204"/>
              </a:rPr>
              <a:t> </a:t>
            </a:r>
            <a:r>
              <a:rPr lang="ru-RU" sz="2800" b="1" strike="noStrike" spc="-1" dirty="0">
                <a:solidFill>
                  <a:srgbClr val="9BBB59"/>
                </a:solidFill>
                <a:latin typeface="Calibri" panose="020F0502020204030204"/>
              </a:rPr>
              <a:t> </a:t>
            </a:r>
            <a:r>
              <a:rPr lang="ru-RU" sz="1800" b="0" strike="noStrike" spc="-1" dirty="0">
                <a:solidFill>
                  <a:srgbClr val="9BBB59"/>
                </a:solidFill>
                <a:latin typeface="Arial" panose="020B0604020202020204"/>
              </a:rPr>
              <a:t> 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155" name="TextBox 7"/>
          <p:cNvSpPr/>
          <p:nvPr/>
        </p:nvSpPr>
        <p:spPr>
          <a:xfrm>
            <a:off x="4355640" y="2342520"/>
            <a:ext cx="3714480" cy="179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trike="noStrike" spc="-1">
                <a:solidFill>
                  <a:srgbClr val="0070C0"/>
                </a:solidFill>
                <a:latin typeface="Calibri" panose="020F0502020204030204"/>
              </a:rPr>
              <a:t>СТАЛО</a:t>
            </a:r>
            <a:r>
              <a:rPr lang="ru-RU" sz="2800" b="0" strike="noStrike" spc="-1">
                <a:solidFill>
                  <a:srgbClr val="0070C0"/>
                </a:solidFill>
                <a:latin typeface="Calibri" panose="020F0502020204030204"/>
              </a:rPr>
              <a:t>:</a:t>
            </a:r>
            <a:endParaRPr lang="ru-RU" sz="2800" b="0" strike="noStrike" spc="-1">
              <a:latin typeface="Arial" panose="020B0604020202020204"/>
            </a:endParaRPr>
          </a:p>
          <a:p>
            <a:pPr algn="ctr">
              <a:lnSpc>
                <a:spcPct val="150000"/>
              </a:lnSpc>
            </a:pPr>
            <a:r>
              <a:rPr lang="ru-RU" sz="2800" b="1" strike="noStrike" spc="-1">
                <a:solidFill>
                  <a:srgbClr val="FF0000"/>
                </a:solidFill>
                <a:latin typeface="Calibri" panose="020F0502020204030204"/>
              </a:rPr>
              <a:t>5 дней</a:t>
            </a:r>
            <a:endParaRPr lang="ru-RU" sz="28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en-US" sz="2800" b="1" strike="noStrike" spc="-1">
                <a:solidFill>
                  <a:srgbClr val="9BBB59"/>
                </a:solidFill>
                <a:latin typeface="Calibri" panose="020F0502020204030204"/>
              </a:rPr>
              <a:t> </a:t>
            </a:r>
            <a:r>
              <a:rPr lang="ru-RU" sz="1800" b="0" strike="noStrike" spc="-1">
                <a:solidFill>
                  <a:srgbClr val="9BBB59"/>
                </a:solidFill>
                <a:latin typeface="Arial" panose="020B0604020202020204"/>
              </a:rPr>
              <a:t> </a:t>
            </a: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156" name="Прямоугольник 23"/>
          <p:cNvSpPr/>
          <p:nvPr/>
        </p:nvSpPr>
        <p:spPr>
          <a:xfrm>
            <a:off x="611640" y="4077000"/>
            <a:ext cx="7704360" cy="6390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2060"/>
                </a:solidFill>
                <a:latin typeface="Calibri" panose="020F0502020204030204"/>
              </a:rPr>
              <a:t>ЭКОНОМИЯ ВРЕМЕНИ:  </a:t>
            </a:r>
            <a:endParaRPr lang="ru-RU" sz="18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2060"/>
                </a:solidFill>
                <a:latin typeface="Calibri" panose="020F0502020204030204"/>
              </a:rPr>
              <a:t>15 дней (</a:t>
            </a:r>
            <a:r>
              <a:rPr lang="ru-RU" b="1" spc="-1" dirty="0">
                <a:solidFill>
                  <a:srgbClr val="002060"/>
                </a:solidFill>
                <a:latin typeface="Calibri" panose="020F0502020204030204"/>
              </a:rPr>
              <a:t>75</a:t>
            </a:r>
            <a:r>
              <a:rPr lang="en-US" sz="1800" b="1" strike="noStrike" spc="-1" dirty="0">
                <a:solidFill>
                  <a:srgbClr val="002060"/>
                </a:solidFill>
                <a:latin typeface="Calibri" panose="020F0502020204030204"/>
              </a:rPr>
              <a:t>%</a:t>
            </a:r>
            <a:r>
              <a:rPr lang="ru-RU" sz="1800" b="1" strike="noStrike" spc="-1" dirty="0">
                <a:solidFill>
                  <a:srgbClr val="002060"/>
                </a:solidFill>
                <a:latin typeface="Calibri" panose="020F0502020204030204"/>
              </a:rPr>
              <a:t>)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157" name="Прямая соединительная линия 10"/>
          <p:cNvSpPr/>
          <p:nvPr/>
        </p:nvSpPr>
        <p:spPr>
          <a:xfrm flipH="1">
            <a:off x="4283640" y="2204640"/>
            <a:ext cx="3240" cy="1501560"/>
          </a:xfrm>
          <a:prstGeom prst="line">
            <a:avLst/>
          </a:prstGeom>
          <a:ln w="38100">
            <a:solidFill>
              <a:srgbClr val="1F497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Прямая соединительная линия 13"/>
          <p:cNvSpPr/>
          <p:nvPr/>
        </p:nvSpPr>
        <p:spPr>
          <a:xfrm>
            <a:off x="1331640" y="3789000"/>
            <a:ext cx="6429240" cy="1080"/>
          </a:xfrm>
          <a:prstGeom prst="line">
            <a:avLst/>
          </a:prstGeom>
          <a:ln w="41275"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" name="Прямоугольник 14"/>
          <p:cNvSpPr/>
          <p:nvPr/>
        </p:nvSpPr>
        <p:spPr>
          <a:xfrm>
            <a:off x="324000" y="4829040"/>
            <a:ext cx="8208000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ВРЕМЕННЫХ ПОТЕРЬ  ЗА СЧЕТ 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buAutoNum type="arabicPeriod"/>
            </a:pPr>
            <a:r>
              <a:rPr lang="ru-RU" sz="1600" b="1" spc="-1" dirty="0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Административное сопровождение по разработке локальных актов.</a:t>
            </a:r>
          </a:p>
          <a:p>
            <a:pPr marL="342900" indent="-342900" algn="just">
              <a:lnSpc>
                <a:spcPct val="100000"/>
              </a:lnSpc>
              <a:buAutoNum type="arabicPeriod"/>
            </a:pPr>
            <a:r>
              <a:rPr lang="ru-RU" sz="1600" b="1" spc="-1" dirty="0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соблюдением сроков подготовки к ДЭ.</a:t>
            </a:r>
          </a:p>
          <a:p>
            <a:pPr marL="342900" indent="-342900" algn="just">
              <a:lnSpc>
                <a:spcPct val="100000"/>
              </a:lnSpc>
              <a:buAutoNum type="arabicPeriod"/>
            </a:pPr>
            <a:r>
              <a:rPr lang="ru-RU" sz="1600" b="1" spc="-1" dirty="0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цикла семинаров для студентов по использованию ЭОР. 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0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61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6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6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0160" y="6305040"/>
            <a:ext cx="6957360" cy="285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2326949"/>
            <a:ext cx="3687285" cy="19661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19" y="2326949"/>
            <a:ext cx="3668542" cy="19661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699" y="1443164"/>
            <a:ext cx="3948761" cy="202745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3592" y="3906341"/>
            <a:ext cx="3726839" cy="220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267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2400" b="0" strike="noStrike" spc="-1" dirty="0">
                <a:latin typeface="Times New Roman" panose="02020603050405020304"/>
              </a:rPr>
              <a:t>20</a:t>
            </a:r>
          </a:p>
        </p:txBody>
      </p:sp>
      <p:pic>
        <p:nvPicPr>
          <p:cNvPr id="257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58" name="TextBox 10"/>
          <p:cNvSpPr/>
          <p:nvPr/>
        </p:nvSpPr>
        <p:spPr>
          <a:xfrm>
            <a:off x="843840" y="977400"/>
            <a:ext cx="762336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Выполнение плана реализации проекта</a:t>
            </a: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25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6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61" name="Текстовое поле 3"/>
          <p:cNvSpPr/>
          <p:nvPr/>
        </p:nvSpPr>
        <p:spPr>
          <a:xfrm>
            <a:off x="526320" y="1931296"/>
            <a:ext cx="8377560" cy="34148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Сокращение времени протекания процесса  подготовки студентов к демонстрационному экзамену по специальности «Социальная работа» до 5 дней.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Разработан стандарт   процесса подготовки студентов к демонстрационному экзамену по специальности «Социальная работа».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Увеличение доли студентов, сдавших демонстрационный экзамен на «хорошо» и «отлично» до 97%.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Увеличение  доли студентов, удовлетворенных процессом подготовки к демонстрационному экзамену до 95%.</a:t>
            </a:r>
            <a:endParaRPr lang="ru-RU" dirty="0"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21</a:t>
            </a:r>
          </a:p>
        </p:txBody>
      </p:sp>
      <p:pic>
        <p:nvPicPr>
          <p:cNvPr id="19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95" name="TextBox 10"/>
          <p:cNvSpPr/>
          <p:nvPr/>
        </p:nvSpPr>
        <p:spPr>
          <a:xfrm>
            <a:off x="123840" y="960120"/>
            <a:ext cx="88369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Результаты реализации проекта</a:t>
            </a: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9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9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99" name="TextBox 11"/>
          <p:cNvSpPr/>
          <p:nvPr/>
        </p:nvSpPr>
        <p:spPr>
          <a:xfrm>
            <a:off x="395640" y="1628640"/>
            <a:ext cx="8537040" cy="14758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Приказ о реализации проекта; разработка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Стандарта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</a:rPr>
              <a:t> по подготовке к ДЭ по специальности «Социальная работа». </a:t>
            </a:r>
          </a:p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Значение целевых и фактических показателей в ходе реализации проекта:</a:t>
            </a:r>
            <a:endParaRPr lang="ru-RU" sz="1800" b="0" strike="noStrike" spc="-1" dirty="0">
              <a:latin typeface="Arial" panose="020B0604020202020204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2996952"/>
          <a:ext cx="8709240" cy="307372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911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4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39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6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процесса подготовки студентов к ДЭ по компетенции «Социальная работа»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дней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 4 раза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6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 подготовки студентов к ДЭ по специальности «Социальная работа»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194">
                <a:tc>
                  <a:txBody>
                    <a:bodyPr/>
                    <a:lstStyle/>
                    <a:p>
                      <a:pPr marR="698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студентов, сдавших ДЭ на «хорошо» и «отлично»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194">
                <a:tc>
                  <a:txBody>
                    <a:bodyPr/>
                    <a:lstStyle/>
                    <a:p>
                      <a:pPr marR="698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студентов, удовлетворенных процессом подготовки к ДЭ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539640" y="1052640"/>
            <a:ext cx="821880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Стандарт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подготовки студентов к демонстрационному экзамену (ДЭ) по специальности «Социальная работа» </a:t>
            </a: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ГБПОУ «Магнитогорский педагогический колледж</a:t>
            </a:r>
            <a:r>
              <a:rPr lang="ru-RU" sz="22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200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sldNum"/>
          </p:nvPr>
        </p:nvSpPr>
        <p:spPr>
          <a:xfrm>
            <a:off x="6687112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22</a:t>
            </a:r>
          </a:p>
        </p:txBody>
      </p:sp>
      <p:pic>
        <p:nvPicPr>
          <p:cNvPr id="216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pic>
        <p:nvPicPr>
          <p:cNvPr id="21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3320" y="6574753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1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1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97160"/>
            <a:ext cx="6957360" cy="285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4000822989"/>
              </p:ext>
            </p:extLst>
          </p:nvPr>
        </p:nvGraphicFramePr>
        <p:xfrm>
          <a:off x="6444207" y="4356465"/>
          <a:ext cx="2267799" cy="1169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63741" y="5615308"/>
            <a:ext cx="2975465" cy="7386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Составление Инструкции по подготовке к ДЭ по специальности «Социальная работа»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5463120"/>
            <a:ext cx="4248472" cy="11695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>
              <a:spcBef>
                <a:spcPct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Систематизация материалов для банка данных «Оптимизация процесса подготовки студентов к демонстрационному экзамену (ДЭ) по специальности «Социальная работа» в ГБПОУ «Магнитогорский педагогический колледж»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5560" y="3254414"/>
            <a:ext cx="3466360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Разработка локальной документации для внедрения модели оптимизации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82" y="3434134"/>
            <a:ext cx="3466360" cy="7386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Контролирующие и консультационные мероприятия по подготовке к ДЭ по специальности «Социальная работа»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2282" y="2084848"/>
            <a:ext cx="2057611" cy="112878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6214" y="4038492"/>
            <a:ext cx="2353260" cy="1390008"/>
          </a:xfrm>
          <a:prstGeom prst="rect">
            <a:avLst/>
          </a:prstGeom>
        </p:spPr>
      </p:pic>
      <p:sp>
        <p:nvSpPr>
          <p:cNvPr id="15" name="Стрелка: вниз 14"/>
          <p:cNvSpPr/>
          <p:nvPr/>
        </p:nvSpPr>
        <p:spPr>
          <a:xfrm>
            <a:off x="3126520" y="4035045"/>
            <a:ext cx="576064" cy="124345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право 15"/>
          <p:cNvSpPr/>
          <p:nvPr/>
        </p:nvSpPr>
        <p:spPr>
          <a:xfrm>
            <a:off x="4729281" y="5805360"/>
            <a:ext cx="846331" cy="5554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верх 16"/>
          <p:cNvSpPr/>
          <p:nvPr/>
        </p:nvSpPr>
        <p:spPr>
          <a:xfrm>
            <a:off x="5503347" y="4356465"/>
            <a:ext cx="520787" cy="978589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60063" y="2021979"/>
            <a:ext cx="2252258" cy="12426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Num" idx="4294967295"/>
          </p:nvPr>
        </p:nvSpPr>
        <p:spPr>
          <a:xfrm>
            <a:off x="8388424" y="6429240"/>
            <a:ext cx="602936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spc="-1" dirty="0" smtClean="0">
                <a:latin typeface="Times New Roman" panose="02020603050405020304"/>
              </a:rPr>
              <a:t>23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27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1" name="Прямоугольник 5"/>
          <p:cNvSpPr/>
          <p:nvPr/>
        </p:nvSpPr>
        <p:spPr>
          <a:xfrm>
            <a:off x="97920" y="898322"/>
            <a:ext cx="8893440" cy="129120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</a:t>
            </a:r>
            <a:r>
              <a:rPr lang="ru-RU" sz="2400" b="1" strike="noStrike" spc="-1" dirty="0" smtClean="0">
                <a:solidFill>
                  <a:srgbClr val="002060"/>
                </a:solidFill>
                <a:latin typeface="Times New Roman" panose="02020603050405020304"/>
              </a:rPr>
              <a:t>текущего 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состояния процесса </a:t>
            </a:r>
            <a:r>
              <a:rPr lang="ru-RU" sz="2400" b="1" strike="noStrike" spc="-1" dirty="0" smtClean="0">
                <a:solidFill>
                  <a:srgbClr val="002060"/>
                </a:solidFill>
                <a:latin typeface="Times New Roman" panose="02020603050405020304"/>
              </a:rPr>
              <a:t>после внедрения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процесса подготовки студентов к демонстрационному экзамену (ДЭ) по специальности «Социальная работа»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 «Магнитогорский педагогический колледж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13" y="2189530"/>
            <a:ext cx="8778009" cy="318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988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2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 prstMaterial="dkEdge">
            <a:bevelT w="8200" h="38100"/>
          </a:sp3d>
        </p:spPr>
        <p:style>
          <a:lnRef idx="1">
            <a:schemeClr val="accent1">
              <a:alpha val="90000"/>
              <a:tint val="40000"/>
            </a:schemeClr>
          </a:lnRef>
          <a:fillRef idx="1">
            <a:schemeClr val="accent1">
              <a:alpha val="90000"/>
              <a:tint val="40000"/>
            </a:schemeClr>
          </a:fillRef>
          <a:effectRef idx="0">
            <a:scrgbClr r="0" g="0" b="0"/>
          </a:effectRef>
          <a:fontRef idx="minor"/>
        </p:style>
        <p:txBody>
          <a:bodyPr anchor="ctr">
            <a:noAutofit/>
            <a:scene3d>
              <a:camera prst="orthographicFront"/>
              <a:lightRig rig="threePt" dir="t"/>
            </a:scene3d>
            <a:sp3d prstMaterial="dkEdge">
              <a:bevelT w="8200" h="38100"/>
            </a:sp3d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4" name="Прямоугольник 1"/>
          <p:cNvSpPr/>
          <p:nvPr/>
        </p:nvSpPr>
        <p:spPr>
          <a:xfrm>
            <a:off x="699684" y="772920"/>
            <a:ext cx="8552836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Ссылка на сайт ОО (вкладка Преподавателям 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&gt;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Бережливое образование)</a:t>
            </a:r>
            <a:endParaRPr lang="ru-RU" sz="2000" b="0" strike="noStrike" spc="-1" dirty="0">
              <a:latin typeface="Arial" panose="020B0604020202020204"/>
            </a:endParaRPr>
          </a:p>
        </p:txBody>
      </p:sp>
      <p:sp>
        <p:nvSpPr>
          <p:cNvPr id="225" name="Прямоугольник 16"/>
          <p:cNvSpPr/>
          <p:nvPr/>
        </p:nvSpPr>
        <p:spPr>
          <a:xfrm>
            <a:off x="1103400" y="1125360"/>
            <a:ext cx="6979680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/>
              </a:rPr>
              <a:t>https://xn--80agvfr.xn--p1ai/teachers/berezhlivyy-kolledzh.php</a:t>
            </a:r>
            <a:endParaRPr lang="ru-RU" sz="2000" b="0" strike="noStrike" spc="-1" dirty="0">
              <a:latin typeface="Arial" panose="020B0604020202020204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47216" y="1484784"/>
            <a:ext cx="8229240" cy="5367960"/>
            <a:chOff x="395640" y="1523880"/>
            <a:chExt cx="8229240" cy="5367960"/>
          </a:xfrm>
        </p:grpSpPr>
        <p:pic>
          <p:nvPicPr>
            <p:cNvPr id="226" name="Замещающее содержимое 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95640" y="1523880"/>
              <a:ext cx="8229240" cy="24368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7" name="Изображение 5"/>
            <p:cNvPicPr/>
            <p:nvPr/>
          </p:nvPicPr>
          <p:blipFill>
            <a:blip r:embed="rId5"/>
            <a:srcRect t="2410"/>
            <a:stretch>
              <a:fillRect/>
            </a:stretch>
          </p:blipFill>
          <p:spPr>
            <a:xfrm>
              <a:off x="539640" y="3961080"/>
              <a:ext cx="8084520" cy="2930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20" name="PlaceHolder 1"/>
          <p:cNvSpPr>
            <a:spLocks noGrp="1"/>
          </p:cNvSpPr>
          <p:nvPr>
            <p:ph type="sldNum"/>
          </p:nvPr>
        </p:nvSpPr>
        <p:spPr>
          <a:xfrm>
            <a:off x="6903136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1316</Words>
  <Application>Microsoft Office PowerPoint</Application>
  <PresentationFormat>Экран (4:3)</PresentationFormat>
  <Paragraphs>256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Calibri</vt:lpstr>
      <vt:lpstr>DejaVu Sans</vt:lpstr>
      <vt:lpstr>StarSymbol</vt:lpstr>
      <vt:lpstr>Symbol</vt:lpstr>
      <vt:lpstr>Times New Roman</vt:lpstr>
      <vt:lpstr>Wingdings</vt:lpstr>
      <vt:lpstr>Office Theme</vt:lpstr>
      <vt:lpstr>Office Theme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Челябинская область</vt:lpstr>
      <vt:lpstr>Дорожная карта реализации проекта</vt:lpstr>
      <vt:lpstr>Презентация PowerPoint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Челябинская область</vt:lpstr>
      <vt:lpstr>Челябинская область</vt:lpstr>
      <vt:lpstr>Стандарт процесса подготовки студентов к демонстрационному экзамену (ДЭ) по специальности «Социальная работа»  в ГБПОУ «Магнитогорский педагогический колледж»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167</cp:revision>
  <cp:lastPrinted>2019-04-25T09:14:00Z</cp:lastPrinted>
  <dcterms:created xsi:type="dcterms:W3CDTF">2018-08-20T14:01:00Z</dcterms:created>
  <dcterms:modified xsi:type="dcterms:W3CDTF">2026-01-26T11:52:13Z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95DC296020EC4394B1A9E7A36425DD4D_13</vt:lpwstr>
  </property>
  <property fmtid="{D5CDD505-2E9C-101B-9397-08002B2CF9AE}" pid="3" name="KSOProductBuildVer">
    <vt:lpwstr>1049-12.2.0.23155</vt:lpwstr>
  </property>
  <property fmtid="{D5CDD505-2E9C-101B-9397-08002B2CF9AE}" pid="4" name="PresentationFormat">
    <vt:lpwstr>Экран (4:3)</vt:lpwstr>
  </property>
  <property fmtid="{D5CDD505-2E9C-101B-9397-08002B2CF9AE}" pid="5" name="Slides">
    <vt:i4>16</vt:i4>
  </property>
</Properties>
</file>