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9"/>
  </p:notesMasterIdLst>
  <p:sldIdLst>
    <p:sldId id="294" r:id="rId3"/>
    <p:sldId id="306" r:id="rId4"/>
    <p:sldId id="258" r:id="rId5"/>
    <p:sldId id="259" r:id="rId6"/>
    <p:sldId id="272" r:id="rId7"/>
    <p:sldId id="845" r:id="rId8"/>
    <p:sldId id="266" r:id="rId9"/>
    <p:sldId id="847" r:id="rId10"/>
    <p:sldId id="850" r:id="rId11"/>
    <p:sldId id="842" r:id="rId12"/>
    <p:sldId id="843" r:id="rId13"/>
    <p:sldId id="276" r:id="rId14"/>
    <p:sldId id="277" r:id="rId15"/>
    <p:sldId id="265" r:id="rId16"/>
    <p:sldId id="848" r:id="rId17"/>
    <p:sldId id="849" r:id="rId18"/>
    <p:sldId id="853" r:id="rId19"/>
    <p:sldId id="275" r:id="rId20"/>
    <p:sldId id="831" r:id="rId21"/>
    <p:sldId id="852" r:id="rId22"/>
    <p:sldId id="832" r:id="rId23"/>
    <p:sldId id="840" r:id="rId24"/>
    <p:sldId id="833" r:id="rId25"/>
    <p:sldId id="290" r:id="rId26"/>
    <p:sldId id="851" r:id="rId27"/>
    <p:sldId id="839" r:id="rId2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58"/>
      </p:cViewPr>
      <p:guideLst>
        <p:guide orient="horz" pos="2160"/>
        <p:guide pos="29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26.02.2026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26.02.2026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DCAA996-5137-429F-BD97-3E2F7550E030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26.02.2026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FBA513C-225A-462F-9B0D-AEF723D6B60A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1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2.emf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32.em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2.png"/><Relationship Id="rId12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5" Type="http://schemas.openxmlformats.org/officeDocument/2006/relationships/image" Target="../media/image50.png"/><Relationship Id="rId10" Type="http://schemas.openxmlformats.org/officeDocument/2006/relationships/image" Target="../media/image53.png"/><Relationship Id="rId4" Type="http://schemas.openxmlformats.org/officeDocument/2006/relationships/image" Target="../media/image49.png"/><Relationship Id="rId9" Type="http://schemas.openxmlformats.org/officeDocument/2006/relationships/image" Target="../media/image40.png"/><Relationship Id="rId1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3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8010" y="836295"/>
            <a:ext cx="811149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825" y="1340485"/>
            <a:ext cx="8862695" cy="150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межорганизационного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928" y="5119241"/>
            <a:ext cx="485157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ГБПОУ «МПК»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О.Ю.Леушканова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315" y="2847340"/>
            <a:ext cx="8863330" cy="181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трудоустройства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«МПК»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en-US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Магнитогорска»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93467" y="6028689"/>
            <a:ext cx="3995863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-2025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95" y="836295"/>
            <a:ext cx="7416165" cy="54165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</a:t>
            </a:fld>
            <a:endParaRPr lang="ru-RU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980030" y="54837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</a:rPr>
              <a:t>Руководитель и команда проекта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131048" y="1109446"/>
            <a:ext cx="6768812" cy="977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Леушканова</a:t>
            </a:r>
            <a:r>
              <a:rPr lang="en-US" alt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</a:t>
            </a:r>
            <a:r>
              <a:rPr lang="en-US" alt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</a:t>
            </a:r>
            <a:r>
              <a:rPr lang="en-US" alt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r>
              <a:rPr lang="en-US" alt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«МПК»</a:t>
            </a: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41008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107330" y="2174245"/>
            <a:ext cx="8713028" cy="1968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Команда проекта:</a:t>
            </a:r>
            <a:endParaRPr kumimoji="0" lang="ru-RU" sz="18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Иванова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Елена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Юрьевна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заместитель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директора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научно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- </a:t>
            </a:r>
            <a:r>
              <a:rPr kumimoji="0" lang="en-US" altLang="en-US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методической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работе</a:t>
            </a:r>
            <a:r>
              <a:rPr kumimoji="0" lang="en-US" altLang="ru-RU" sz="18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Белоногова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Ольга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Михайловна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заместитель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директора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учебно</a:t>
            </a:r>
            <a:r>
              <a:rPr kumimoji="0" lang="en-US" altLang="ru-RU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-</a:t>
            </a:r>
            <a:r>
              <a:rPr kumimoji="0" lang="en-US" altLang="en-US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производственной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работе</a:t>
            </a:r>
            <a:endParaRPr kumimoji="0" lang="en-US" altLang="ru-RU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Кустыбаев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Дмитрий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Артурович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заместитель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директора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учебной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работе</a:t>
            </a:r>
            <a:endParaRPr kumimoji="0" lang="en-US" altLang="ru-RU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Карпычева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Татьяна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Анатольевна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заведующий</a:t>
            </a:r>
            <a:r>
              <a:rPr kumimoji="0" lang="en-US" alt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en-US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отделением</a:t>
            </a:r>
          </a:p>
        </p:txBody>
      </p:sp>
      <p:pic>
        <p:nvPicPr>
          <p:cNvPr id="15" name="Изображение 52"/>
          <p:cNvPicPr>
            <a:picLocks noChangeAspect="1"/>
          </p:cNvPicPr>
          <p:nvPr/>
        </p:nvPicPr>
        <p:blipFill>
          <a:blip r:embed="rId4"/>
          <a:srcRect b="4846"/>
          <a:stretch>
            <a:fillRect/>
          </a:stretch>
        </p:blipFill>
        <p:spPr>
          <a:xfrm>
            <a:off x="2915920" y="4152265"/>
            <a:ext cx="1507490" cy="21640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945" y="4140056"/>
            <a:ext cx="1455759" cy="2188523"/>
          </a:xfrm>
          <a:prstGeom prst="rect">
            <a:avLst/>
          </a:prstGeom>
        </p:spPr>
      </p:pic>
      <p:pic>
        <p:nvPicPr>
          <p:cNvPr id="60" name="Изображение 59"/>
          <p:cNvPicPr/>
          <p:nvPr/>
        </p:nvPicPr>
        <p:blipFill>
          <a:blip r:embed="rId6"/>
          <a:stretch>
            <a:fillRect/>
          </a:stretch>
        </p:blipFill>
        <p:spPr>
          <a:xfrm>
            <a:off x="6516370" y="4149090"/>
            <a:ext cx="1518920" cy="2171065"/>
          </a:xfrm>
          <a:prstGeom prst="rect">
            <a:avLst/>
          </a:prstGeom>
        </p:spPr>
      </p:pic>
      <p:pic>
        <p:nvPicPr>
          <p:cNvPr id="2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170" y="692785"/>
            <a:ext cx="1654175" cy="1876425"/>
          </a:xfrm>
          <a:prstGeom prst="rect">
            <a:avLst/>
          </a:prstGeom>
        </p:spPr>
      </p:pic>
      <p:pic>
        <p:nvPicPr>
          <p:cNvPr id="5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4270" y="4140200"/>
            <a:ext cx="1478915" cy="2132330"/>
          </a:xfrm>
          <a:prstGeom prst="rect">
            <a:avLst/>
          </a:prstGeom>
        </p:spPr>
      </p:pic>
      <p:sp>
        <p:nvSpPr>
          <p:cNvPr id="6" name="Номер слайда 2"/>
          <p:cNvSpPr>
            <a:spLocks noGrp="1"/>
          </p:cNvSpPr>
          <p:nvPr/>
        </p:nvSpPr>
        <p:spPr>
          <a:xfrm>
            <a:off x="6974904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1400" smtClean="0"/>
              <a:t>3</a:t>
            </a:fld>
            <a:endParaRPr lang="ru-RU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9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3828" y="498095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 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9" y="1052195"/>
            <a:ext cx="3793212" cy="52914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4</a:t>
            </a:fld>
            <a:endParaRPr lang="ru-RU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32" y="638361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71550" y="-99695"/>
            <a:ext cx="8228965" cy="68262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539552" y="484989"/>
            <a:ext cx="8427283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Стенд проекта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обеспечения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«МПК»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образовательных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организациях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города</a:t>
            </a:r>
            <a:r>
              <a:rPr lang="en-US" alt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Магнитогорска»</a:t>
            </a:r>
          </a:p>
          <a:p>
            <a:pPr algn="ctr">
              <a:lnSpc>
                <a:spcPct val="100000"/>
              </a:lnSpc>
            </a:pPr>
            <a:endParaRPr lang="en-US" altLang="en-US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540" y="1508760"/>
            <a:ext cx="1687830" cy="123317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765" y="1508760"/>
            <a:ext cx="1691640" cy="126873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6405" y="1539875"/>
            <a:ext cx="862965" cy="1202055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7470" y="1539875"/>
            <a:ext cx="1586230" cy="118999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1320" y="1519555"/>
            <a:ext cx="1612900" cy="121031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90" y="2630170"/>
            <a:ext cx="1810385" cy="135763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4675" y="2694940"/>
            <a:ext cx="1724025" cy="129286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83635" y="2677160"/>
            <a:ext cx="1747520" cy="131064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5125" y="2694940"/>
            <a:ext cx="1699895" cy="1275080"/>
          </a:xfrm>
          <a:prstGeom prst="rect">
            <a:avLst/>
          </a:prstGeom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6630" y="2729865"/>
            <a:ext cx="1640205" cy="1230630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51685" y="4029075"/>
            <a:ext cx="1470025" cy="1102995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51460" y="3970020"/>
            <a:ext cx="1492250" cy="1119505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07765" y="3957320"/>
            <a:ext cx="1633855" cy="1225550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48630" y="3975735"/>
            <a:ext cx="1541780" cy="115633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370445" y="3957320"/>
            <a:ext cx="1463040" cy="109791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51460" y="5109210"/>
            <a:ext cx="1646555" cy="123507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42160" y="5178425"/>
            <a:ext cx="1520825" cy="114109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707765" y="5194935"/>
            <a:ext cx="1568450" cy="1176655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420995" y="5150485"/>
            <a:ext cx="1654175" cy="124079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19950" y="5192395"/>
            <a:ext cx="1588135" cy="1191260"/>
          </a:xfrm>
          <a:prstGeom prst="rect">
            <a:avLst/>
          </a:prstGeom>
        </p:spPr>
      </p:pic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5</a:t>
            </a:fld>
            <a:endParaRPr lang="ru-RU" sz="140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5"/>
          <p:cNvSpPr/>
          <p:nvPr/>
        </p:nvSpPr>
        <p:spPr>
          <a:xfrm>
            <a:off x="1416862" y="991025"/>
            <a:ext cx="631080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Дорожная карта </a:t>
            </a: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l="611" t="22062" r="23000" b="49951"/>
          <a:stretch>
            <a:fillRect/>
          </a:stretch>
        </p:blipFill>
        <p:spPr>
          <a:xfrm>
            <a:off x="143510" y="1700530"/>
            <a:ext cx="9013825" cy="185801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6</a:t>
            </a:fld>
            <a:endParaRPr lang="ru-RU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369824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76027" y="25795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43608" y="4711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48"/>
          <p:cNvSpPr/>
          <p:nvPr/>
        </p:nvSpPr>
        <p:spPr>
          <a:xfrm>
            <a:off x="7353935" y="5116195"/>
            <a:ext cx="1614170" cy="123571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</a:t>
            </a: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002060"/>
                </a:solidFill>
                <a:latin typeface="Times New Roman" panose="02020603050405020304"/>
              </a:rPr>
              <a:t>20</a:t>
            </a: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дней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25280" y="524346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graphicFrame>
        <p:nvGraphicFramePr>
          <p:cNvPr id="13" name="Таблица 88"/>
          <p:cNvGraphicFramePr/>
          <p:nvPr>
            <p:custDataLst>
              <p:tags r:id="rId1"/>
            </p:custDataLst>
          </p:nvPr>
        </p:nvGraphicFramePr>
        <p:xfrm>
          <a:off x="48954" y="5104189"/>
          <a:ext cx="7259350" cy="1248726"/>
        </p:xfrm>
        <a:graphic>
          <a:graphicData uri="http://schemas.openxmlformats.org/drawingml/2006/table">
            <a:tbl>
              <a:tblPr/>
              <a:tblGrid>
                <a:gridCol w="725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47">
                <a:tc>
                  <a:txBody>
                    <a:bodyPr/>
                    <a:lstStyle/>
                    <a:p>
                      <a:pPr algn="l" fontAlgn="ctr"/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Длительность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протекания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трудоустройства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заключения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целевых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договоров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01">
                <a:tc>
                  <a:txBody>
                    <a:bodyPr/>
                    <a:lstStyle/>
                    <a:p>
                      <a:pPr algn="l" fontAlgn="ctr"/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регламента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о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целевой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подготовке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обучающихся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701">
                <a:tc>
                  <a:txBody>
                    <a:bodyPr/>
                    <a:lstStyle/>
                    <a:p>
                      <a:pPr algn="l" fontAlgn="ctr"/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Неудовлетворенность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обучающихся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процессом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трудоустройства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целевым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договорам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Прямоугольник 54"/>
          <p:cNvSpPr/>
          <p:nvPr/>
        </p:nvSpPr>
        <p:spPr>
          <a:xfrm>
            <a:off x="0" y="4747817"/>
            <a:ext cx="345708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ПРОБЛЕМЫ: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" y="1052195"/>
            <a:ext cx="9143365" cy="354012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7</a:t>
            </a:fld>
            <a:endParaRPr lang="ru-RU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9197" y="517872"/>
            <a:ext cx="8562340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1 </a:t>
            </a:r>
          </a:p>
          <a:p>
            <a:pPr algn="ctr"/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«МПК»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образовательных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организациях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города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Магнитогорска»</a:t>
            </a:r>
            <a:endParaRPr lang="ru-RU" altLang="en-US" sz="1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t="8435" b="10432"/>
          <a:stretch/>
        </p:blipFill>
        <p:spPr>
          <a:xfrm>
            <a:off x="369197" y="1340768"/>
            <a:ext cx="8667299" cy="4896543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8</a:t>
            </a:fld>
            <a:endParaRPr lang="ru-RU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23825" y="692150"/>
            <a:ext cx="9027795" cy="1752872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идеального состояния процесса</a:t>
            </a:r>
          </a:p>
          <a:p>
            <a:pPr algn="ctr"/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«МПК»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образовательных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организациях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города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Магнитогорска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endParaRPr lang="ru-RU" altLang="en-US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400" b="1" strike="noStrike" spc="-1" dirty="0">
              <a:solidFill>
                <a:srgbClr val="002060"/>
              </a:solidFill>
              <a:latin typeface="Times New Roman" panose="02020603050405020304"/>
            </a:endParaRPr>
          </a:p>
          <a:p>
            <a:pPr algn="ctr">
              <a:lnSpc>
                <a:spcPct val="100000"/>
              </a:lnSpc>
            </a:pP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rcRect t="17693"/>
          <a:stretch>
            <a:fillRect/>
          </a:stretch>
        </p:blipFill>
        <p:spPr>
          <a:xfrm>
            <a:off x="323528" y="1844674"/>
            <a:ext cx="8640960" cy="3312517"/>
          </a:xfrm>
          <a:prstGeom prst="rect">
            <a:avLst/>
          </a:prstGeom>
        </p:spPr>
      </p:pic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9</a:t>
            </a:fld>
            <a:endParaRPr lang="ru-RU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43844" y="473963"/>
            <a:ext cx="7976628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1 </a:t>
            </a:r>
          </a:p>
          <a:p>
            <a:pPr algn="ctr"/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«МПК»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образовательных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организациях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города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Магнитогорска»</a:t>
            </a:r>
            <a:endParaRPr lang="ru-RU" altLang="en-US" sz="1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rcRect b="10503"/>
          <a:stretch>
            <a:fillRect/>
          </a:stretch>
        </p:blipFill>
        <p:spPr>
          <a:xfrm>
            <a:off x="323528" y="1340485"/>
            <a:ext cx="8568951" cy="4896827"/>
          </a:xfrm>
          <a:prstGeom prst="rect">
            <a:avLst/>
          </a:prstGeom>
        </p:spPr>
      </p:pic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10</a:t>
            </a:fld>
            <a:endParaRPr lang="ru-RU"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29" y="34842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5"/>
          <p:cNvSpPr>
            <a:spLocks noChangeArrowheads="1"/>
          </p:cNvSpPr>
          <p:nvPr/>
        </p:nvSpPr>
        <p:spPr bwMode="auto">
          <a:xfrm>
            <a:off x="2237920" y="507397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Исикавы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rcRect l="16924" t="19198" r="20076" b="8568"/>
          <a:stretch>
            <a:fillRect/>
          </a:stretch>
        </p:blipFill>
        <p:spPr>
          <a:xfrm>
            <a:off x="539551" y="1030920"/>
            <a:ext cx="8280921" cy="530350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11</a:t>
            </a:fld>
            <a:endParaRPr lang="ru-RU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83762784"/>
              </p:ext>
            </p:extLst>
          </p:nvPr>
        </p:nvGraphicFramePr>
        <p:xfrm>
          <a:off x="457840" y="1915026"/>
          <a:ext cx="8418830" cy="4034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81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3631">
                <a:tc>
                  <a:txBody>
                    <a:bodyPr/>
                    <a:lstStyle/>
                    <a:p>
                      <a:pPr algn="just" fontAlgn="ctr"/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Длительность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протекания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трудоустройства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заключения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целевых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договоров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организации процесса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трудоустройства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и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заключения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целевых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договоров</a:t>
                      </a:r>
                      <a:endParaRPr lang="ru-RU" sz="1600" b="0" dirty="0" err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на организацию процесса трудоустройства и заключения целевых договоров</a:t>
                      </a:r>
                    </a:p>
                  </a:txBody>
                  <a:tcPr marL="9525" marR="9525" marT="9525" marB="0" anchor="ctr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807">
                <a:tc>
                  <a:txBody>
                    <a:bodyPr/>
                    <a:lstStyle/>
                    <a:p>
                      <a:pPr algn="just" fontAlgn="ctr"/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регламента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о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целевой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подготовке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обучающихся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единых требований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к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целевой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подготовке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обучающихся</a:t>
                      </a:r>
                      <a:endParaRPr lang="ru-RU" sz="1600" dirty="0" err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регламента о целевой подготовке обучающихся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3631">
                <a:tc>
                  <a:txBody>
                    <a:bodyPr/>
                    <a:lstStyle/>
                    <a:p>
                      <a:pPr algn="just" fontAlgn="ctr"/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Неудовлетворенность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обучающихся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процессом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трудоустройства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целевым</a:t>
                      </a:r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договорам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оценки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удовлетворенности обучающихся, процессом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трудоустройства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по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целевым</a:t>
                      </a: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sz="1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  <a:sym typeface="+mn-ea"/>
                        </a:rPr>
                        <a:t>договорам</a:t>
                      </a:r>
                      <a:endParaRPr lang="ru-RU" sz="1600" dirty="0" err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Удовлетворенность обучающихся, процессом трудоустройства</a:t>
                      </a:r>
                    </a:p>
                  </a:txBody>
                  <a:tcPr marL="9525" marR="9525" marT="9525" marB="0" anchor="ctr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251460" y="581025"/>
            <a:ext cx="8855075" cy="13220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  <a:p>
            <a:pPr algn="ctr"/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Оптимизация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«МПК»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образовательных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организациях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города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Магнитогорска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endParaRPr lang="ru-RU" altLang="en-US" sz="2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436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12</a:t>
            </a:fld>
            <a:endParaRPr lang="ru-RU" sz="140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643755" y="2924810"/>
            <a:ext cx="4257040" cy="320738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t">
              <a:buFont typeface="+mj-lt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протекания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</a:p>
          <a:p>
            <a:pPr marL="342900" indent="-342900" fontAlgn="t">
              <a:buFont typeface="+mj-lt"/>
              <a:buAutoNum type="arabicPeriod"/>
            </a:pP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Неудовлетворенность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процессом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целевым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755625" y="5012856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2050966" y="551768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3203632" y="501269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13</a:t>
            </a:fld>
            <a:endParaRPr lang="ru-RU" sz="140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331885" y="625448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375753" y="591286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целевого состояния процесса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sp>
        <p:nvSpPr>
          <p:cNvPr id="2" name="Текстовое поле 1"/>
          <p:cNvSpPr txBox="1"/>
          <p:nvPr/>
        </p:nvSpPr>
        <p:spPr>
          <a:xfrm>
            <a:off x="323212" y="4652400"/>
            <a:ext cx="317781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решения проблем: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212" y="4990954"/>
          <a:ext cx="8229600" cy="893224"/>
        </p:xfrm>
        <a:graphic>
          <a:graphicData uri="http://schemas.openxmlformats.org/drawingml/2006/table">
            <a:tbl>
              <a:tblPr firstRow="1" firstCol="1" bandRow="1"/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51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протекания процесса трудоустройства и заключения целевых договоров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регламента о целевой подготовке обучающихся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обучающихся, процессом трудоустройства  по целевым договорам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640" y="1052505"/>
            <a:ext cx="9144000" cy="3439487"/>
          </a:xfrm>
          <a:prstGeom prst="rect">
            <a:avLst/>
          </a:prstGeom>
        </p:spPr>
      </p:pic>
      <p:sp>
        <p:nvSpPr>
          <p:cNvPr id="11" name="TextBox 48"/>
          <p:cNvSpPr/>
          <p:nvPr/>
        </p:nvSpPr>
        <p:spPr>
          <a:xfrm>
            <a:off x="6804296" y="4149261"/>
            <a:ext cx="2050264" cy="5833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5 дней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14</a:t>
            </a:fld>
            <a:endParaRPr lang="ru-RU" sz="1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605" y="620395"/>
            <a:ext cx="834898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трудоустройства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«МПК»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Магнитогорска»</a:t>
            </a:r>
          </a:p>
          <a:p>
            <a:pPr algn="ctr">
              <a:lnSpc>
                <a:spcPct val="100000"/>
              </a:lnSpc>
            </a:pPr>
            <a:endParaRPr lang="en-US" altLang="en-US" sz="1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l="2408" t="11178" r="9219" b="14576"/>
          <a:stretch/>
        </p:blipFill>
        <p:spPr>
          <a:xfrm>
            <a:off x="395605" y="1546315"/>
            <a:ext cx="8208912" cy="4752528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15</a:t>
            </a:fld>
            <a:endParaRPr lang="ru-RU" sz="1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4"/>
          <p:cNvSpPr txBox="1"/>
          <p:nvPr/>
        </p:nvSpPr>
        <p:spPr>
          <a:xfrm>
            <a:off x="395605" y="620395"/>
            <a:ext cx="834898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трудоустройства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«МПК»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en-US" altLang="ru-RU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Магнитогорска»</a:t>
            </a:r>
          </a:p>
          <a:p>
            <a:pPr algn="ctr">
              <a:lnSpc>
                <a:spcPct val="100000"/>
              </a:lnSpc>
            </a:pPr>
            <a:endParaRPr lang="en-US" altLang="en-US" sz="1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rcRect b="42234"/>
          <a:stretch>
            <a:fillRect/>
          </a:stretch>
        </p:blipFill>
        <p:spPr>
          <a:xfrm>
            <a:off x="0" y="1515110"/>
            <a:ext cx="9144000" cy="4578186"/>
          </a:xfrm>
          <a:prstGeom prst="rect">
            <a:avLst/>
          </a:prstGeom>
        </p:spPr>
      </p:pic>
      <p:sp>
        <p:nvSpPr>
          <p:cNvPr id="4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16</a:t>
            </a:fld>
            <a:endParaRPr lang="ru-RU" sz="1400"/>
          </a:p>
        </p:txBody>
      </p:sp>
      <p:sp>
        <p:nvSpPr>
          <p:cNvPr id="5" name="Прямоугольник 4"/>
          <p:cNvSpPr/>
          <p:nvPr/>
        </p:nvSpPr>
        <p:spPr>
          <a:xfrm>
            <a:off x="5940152" y="5087811"/>
            <a:ext cx="1728192" cy="501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75670" y="69243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5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" name="Таблица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61962327"/>
              </p:ext>
            </p:extLst>
          </p:nvPr>
        </p:nvGraphicFramePr>
        <p:xfrm>
          <a:off x="107950" y="1268730"/>
          <a:ext cx="8847455" cy="5120640"/>
        </p:xfrm>
        <a:graphic>
          <a:graphicData uri="http://schemas.openxmlformats.org/drawingml/2006/table">
            <a:tbl>
              <a:tblPr/>
              <a:tblGrid>
                <a:gridCol w="22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4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6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0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33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40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Краткое описание проблемы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Мероприятия по решению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Ответственные</a:t>
                      </a:r>
                      <a:endParaRPr sz="1400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Срок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Ожидаемый результат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Длительность протекания процесса трудоустройства и заключения целевых договоров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1.1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Разработка локальных актов (приказов) по организации процесса трудоустройства и заключения целевых договоров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Times New Roman" panose="02020603050405020304"/>
                        </a:rPr>
                        <a:t>Леушканова Ольга Юрьевна, директор ГБПОУ «МПК»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30.10.2025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01.11.2025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Увеличение количества студентов, обучающихся по целевым договорам с 0 человек  до 20 человек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1840"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Отсутствие регламента о целевой подготовке обучающихся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2.1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2.2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Разработка инструкции по трудоустройству и заключению целевых договоров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Разработка шаблонов документов для оформления целевых договоров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Иванова Елена Юрьевна, заместитель директора по научно - методической работе, 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Белоногова Ольга Михайловна, заместитель директора по учебно-производственной работе, 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Кустыбаев Дмитрий Артурович, заместитель директора по учебной работе, 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Карпычева Татьяна Анатольевна, заведующий отделением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03.11.2025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15.11.2025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Увеличение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количества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студентов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,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обучающихся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по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целевым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договорам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с 0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человек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до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20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человек</a:t>
                      </a:r>
                      <a:endParaRPr sz="1400" dirty="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регламента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о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целевой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подготовке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400" dirty="0" err="1">
                          <a:latin typeface="Times New Roman" panose="02020603050405020304"/>
                          <a:ea typeface="Calibri" panose="020F0502020204030204"/>
                        </a:rPr>
                        <a:t>обучающихся</a:t>
                      </a:r>
                      <a:r>
                        <a:rPr sz="1400" dirty="0"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17</a:t>
            </a:fld>
            <a:endParaRPr lang="ru-RU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75670" y="908965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5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" name="Таблица 3"/>
          <p:cNvGraphicFramePr/>
          <p:nvPr>
            <p:custDataLst>
              <p:tags r:id="rId1"/>
            </p:custDataLst>
          </p:nvPr>
        </p:nvGraphicFramePr>
        <p:xfrm>
          <a:off x="123825" y="1556385"/>
          <a:ext cx="8847455" cy="3840480"/>
        </p:xfrm>
        <a:graphic>
          <a:graphicData uri="http://schemas.openxmlformats.org/drawingml/2006/table">
            <a:tbl>
              <a:tblPr/>
              <a:tblGrid>
                <a:gridCol w="223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77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07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05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400">
                        <a:latin typeface="Times New Roman" panose="02020603050405020304"/>
                        <a:ea typeface="Calibri" panose="020F0502020204030204"/>
                      </a:endParaRP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Краткое описание проблемы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Мероприятия по решению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Ответственные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Срок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Ожидаемый результат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1205"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Неудовлетворенность обучающихся, процессом трудоустройства  по целевым договорам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3.1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3.2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3.3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Создание банка данных обучающихся, готовых к трудоустройству и заключению целевых договоров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Создание канал в «</a:t>
                      </a:r>
                      <a:r>
                        <a:rPr lang="ru-RU" sz="1400">
                          <a:latin typeface="Times New Roman" panose="02020603050405020304"/>
                          <a:ea typeface="Calibri" panose="020F0502020204030204"/>
                        </a:rPr>
                        <a:t>МАХ</a:t>
                      </a: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» для оперативного оповещения обучающихся о вакансиях для заключения целевых договоров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Оценка и анализ результатов опроса студентов о психологическом дискомфорте во время трудоустройства  по целевым договорам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Иванова Елена Юрьевна, заместитель директора по научно - методической работе, 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Белоногова Ольга Михайловна, заместитель директора по учебно-производственной работе, Кустыбаев Дмитрий Артурович, заместитель директора по учебной работе, Карпычева Татьяна Анатольевна, заведующий отделением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17.11.2025</a:t>
                      </a:r>
                    </a:p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21.11.2025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/>
                          <a:ea typeface="Calibri" panose="020F0502020204030204"/>
                        </a:rPr>
                        <a:t>Увеличение доли студентов, обучающихся по целевым договорам, удовлетворенных процессом трудоустройства с 0% до 90%</a:t>
                      </a:r>
                      <a:endParaRPr sz="1400">
                        <a:solidFill>
                          <a:srgbClr val="FF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18</a:t>
            </a:fld>
            <a:endParaRPr lang="ru-RU" sz="1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913" y="2348502"/>
            <a:ext cx="3714750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дней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дней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320408"/>
            <a:ext cx="7704856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дней (75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23844" y="5012818"/>
            <a:ext cx="9020156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Сокращение времени на организацию процесса трудоустройства и заключение целевых договоров</a:t>
            </a:r>
            <a:endParaRPr lang="ru-RU" sz="1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Формирование единого подхода к процессу трудоустройства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 заключению целевых договоров</a:t>
            </a:r>
            <a:endParaRPr lang="ru-RU" sz="16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19</a:t>
            </a:fld>
            <a:endParaRPr lang="ru-RU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44390" y="1268730"/>
            <a:ext cx="3897630" cy="23761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" descr="Методические рекомендации по организации и рационализации раб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90550" y="2421255"/>
            <a:ext cx="3897630" cy="23761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4"/>
          <a:srcRect l="5306" t="13250" r="7146" b="15352"/>
          <a:stretch>
            <a:fillRect/>
          </a:stretch>
        </p:blipFill>
        <p:spPr>
          <a:xfrm>
            <a:off x="4860290" y="1252855"/>
            <a:ext cx="1647825" cy="238506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5"/>
          <a:srcRect l="5306" t="17426" r="3417" b="17870"/>
          <a:stretch>
            <a:fillRect/>
          </a:stretch>
        </p:blipFill>
        <p:spPr>
          <a:xfrm>
            <a:off x="6644005" y="1268730"/>
            <a:ext cx="1652270" cy="2343785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6"/>
          <a:srcRect t="6430" r="12200" b="13112"/>
          <a:stretch>
            <a:fillRect/>
          </a:stretch>
        </p:blipFill>
        <p:spPr>
          <a:xfrm>
            <a:off x="1115695" y="2637155"/>
            <a:ext cx="2941955" cy="2026920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7"/>
          <a:srcRect l="36910" t="36343"/>
          <a:stretch>
            <a:fillRect/>
          </a:stretch>
        </p:blipFill>
        <p:spPr>
          <a:xfrm>
            <a:off x="5151755" y="3933190"/>
            <a:ext cx="2882900" cy="2182495"/>
          </a:xfrm>
          <a:prstGeom prst="rect">
            <a:avLst/>
          </a:prstGeom>
        </p:spPr>
      </p:pic>
      <p:sp>
        <p:nvSpPr>
          <p:cNvPr id="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20</a:t>
            </a:fld>
            <a:endParaRPr lang="ru-RU" sz="1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-18319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71479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7600" y="1268760"/>
            <a:ext cx="871488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трудоустройства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</a:p>
          <a:p>
            <a:pPr algn="just"/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трудоустройству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заключению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</a:p>
          <a:p>
            <a:pPr algn="just"/>
            <a:r>
              <a:rPr lang="ru-RU" alt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alt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шаблонов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оформления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целевых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1" y="2708921"/>
            <a:ext cx="4392548" cy="29028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4466" y="2656029"/>
            <a:ext cx="4158188" cy="295574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21</a:t>
            </a:fld>
            <a:endParaRPr lang="ru-RU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135" y="-182520"/>
            <a:ext cx="8229240" cy="11426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7010400" y="639508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22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9724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40988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7945" y="1052830"/>
            <a:ext cx="9043035" cy="1322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anose="02020603050405020304"/>
                <a:ea typeface="Calibri" panose="020F0502020204030204"/>
                <a:sym typeface="+mn-ea"/>
              </a:rPr>
              <a:t>- 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Создание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 smtClean="0">
                <a:latin typeface="Times New Roman" panose="02020603050405020304"/>
                <a:ea typeface="Calibri" panose="020F0502020204030204"/>
                <a:sym typeface="+mn-ea"/>
              </a:rPr>
              <a:t>канал</a:t>
            </a:r>
            <a:r>
              <a:rPr lang="ru-RU" sz="1600" dirty="0" smtClean="0">
                <a:latin typeface="Times New Roman" panose="02020603050405020304"/>
                <a:ea typeface="Calibri" panose="020F0502020204030204"/>
                <a:sym typeface="+mn-ea"/>
              </a:rPr>
              <a:t>а</a:t>
            </a:r>
            <a:r>
              <a:rPr sz="1600" dirty="0" smtClean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в «</a:t>
            </a:r>
            <a:r>
              <a:rPr lang="ru-RU" sz="1600" dirty="0">
                <a:latin typeface="Times New Roman" panose="02020603050405020304"/>
                <a:ea typeface="Calibri" panose="020F0502020204030204"/>
                <a:sym typeface="+mn-ea"/>
              </a:rPr>
              <a:t>МАХ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»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для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оперативного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оповещения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обучающихся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о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вакансиях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для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заключения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целевых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 smtClean="0">
                <a:latin typeface="Times New Roman" panose="02020603050405020304"/>
                <a:ea typeface="Calibri" panose="020F0502020204030204"/>
                <a:sym typeface="+mn-ea"/>
              </a:rPr>
              <a:t>договоров</a:t>
            </a:r>
            <a:r>
              <a:rPr lang="ru-RU" sz="1600" dirty="0" smtClean="0">
                <a:latin typeface="Times New Roman" panose="02020603050405020304"/>
                <a:ea typeface="Calibri" panose="020F0502020204030204"/>
                <a:sym typeface="+mn-ea"/>
              </a:rPr>
              <a:t>.</a:t>
            </a:r>
            <a:endParaRPr sz="1600" dirty="0">
              <a:latin typeface="Times New Roman" panose="02020603050405020304"/>
              <a:ea typeface="Calibri" panose="020F0502020204030204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 </a:t>
            </a:r>
            <a:r>
              <a:rPr lang="ru-RU" sz="1600" dirty="0" smtClean="0">
                <a:latin typeface="Times New Roman" panose="02020603050405020304"/>
                <a:ea typeface="Calibri" panose="020F0502020204030204"/>
                <a:sym typeface="+mn-ea"/>
              </a:rPr>
              <a:t>- </a:t>
            </a:r>
            <a:r>
              <a:rPr sz="1600" dirty="0" err="1" smtClean="0">
                <a:latin typeface="Times New Roman" panose="02020603050405020304"/>
                <a:ea typeface="Calibri" panose="020F0502020204030204"/>
                <a:sym typeface="+mn-ea"/>
              </a:rPr>
              <a:t>Оценка</a:t>
            </a:r>
            <a:r>
              <a:rPr sz="1600" dirty="0" smtClean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и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анализ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результатов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опроса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студентов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о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психологическом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дискомфорте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во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время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трудоустройства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по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>
                <a:latin typeface="Times New Roman" panose="02020603050405020304"/>
                <a:ea typeface="Calibri" panose="020F0502020204030204"/>
                <a:sym typeface="+mn-ea"/>
              </a:rPr>
              <a:t>целевым</a:t>
            </a:r>
            <a:r>
              <a:rPr sz="1600" dirty="0">
                <a:latin typeface="Times New Roman" panose="02020603050405020304"/>
                <a:ea typeface="Calibri" panose="020F0502020204030204"/>
                <a:sym typeface="+mn-ea"/>
              </a:rPr>
              <a:t> </a:t>
            </a:r>
            <a:r>
              <a:rPr sz="1600" dirty="0" err="1" smtClean="0">
                <a:latin typeface="Times New Roman" panose="02020603050405020304"/>
                <a:ea typeface="Calibri" panose="020F0502020204030204"/>
                <a:sym typeface="+mn-ea"/>
              </a:rPr>
              <a:t>договорам</a:t>
            </a:r>
            <a:r>
              <a:rPr lang="ru-RU" sz="1600" dirty="0" smtClean="0">
                <a:latin typeface="Times New Roman" panose="02020603050405020304"/>
                <a:ea typeface="Calibri" panose="020F0502020204030204"/>
                <a:sym typeface="+mn-ea"/>
              </a:rPr>
              <a:t>.</a:t>
            </a:r>
            <a:endParaRPr sz="1600" dirty="0">
              <a:latin typeface="Times New Roman" panose="02020603050405020304"/>
              <a:ea typeface="Calibri" panose="020F0502020204030204"/>
            </a:endParaRPr>
          </a:p>
          <a:p>
            <a:pPr algn="just"/>
            <a:endParaRPr lang="ru-RU" sz="1600" dirty="0">
              <a:solidFill>
                <a:srgbClr val="FF0000"/>
              </a:solidFill>
              <a:latin typeface="Times New Roman" panose="02020603050405020304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rcRect t="7763" r="21303"/>
          <a:stretch>
            <a:fillRect/>
          </a:stretch>
        </p:blipFill>
        <p:spPr>
          <a:xfrm rot="16200000">
            <a:off x="643890" y="2021205"/>
            <a:ext cx="1591628" cy="2519680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Grp="1" noChangeAspect="1"/>
          </p:cNvPicPr>
          <p:nvPr>
            <p:ph/>
          </p:nvPr>
        </p:nvPicPr>
        <p:blipFill>
          <a:blip r:embed="rId5"/>
          <a:srcRect l="35003" t="22680" r="36122" b="8865"/>
          <a:stretch>
            <a:fillRect/>
          </a:stretch>
        </p:blipFill>
        <p:spPr>
          <a:xfrm>
            <a:off x="6083935" y="2420620"/>
            <a:ext cx="2876550" cy="38366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6"/>
          <a:srcRect l="36910" t="36343"/>
          <a:stretch>
            <a:fillRect/>
          </a:stretch>
        </p:blipFill>
        <p:spPr>
          <a:xfrm>
            <a:off x="3263265" y="2420620"/>
            <a:ext cx="2560955" cy="193865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3265" y="4504690"/>
            <a:ext cx="2560955" cy="1920875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8"/>
          <a:srcRect t="22694" b="4852"/>
          <a:stretch>
            <a:fillRect/>
          </a:stretch>
        </p:blipFill>
        <p:spPr>
          <a:xfrm>
            <a:off x="179705" y="4151630"/>
            <a:ext cx="2517140" cy="22739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23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3844" y="662178"/>
            <a:ext cx="883729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847772"/>
              </p:ext>
            </p:extLst>
          </p:nvPr>
        </p:nvGraphicFramePr>
        <p:xfrm>
          <a:off x="381335" y="2449532"/>
          <a:ext cx="8322310" cy="2746503"/>
        </p:xfrm>
        <a:graphic>
          <a:graphicData uri="http://schemas.openxmlformats.org/drawingml/2006/table">
            <a:tbl>
              <a:tblPr/>
              <a:tblGrid>
                <a:gridCol w="3579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 dirty="0" err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sz="1400" b="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 err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целевого</a:t>
                      </a:r>
                      <a:r>
                        <a:rPr sz="1400" b="1" dirty="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b="1" dirty="0" err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Текущее значение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Целевое значение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b="1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Фактически достигнутое значение показателя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студентов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sz="1600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обучающихся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по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целевым</a:t>
                      </a:r>
                      <a:r>
                        <a:rPr sz="1600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договорам</a:t>
                      </a:r>
                      <a:endParaRPr sz="1600" dirty="0"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 </a:t>
                      </a:r>
                      <a:r>
                        <a:rPr sz="1600" i="1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человек</a:t>
                      </a:r>
                      <a:endParaRPr sz="1600" i="1" dirty="0"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 dirty="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sz="1600" i="1" dirty="0" err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человек</a:t>
                      </a:r>
                      <a:endParaRPr sz="1600" i="1" dirty="0"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sz="1600" i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дней</a:t>
                      </a:r>
                      <a:endParaRPr sz="16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4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Регламент о целевой подготовке обучающихся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отсутствие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наличие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наличие</a:t>
                      </a:r>
                      <a:endParaRPr sz="1600" i="1" dirty="0" err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Доля студентов, обучающихся по целевым договорам, удовлетворенных процессом трудоустройства 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0%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sz="1600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0%</a:t>
                      </a:r>
                      <a:endParaRPr sz="1600" i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6" name="TextBox 11"/>
          <p:cNvSpPr/>
          <p:nvPr/>
        </p:nvSpPr>
        <p:spPr>
          <a:xfrm>
            <a:off x="273703" y="1099413"/>
            <a:ext cx="8537575" cy="18122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trike="noStrike" spc="-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проекта; инструкции по трудоустройству и подписанию целевых договоров; шаблонов документов для трудоустройства по целевым договорам.</a:t>
            </a:r>
          </a:p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pc="-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solidFill>
                <a:schemeClr val="tx1"/>
              </a:solidFill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AutoNum type="arabicPeriod"/>
            </a:pPr>
            <a:endParaRPr lang="ru-RU" sz="2000" b="1" spc="-1" dirty="0">
              <a:solidFill>
                <a:schemeClr val="tx1"/>
              </a:solidFill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2"/>
          <p:cNvSpPr>
            <a:spLocks noGrp="1"/>
          </p:cNvSpPr>
          <p:nvPr>
            <p:ph type="sldNum"/>
          </p:nvPr>
        </p:nvSpPr>
        <p:spPr>
          <a:xfrm>
            <a:off x="6553080" y="6221265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92532E1-9D31-4DC5-8331-3EDB8BAD6615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24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259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84320" y="6453135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58541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64099" y="2970578"/>
            <a:ext cx="3582510" cy="8299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Разработка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локальных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актов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(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приказов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организации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заключения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целевых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договоров</a:t>
            </a:r>
            <a:r>
              <a:rPr lang="ru-RU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совместно с управлением образования г.Магнитогорска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315" y="5179695"/>
            <a:ext cx="3740150" cy="6451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2.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Разработка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инструкции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трудоустройству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и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заключению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целевых</a:t>
            </a:r>
            <a:r>
              <a:rPr lang="en-US" alt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договоров</a:t>
            </a:r>
            <a:r>
              <a:rPr lang="ru-RU" alt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 Разработка единой формы договора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0867" y="4991966"/>
            <a:ext cx="3582510" cy="6451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sz="1200">
                <a:solidFill>
                  <a:schemeClr val="bg1"/>
                </a:solidFill>
                <a:latin typeface="Times New Roman" panose="02020603050405020304"/>
                <a:ea typeface="Calibri" panose="020F0502020204030204"/>
                <a:sym typeface="+mn-ea"/>
              </a:rPr>
              <a:t> Создание канал в «</a:t>
            </a:r>
            <a:r>
              <a:rPr lang="ru-RU" sz="1200">
                <a:solidFill>
                  <a:schemeClr val="bg1"/>
                </a:solidFill>
                <a:latin typeface="Times New Roman" panose="02020603050405020304"/>
                <a:ea typeface="Calibri" panose="020F0502020204030204"/>
                <a:sym typeface="+mn-ea"/>
              </a:rPr>
              <a:t>МАХ</a:t>
            </a:r>
            <a:r>
              <a:rPr sz="1200">
                <a:solidFill>
                  <a:schemeClr val="bg1"/>
                </a:solidFill>
                <a:latin typeface="Times New Roman" panose="02020603050405020304"/>
                <a:ea typeface="Calibri" panose="020F0502020204030204"/>
                <a:sym typeface="+mn-ea"/>
              </a:rPr>
              <a:t>» для оперативного оповещения обучающихся о вакансиях для заключения целевых договоров</a:t>
            </a:r>
            <a:endParaRPr lang="ru-RU" sz="1200" dirty="0">
              <a:solidFill>
                <a:schemeClr val="bg1"/>
              </a:solidFill>
              <a:latin typeface="Times New Roman" panose="02020603050405020304"/>
              <a:ea typeface="Calibri" panose="020F0502020204030204"/>
              <a:sym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91827" y="2709662"/>
            <a:ext cx="3690130" cy="6451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sz="1200">
                <a:solidFill>
                  <a:schemeClr val="bg1"/>
                </a:solidFill>
                <a:latin typeface="Times New Roman" panose="02020603050405020304"/>
                <a:ea typeface="Calibri" panose="020F0502020204030204"/>
                <a:sym typeface="+mn-ea"/>
              </a:rPr>
              <a:t>Оценка и анализ результатов опроса студентов о психологическом дискомфорте во время трудоустройства  по целевым договорам</a:t>
            </a:r>
            <a:endParaRPr lang="ru-RU" sz="1200" dirty="0">
              <a:solidFill>
                <a:schemeClr val="bg1"/>
              </a:solidFill>
              <a:latin typeface="Times New Roman" panose="02020603050405020304"/>
              <a:ea typeface="Calibri" panose="020F0502020204030204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Стрелка: вниз 8"/>
          <p:cNvSpPr/>
          <p:nvPr/>
        </p:nvSpPr>
        <p:spPr>
          <a:xfrm>
            <a:off x="3131753" y="3942060"/>
            <a:ext cx="432048" cy="10537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7" name="Стрелка: изогнутая 16"/>
          <p:cNvSpPr/>
          <p:nvPr/>
        </p:nvSpPr>
        <p:spPr>
          <a:xfrm rot="16200000" flipV="1">
            <a:off x="4152778" y="4596583"/>
            <a:ext cx="712315" cy="2862432"/>
          </a:xfrm>
          <a:prstGeom prst="bentArrow">
            <a:avLst>
              <a:gd name="adj1" fmla="val 28432"/>
              <a:gd name="adj2" fmla="val 2385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264160" y="1000125"/>
            <a:ext cx="8549640" cy="63373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обеспечения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трудоустройства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обучающихся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ГБПОУ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«МПК»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в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образовательных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организациях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города</a:t>
            </a:r>
            <a:r>
              <a:rPr lang="en-US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Магнитогорска»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strike="noStrike" spc="-1" dirty="0">
              <a:solidFill>
                <a:schemeClr val="tx2"/>
              </a:solidFill>
              <a:latin typeface="Calibri" panose="020F0502020204030204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6570" y="5887404"/>
            <a:ext cx="216024" cy="4965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5292090" y="3615690"/>
            <a:ext cx="487680" cy="1174115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685" y="1713865"/>
            <a:ext cx="1762125" cy="117729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" y="1711960"/>
            <a:ext cx="1724025" cy="114046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915" y="3947795"/>
            <a:ext cx="826770" cy="1104265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8"/>
          <a:srcRect l="5306" t="13250" r="7146" b="15352"/>
          <a:stretch>
            <a:fillRect/>
          </a:stretch>
        </p:blipFill>
        <p:spPr>
          <a:xfrm>
            <a:off x="1167765" y="3889375"/>
            <a:ext cx="884555" cy="1280795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9"/>
          <a:srcRect l="5306" t="17426" r="3417" b="17870"/>
          <a:stretch>
            <a:fillRect/>
          </a:stretch>
        </p:blipFill>
        <p:spPr>
          <a:xfrm>
            <a:off x="2081530" y="3889375"/>
            <a:ext cx="887095" cy="1258570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0955" y="3509010"/>
            <a:ext cx="1445260" cy="1419225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11"/>
          <a:srcRect l="28674" t="7173" r="52382" b="87395"/>
          <a:stretch>
            <a:fillRect/>
          </a:stretch>
        </p:blipFill>
        <p:spPr>
          <a:xfrm>
            <a:off x="5725795" y="3501390"/>
            <a:ext cx="1914525" cy="269875"/>
          </a:xfrm>
          <a:prstGeom prst="rect">
            <a:avLst/>
          </a:prstGeom>
        </p:spPr>
      </p:pic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2"/>
          <a:srcRect l="22438" t="43314" r="50785" b="30827"/>
          <a:stretch>
            <a:fillRect/>
          </a:stretch>
        </p:blipFill>
        <p:spPr>
          <a:xfrm>
            <a:off x="5815330" y="3877945"/>
            <a:ext cx="1790065" cy="97282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3"/>
          <a:srcRect l="32465" t="15012" r="35035" b="44012"/>
          <a:stretch>
            <a:fillRect/>
          </a:stretch>
        </p:blipFill>
        <p:spPr>
          <a:xfrm>
            <a:off x="5292090" y="1485265"/>
            <a:ext cx="1682115" cy="119316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4"/>
          <a:srcRect l="32674" t="22012" r="34264" b="41025"/>
          <a:stretch>
            <a:fillRect/>
          </a:stretch>
        </p:blipFill>
        <p:spPr>
          <a:xfrm>
            <a:off x="7020560" y="1469390"/>
            <a:ext cx="1819275" cy="11442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25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375753" y="591286"/>
            <a:ext cx="6310800" cy="82954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 после внедрения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" y="1629410"/>
            <a:ext cx="9144000" cy="38796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0103" y="772740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(вкладка Бережливое образование)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16583" y="1125312"/>
            <a:ext cx="695325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https://xn--80agvfr.xn--p1ai/teachers/berezhlivyy-kolledzh.php</a:t>
            </a:r>
          </a:p>
        </p:txBody>
      </p:sp>
      <p:pic>
        <p:nvPicPr>
          <p:cNvPr id="3" name="Замещающее содержимое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605" y="1524000"/>
            <a:ext cx="8229600" cy="24371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 t="2410"/>
          <a:stretch>
            <a:fillRect/>
          </a:stretch>
        </p:blipFill>
        <p:spPr>
          <a:xfrm>
            <a:off x="539750" y="3961130"/>
            <a:ext cx="8084820" cy="2931160"/>
          </a:xfrm>
          <a:prstGeom prst="rect">
            <a:avLst/>
          </a:prstGeom>
        </p:spPr>
      </p:pic>
      <p:sp>
        <p:nvSpPr>
          <p:cNvPr id="5" name="Номер слайда 2"/>
          <p:cNvSpPr>
            <a:spLocks noGrp="1"/>
          </p:cNvSpPr>
          <p:nvPr/>
        </p:nvSpPr>
        <p:spPr>
          <a:xfrm>
            <a:off x="6974904" y="652000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z="1400" smtClean="0"/>
              <a:t>26</a:t>
            </a:fld>
            <a:endParaRPr lang="ru-RU" sz="1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9*109"/>
  <p:tag name="TABLE_ENDDRAG_RECT" val="3*382*709*10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2*258"/>
  <p:tag name="TABLE_ENDDRAG_RECT" val="31*78*662*2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6*404"/>
  <p:tag name="TABLE_ENDDRAG_RECT" val="9*88*696*40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6*404"/>
  <p:tag name="TABLE_ENDDRAG_RECT" val="9*88*696*40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5*193"/>
  <p:tag name="TABLE_ENDDRAG_RECT" val="55*224*655*19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1032</Words>
  <Application>Microsoft Office PowerPoint</Application>
  <PresentationFormat>Экран (4:3)</PresentationFormat>
  <Paragraphs>244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DejaVu Sans</vt:lpstr>
      <vt:lpstr>Times New Roman</vt:lpstr>
      <vt:lpstr>Тема Office</vt:lpstr>
      <vt:lpstr>Office Theme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Стандарт процесса обеспечения трудоустройства обучающихся ГБПОУ «МПК» в образовательных организациях города Магнитогорска»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Пользователь</cp:lastModifiedBy>
  <cp:revision>159</cp:revision>
  <cp:lastPrinted>2019-04-25T09:14:00Z</cp:lastPrinted>
  <dcterms:created xsi:type="dcterms:W3CDTF">2018-08-20T14:01:00Z</dcterms:created>
  <dcterms:modified xsi:type="dcterms:W3CDTF">2026-02-26T15:22:01Z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1049-12.2.0.23196</vt:lpwstr>
  </property>
</Properties>
</file>