
<file path=[Content_Types].xml><?xml version="1.0" encoding="utf-8"?>
<Types xmlns="http://schemas.openxmlformats.org/package/2006/content-types">
  <Default Extension="png" ContentType="image/png"/>
  <Default Extension="tmp" ContentType="image/png"/>
  <Default Extension="jfif" ContentType="image/jpe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317" r:id="rId2"/>
    <p:sldId id="306" r:id="rId3"/>
    <p:sldId id="308" r:id="rId4"/>
    <p:sldId id="307" r:id="rId5"/>
    <p:sldId id="309" r:id="rId6"/>
    <p:sldId id="319" r:id="rId7"/>
    <p:sldId id="310" r:id="rId8"/>
    <p:sldId id="320" r:id="rId9"/>
    <p:sldId id="321" r:id="rId10"/>
    <p:sldId id="322" r:id="rId11"/>
    <p:sldId id="323" r:id="rId12"/>
    <p:sldId id="324" r:id="rId13"/>
    <p:sldId id="305" r:id="rId14"/>
    <p:sldId id="303" r:id="rId15"/>
    <p:sldId id="325" r:id="rId16"/>
    <p:sldId id="326" r:id="rId17"/>
    <p:sldId id="327" r:id="rId18"/>
    <p:sldId id="328" r:id="rId19"/>
    <p:sldId id="329" r:id="rId20"/>
    <p:sldId id="338" r:id="rId21"/>
    <p:sldId id="330" r:id="rId22"/>
    <p:sldId id="340" r:id="rId23"/>
    <p:sldId id="331" r:id="rId24"/>
    <p:sldId id="334" r:id="rId25"/>
    <p:sldId id="304" r:id="rId26"/>
    <p:sldId id="339" r:id="rId27"/>
    <p:sldId id="33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7EC5"/>
    <a:srgbClr val="004C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5332" autoAdjust="0"/>
  </p:normalViewPr>
  <p:slideViewPr>
    <p:cSldViewPr snapToGrid="0">
      <p:cViewPr>
        <p:scale>
          <a:sx n="80" d="100"/>
          <a:sy n="80" d="100"/>
        </p:scale>
        <p:origin x="1550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Замер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6</c:v>
                </c:pt>
                <c:pt idx="1">
                  <c:v>12</c:v>
                </c:pt>
                <c:pt idx="2">
                  <c:v>39</c:v>
                </c:pt>
                <c:pt idx="3">
                  <c:v>15</c:v>
                </c:pt>
                <c:pt idx="4">
                  <c:v>30</c:v>
                </c:pt>
                <c:pt idx="5">
                  <c:v>30</c:v>
                </c:pt>
                <c:pt idx="6">
                  <c:v>90</c:v>
                </c:pt>
                <c:pt idx="7">
                  <c:v>117</c:v>
                </c:pt>
                <c:pt idx="8">
                  <c:v>114</c:v>
                </c:pt>
                <c:pt idx="9">
                  <c:v>6</c:v>
                </c:pt>
                <c:pt idx="10">
                  <c:v>6</c:v>
                </c:pt>
                <c:pt idx="1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E0-4C0C-81C4-0EB9D67DEF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Замер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5</c:v>
                </c:pt>
                <c:pt idx="1">
                  <c:v>11</c:v>
                </c:pt>
                <c:pt idx="2">
                  <c:v>38</c:v>
                </c:pt>
                <c:pt idx="3">
                  <c:v>14</c:v>
                </c:pt>
                <c:pt idx="4">
                  <c:v>28</c:v>
                </c:pt>
                <c:pt idx="5">
                  <c:v>29</c:v>
                </c:pt>
                <c:pt idx="6">
                  <c:v>88</c:v>
                </c:pt>
                <c:pt idx="7">
                  <c:v>116</c:v>
                </c:pt>
                <c:pt idx="8">
                  <c:v>112</c:v>
                </c:pt>
                <c:pt idx="9">
                  <c:v>5</c:v>
                </c:pt>
                <c:pt idx="10">
                  <c:v>5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E0-4C0C-81C4-0EB9D67DEF3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Замер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Лист1!$D$2:$D$13</c:f>
              <c:numCache>
                <c:formatCode>General</c:formatCode>
                <c:ptCount val="12"/>
                <c:pt idx="0">
                  <c:v>7</c:v>
                </c:pt>
                <c:pt idx="1">
                  <c:v>10</c:v>
                </c:pt>
                <c:pt idx="2">
                  <c:v>37</c:v>
                </c:pt>
                <c:pt idx="3">
                  <c:v>12</c:v>
                </c:pt>
                <c:pt idx="4">
                  <c:v>26</c:v>
                </c:pt>
                <c:pt idx="5">
                  <c:v>27</c:v>
                </c:pt>
                <c:pt idx="6">
                  <c:v>86</c:v>
                </c:pt>
                <c:pt idx="7">
                  <c:v>114</c:v>
                </c:pt>
                <c:pt idx="8">
                  <c:v>110</c:v>
                </c:pt>
                <c:pt idx="9">
                  <c:v>4</c:v>
                </c:pt>
                <c:pt idx="10">
                  <c:v>4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E0-4C0C-81C4-0EB9D67DE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827016"/>
        <c:axId val="396822424"/>
      </c:barChart>
      <c:catAx>
        <c:axId val="39682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6822424"/>
        <c:crosses val="autoZero"/>
        <c:auto val="1"/>
        <c:lblAlgn val="ctr"/>
        <c:lblOffset val="100"/>
        <c:noMultiLvlLbl val="0"/>
      </c:catAx>
      <c:valAx>
        <c:axId val="39682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682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Замер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1.2</c:v>
                </c:pt>
                <c:pt idx="1">
                  <c:v>2.7</c:v>
                </c:pt>
                <c:pt idx="2">
                  <c:v>8.6999999999999993</c:v>
                </c:pt>
                <c:pt idx="3">
                  <c:v>2.7</c:v>
                </c:pt>
                <c:pt idx="4">
                  <c:v>7.2</c:v>
                </c:pt>
                <c:pt idx="5">
                  <c:v>7.5</c:v>
                </c:pt>
                <c:pt idx="6">
                  <c:v>8.6999999999999993</c:v>
                </c:pt>
                <c:pt idx="7">
                  <c:v>8.6999999999999993</c:v>
                </c:pt>
                <c:pt idx="8">
                  <c:v>8.6999999999999993</c:v>
                </c:pt>
                <c:pt idx="9">
                  <c:v>1.5</c:v>
                </c:pt>
                <c:pt idx="10">
                  <c:v>1.5</c:v>
                </c:pt>
                <c:pt idx="1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0-42E0-AD7B-90B4DD95B37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Замер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1.1000000000000001</c:v>
                </c:pt>
                <c:pt idx="1">
                  <c:v>2.6</c:v>
                </c:pt>
                <c:pt idx="2">
                  <c:v>8.8000000000000007</c:v>
                </c:pt>
                <c:pt idx="3">
                  <c:v>2.6</c:v>
                </c:pt>
                <c:pt idx="4">
                  <c:v>7.1</c:v>
                </c:pt>
                <c:pt idx="5">
                  <c:v>7.6</c:v>
                </c:pt>
                <c:pt idx="6">
                  <c:v>8.5</c:v>
                </c:pt>
                <c:pt idx="7">
                  <c:v>8.4</c:v>
                </c:pt>
                <c:pt idx="8">
                  <c:v>8.6</c:v>
                </c:pt>
                <c:pt idx="9">
                  <c:v>1.4</c:v>
                </c:pt>
                <c:pt idx="10">
                  <c:v>1.2</c:v>
                </c:pt>
                <c:pt idx="11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70-42E0-AD7B-90B4DD95B37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Замер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Лист1!$D$2:$D$13</c:f>
              <c:numCache>
                <c:formatCode>General</c:formatCode>
                <c:ptCount val="12"/>
                <c:pt idx="0">
                  <c:v>1</c:v>
                </c:pt>
                <c:pt idx="1">
                  <c:v>2.4</c:v>
                </c:pt>
                <c:pt idx="2">
                  <c:v>8.6</c:v>
                </c:pt>
                <c:pt idx="3">
                  <c:v>2.2999999999999998</c:v>
                </c:pt>
                <c:pt idx="4">
                  <c:v>6.9</c:v>
                </c:pt>
                <c:pt idx="5">
                  <c:v>7.3</c:v>
                </c:pt>
                <c:pt idx="6">
                  <c:v>8.6</c:v>
                </c:pt>
                <c:pt idx="7">
                  <c:v>8.8000000000000007</c:v>
                </c:pt>
                <c:pt idx="8">
                  <c:v>8.4</c:v>
                </c:pt>
                <c:pt idx="9">
                  <c:v>1.1000000000000001</c:v>
                </c:pt>
                <c:pt idx="10">
                  <c:v>1.3</c:v>
                </c:pt>
                <c:pt idx="11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70-42E0-AD7B-90B4DD95B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9891752"/>
        <c:axId val="589882240"/>
      </c:barChart>
      <c:catAx>
        <c:axId val="58989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9882240"/>
        <c:crosses val="autoZero"/>
        <c:auto val="1"/>
        <c:lblAlgn val="ctr"/>
        <c:lblOffset val="100"/>
        <c:noMultiLvlLbl val="0"/>
      </c:catAx>
      <c:valAx>
        <c:axId val="58988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989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" loCatId="pyramid" qsTypeId="urn:microsoft.com/office/officeart/2005/8/quickstyle/simple1" qsCatId="simple" csTypeId="urn:microsoft.com/office/officeart/2005/8/colors/accent4_5" csCatId="accent4" phldr="1"/>
      <dgm:spPr/>
    </dgm:pt>
    <dgm:pt modelId="{F014B99B-BC0F-4D51-AA35-03139CBC5BDF}">
      <dgm:prSet phldrT="[Текст]" custT="1"/>
      <dgm:spPr>
        <a:solidFill>
          <a:srgbClr val="004C8E"/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600" b="1" dirty="0"/>
        </a:p>
        <a:p>
          <a:pPr>
            <a:lnSpc>
              <a:spcPct val="90000"/>
            </a:lnSpc>
            <a:spcAft>
              <a:spcPct val="35000"/>
            </a:spcAft>
          </a:pPr>
          <a:endParaRPr lang="ru-RU" sz="1600" b="1" dirty="0"/>
        </a:p>
        <a:p>
          <a:pPr>
            <a:lnSpc>
              <a:spcPct val="90000"/>
            </a:lnSpc>
            <a:spcAft>
              <a:spcPct val="35000"/>
            </a:spcAft>
          </a:pPr>
          <a:endParaRPr lang="ru-RU" sz="1600" b="1" dirty="0"/>
        </a:p>
        <a:p>
          <a:pPr>
            <a:lnSpc>
              <a:spcPct val="90000"/>
            </a:lnSpc>
            <a:spcAft>
              <a:spcPct val="35000"/>
            </a:spcAft>
          </a:pPr>
          <a:endParaRPr lang="ru-RU" sz="1600" b="1" dirty="0"/>
        </a:p>
        <a:p>
          <a:pPr>
            <a:lnSpc>
              <a:spcPts val="1500"/>
            </a:lnSpc>
            <a:spcAft>
              <a:spcPts val="0"/>
            </a:spcAft>
          </a:pPr>
          <a:r>
            <a:rPr lang="ru-RU" sz="1400" b="1" dirty="0">
              <a:solidFill>
                <a:schemeClr val="bg1"/>
              </a:solidFill>
            </a:rPr>
            <a:t>Федеральный </a:t>
          </a:r>
        </a:p>
        <a:p>
          <a:pPr>
            <a:lnSpc>
              <a:spcPts val="1500"/>
            </a:lnSpc>
            <a:spcAft>
              <a:spcPts val="0"/>
            </a:spcAft>
          </a:pPr>
          <a:r>
            <a:rPr lang="ru-RU" sz="14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bg1"/>
              </a:solidFill>
            </a:rPr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bg1"/>
              </a:solidFill>
            </a:rPr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"/>
    <dgm:cxn modelId="{792CBD91-D1FA-4645-B0E6-1E344FDF5B5F}" type="presOf" srcId="{F014B99B-BC0F-4D51-AA35-03139CBC5BDF}" destId="{158BBE6D-1C8E-4142-827F-B1B32D20364B}" srcOrd="1" destOrd="0" presId="urn:microsoft.com/office/officeart/2005/8/layout/pyramid1"/>
    <dgm:cxn modelId="{CB6F3BE7-F153-4CED-8270-72A0F84A15F2}" type="presOf" srcId="{CBB2EDB4-08BF-49DB-9282-C363CE23E3D0}" destId="{8064A9E2-4365-4891-A563-4210D9FE6047}" srcOrd="1" destOrd="0" presId="urn:microsoft.com/office/officeart/2005/8/layout/pyramid1"/>
    <dgm:cxn modelId="{EBAC2FB6-06C0-4A9E-9E1C-FA45C82478E1}" type="presOf" srcId="{F014B99B-BC0F-4D51-AA35-03139CBC5BDF}" destId="{47753778-DDCD-4F66-8671-0963E55AC1AB}" srcOrd="0" destOrd="0" presId="urn:microsoft.com/office/officeart/2005/8/layout/pyramid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"/>
    <dgm:cxn modelId="{FC54928D-8489-45BE-A419-478DF3152712}" type="presParOf" srcId="{8C222443-D6D5-437E-8A06-7845FF64044F}" destId="{8E592AC7-B094-488F-86DE-8B46AA43A5F7}" srcOrd="0" destOrd="0" presId="urn:microsoft.com/office/officeart/2005/8/layout/pyramid1"/>
    <dgm:cxn modelId="{DC294B94-6F0D-4281-8DCC-7EE503DCE163}" type="presParOf" srcId="{8E592AC7-B094-488F-86DE-8B46AA43A5F7}" destId="{47753778-DDCD-4F66-8671-0963E55AC1AB}" srcOrd="0" destOrd="0" presId="urn:microsoft.com/office/officeart/2005/8/layout/pyramid1"/>
    <dgm:cxn modelId="{32B8B60D-2A65-4E4C-9F0F-98AF62A9611C}" type="presParOf" srcId="{8E592AC7-B094-488F-86DE-8B46AA43A5F7}" destId="{158BBE6D-1C8E-4142-827F-B1B32D20364B}" srcOrd="1" destOrd="0" presId="urn:microsoft.com/office/officeart/2005/8/layout/pyramid1"/>
    <dgm:cxn modelId="{4C8D2E90-553F-4C69-9633-5DB19C6B4730}" type="presParOf" srcId="{8C222443-D6D5-437E-8A06-7845FF64044F}" destId="{08609C55-E487-4600-AFD0-8994D3888F22}" srcOrd="1" destOrd="0" presId="urn:microsoft.com/office/officeart/2005/8/layout/pyramid1"/>
    <dgm:cxn modelId="{9AE41948-5B39-48DA-8B26-40AF888C607C}" type="presParOf" srcId="{08609C55-E487-4600-AFD0-8994D3888F22}" destId="{7099C5AD-A666-455F-9144-31509FAE35FB}" srcOrd="0" destOrd="0" presId="urn:microsoft.com/office/officeart/2005/8/layout/pyramid1"/>
    <dgm:cxn modelId="{EDA768DD-D368-40A1-A0BA-204DC4265C49}" type="presParOf" srcId="{08609C55-E487-4600-AFD0-8994D3888F22}" destId="{8064A9E2-4365-4891-A563-4210D9FE6047}" srcOrd="1" destOrd="0" presId="urn:microsoft.com/office/officeart/2005/8/layout/pyramid1"/>
    <dgm:cxn modelId="{EE52A2AF-CD13-415D-9E54-7F7697F26A0C}" type="presParOf" srcId="{8C222443-D6D5-437E-8A06-7845FF64044F}" destId="{4E66420A-6794-4210-A8DC-A681DFE94B26}" srcOrd="2" destOrd="0" presId="urn:microsoft.com/office/officeart/2005/8/layout/pyramid1"/>
    <dgm:cxn modelId="{3162D02E-FA21-4300-B51B-7304BA500A88}" type="presParOf" srcId="{4E66420A-6794-4210-A8DC-A681DFE94B26}" destId="{3405B94A-B110-4EB0-B99D-680A85764021}" srcOrd="0" destOrd="0" presId="urn:microsoft.com/office/officeart/2005/8/layout/pyramid1"/>
    <dgm:cxn modelId="{48E779E7-74C8-4ED9-B4DB-8D03ECADD262}" type="presParOf" srcId="{4E66420A-6794-4210-A8DC-A681DFE94B26}" destId="{EB789FCB-B92C-4A52-BB06-4A95FA62001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4C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  <a:p>
          <a:pPr lvl="0" algn="ctr" defTabSz="711200">
            <a:lnSpc>
              <a:spcPts val="15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711200">
            <a:lnSpc>
              <a:spcPts val="15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bg1"/>
              </a:solidFill>
            </a:rPr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chemeClr val="accent1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bg1"/>
              </a:solidFill>
            </a:rPr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BE13B-BE2B-4C42-998D-2D84196778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9180C-EBB1-4996-AD81-011C2C455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544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9180C-EBB1-4996-AD81-011C2C455E2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51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23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681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12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9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336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021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615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56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5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0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20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48839-2E5F-4FCD-9385-9841CECCCCC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796E4-46DC-4F4C-9C07-5371ED3C3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5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f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2"/>
          <p:cNvSpPr>
            <a:spLocks noGrp="1"/>
          </p:cNvSpPr>
          <p:nvPr>
            <p:ph type="sldNum" sz="quarter" idx="12"/>
          </p:nvPr>
        </p:nvSpPr>
        <p:spPr>
          <a:xfrm>
            <a:off x="8591499" y="6319751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  <a:ea typeface="DejaVu Sans"/>
              </a:rPr>
              <a:t>1</a:t>
            </a:r>
            <a:endParaRPr lang="ru-RU" sz="2400" spc="-1" dirty="0">
              <a:latin typeface="Times New Roman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 idx="4294967295"/>
          </p:nvPr>
        </p:nvSpPr>
        <p:spPr>
          <a:xfrm>
            <a:off x="1076325" y="252895"/>
            <a:ext cx="3311525" cy="358775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</a:rPr>
              <a:t>Челябинская область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8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228240" y="65988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79" name="TextBox 10"/>
          <p:cNvSpPr/>
          <p:nvPr/>
        </p:nvSpPr>
        <p:spPr>
          <a:xfrm>
            <a:off x="587880" y="836280"/>
            <a:ext cx="8110800" cy="63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государственное</a:t>
            </a:r>
            <a:r>
              <a:rPr lang="en-US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бюджетное</a:t>
            </a:r>
            <a:r>
              <a:rPr lang="en-US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профессиональное</a:t>
            </a:r>
            <a:r>
              <a:rPr lang="en-US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образовательное учреждение </a:t>
            </a:r>
            <a:r>
              <a:rPr lang="en-US" spc="-1" dirty="0">
                <a:solidFill>
                  <a:srgbClr val="000000"/>
                </a:solidFill>
                <a:latin typeface="Times New Roman"/>
                <a:ea typeface="DejaVu Sans"/>
              </a:rPr>
              <a:t> «</a:t>
            </a:r>
            <a:r>
              <a:rPr lang="en-US" spc="-1" dirty="0" err="1">
                <a:solidFill>
                  <a:srgbClr val="000000"/>
                </a:solidFill>
                <a:latin typeface="Times New Roman"/>
                <a:ea typeface="DejaVu Sans"/>
              </a:rPr>
              <a:t>Магнитогорский</a:t>
            </a:r>
            <a:r>
              <a:rPr lang="en-US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Times New Roman"/>
                <a:ea typeface="DejaVu Sans"/>
              </a:rPr>
              <a:t>педагогический</a:t>
            </a:r>
            <a:r>
              <a:rPr lang="en-US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en-US" spc="-1" dirty="0" err="1">
                <a:solidFill>
                  <a:srgbClr val="000000"/>
                </a:solidFill>
                <a:latin typeface="Times New Roman"/>
                <a:ea typeface="DejaVu Sans"/>
              </a:rPr>
              <a:t>колледж</a:t>
            </a:r>
            <a:r>
              <a:rPr lang="en-US" spc="-1" dirty="0">
                <a:solidFill>
                  <a:srgbClr val="000000"/>
                </a:solidFill>
                <a:latin typeface="Times New Roman"/>
                <a:ea typeface="DejaVu Sans"/>
              </a:rPr>
              <a:t>»</a:t>
            </a:r>
            <a:endParaRPr lang="ru-RU" spc="-1" dirty="0">
              <a:latin typeface="Arial"/>
            </a:endParaRPr>
          </a:p>
        </p:txBody>
      </p:sp>
      <p:sp>
        <p:nvSpPr>
          <p:cNvPr id="80" name="TextBox 11"/>
          <p:cNvSpPr/>
          <p:nvPr/>
        </p:nvSpPr>
        <p:spPr>
          <a:xfrm>
            <a:off x="746999" y="1178695"/>
            <a:ext cx="762336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/>
                <a:ea typeface="DejaVu Sans"/>
              </a:rPr>
              <a:t>Презентация проекта по внедрению бережливых технологий в системе образования </a:t>
            </a:r>
            <a:endParaRPr lang="ru-RU" sz="24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/>
                <a:ea typeface="DejaVu Sans"/>
              </a:rPr>
              <a:t>Челябинской области </a:t>
            </a:r>
            <a:endParaRPr lang="ru-RU" sz="2400" spc="-1" dirty="0">
              <a:latin typeface="Arial"/>
            </a:endParaRPr>
          </a:p>
        </p:txBody>
      </p:sp>
      <p:sp>
        <p:nvSpPr>
          <p:cNvPr id="81" name="TextBox 12"/>
          <p:cNvSpPr/>
          <p:nvPr/>
        </p:nvSpPr>
        <p:spPr>
          <a:xfrm>
            <a:off x="4133175" y="5144859"/>
            <a:ext cx="485100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Директор ГБПОУ «МПК» </a:t>
            </a:r>
            <a:endParaRPr lang="ru-RU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pc="-1" dirty="0" err="1">
                <a:solidFill>
                  <a:srgbClr val="000000"/>
                </a:solidFill>
                <a:latin typeface="Times New Roman"/>
                <a:ea typeface="DejaVu Sans"/>
              </a:rPr>
              <a:t>Леушканова</a:t>
            </a:r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 О.Ю.</a:t>
            </a:r>
            <a:endParaRPr lang="ru-RU" spc="-1" dirty="0">
              <a:latin typeface="Arial"/>
            </a:endParaRPr>
          </a:p>
        </p:txBody>
      </p:sp>
      <p:sp>
        <p:nvSpPr>
          <p:cNvPr id="82" name="TextBox 13"/>
          <p:cNvSpPr/>
          <p:nvPr/>
        </p:nvSpPr>
        <p:spPr>
          <a:xfrm>
            <a:off x="525858" y="2714972"/>
            <a:ext cx="8065641" cy="2245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2060"/>
                </a:solidFill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 </a:t>
            </a:r>
          </a:p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206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z="2800" spc="-1" dirty="0">
              <a:latin typeface="Arial"/>
            </a:endParaRPr>
          </a:p>
        </p:txBody>
      </p:sp>
      <p:pic>
        <p:nvPicPr>
          <p:cNvPr id="83" name="Picture 2"/>
          <p:cNvPicPr/>
          <p:nvPr/>
        </p:nvPicPr>
        <p:blipFill>
          <a:blip r:embed="rId3"/>
          <a:stretch/>
        </p:blipFill>
        <p:spPr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84" name="Picture 2"/>
          <p:cNvPicPr/>
          <p:nvPr/>
        </p:nvPicPr>
        <p:blipFill>
          <a:blip r:embed="rId3"/>
          <a:stretch/>
        </p:blipFill>
        <p:spPr>
          <a:xfrm>
            <a:off x="1076325" y="559499"/>
            <a:ext cx="7907850" cy="236743"/>
          </a:xfrm>
          <a:prstGeom prst="rect">
            <a:avLst/>
          </a:prstGeom>
          <a:ln w="0">
            <a:noFill/>
          </a:ln>
        </p:spPr>
      </p:pic>
      <p:sp>
        <p:nvSpPr>
          <p:cNvPr id="85" name="TextBox 16"/>
          <p:cNvSpPr/>
          <p:nvPr/>
        </p:nvSpPr>
        <p:spPr>
          <a:xfrm>
            <a:off x="2393640" y="6028560"/>
            <a:ext cx="399528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Магнитогорск -2023г.</a:t>
            </a:r>
            <a:endParaRPr lang="ru-RU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346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356353"/>
            <a:ext cx="381000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>
                <a:solidFill>
                  <a:srgbClr val="004C8E"/>
                </a:solidFill>
              </a:rPr>
              <a:pPr>
                <a:defRPr/>
              </a:pPr>
              <a:t>2</a:t>
            </a:fld>
            <a:endParaRPr lang="ru-RU" dirty="0">
              <a:solidFill>
                <a:srgbClr val="004C8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018" y="384435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7164" y="6474791"/>
            <a:ext cx="10280073" cy="42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9942" y="110059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-157018" y="204415"/>
            <a:ext cx="29220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" t="2648" r="3389" b="2391"/>
          <a:stretch/>
        </p:blipFill>
        <p:spPr>
          <a:xfrm rot="5400000">
            <a:off x="1638354" y="-1096138"/>
            <a:ext cx="5901866" cy="9492610"/>
          </a:xfrm>
          <a:prstGeom prst="rect">
            <a:avLst/>
          </a:prstGeom>
        </p:spPr>
      </p:pic>
      <p:sp>
        <p:nvSpPr>
          <p:cNvPr id="11" name="PlaceHolder 1"/>
          <p:cNvSpPr txBox="1">
            <a:spLocks/>
          </p:cNvSpPr>
          <p:nvPr/>
        </p:nvSpPr>
        <p:spPr>
          <a:xfrm>
            <a:off x="10006148" y="6382646"/>
            <a:ext cx="51901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2</a:t>
            </a:r>
            <a:endParaRPr lang="ru-RU" sz="2400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509040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519655" y="6356353"/>
            <a:ext cx="310145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>
                <a:solidFill>
                  <a:srgbClr val="004C8E"/>
                </a:solidFill>
              </a:rPr>
              <a:pPr>
                <a:defRPr/>
              </a:pPr>
              <a:t>3</a:t>
            </a:fld>
            <a:endParaRPr lang="ru-RU" dirty="0">
              <a:solidFill>
                <a:srgbClr val="004C8E"/>
              </a:solidFill>
            </a:endParaRPr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8303" y="132061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-157018" y="141217"/>
            <a:ext cx="29220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3" r="7492" b="7341"/>
          <a:stretch/>
        </p:blipFill>
        <p:spPr>
          <a:xfrm>
            <a:off x="-354947" y="3919890"/>
            <a:ext cx="1658939" cy="211562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4" b="5141"/>
          <a:stretch/>
        </p:blipFill>
        <p:spPr>
          <a:xfrm>
            <a:off x="4993826" y="3946668"/>
            <a:ext cx="1711894" cy="20873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1" b="9886"/>
          <a:stretch/>
        </p:blipFill>
        <p:spPr>
          <a:xfrm>
            <a:off x="2253097" y="3933280"/>
            <a:ext cx="1780739" cy="21399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691503" y="1395735"/>
            <a:ext cx="107037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61"/>
              </a:spcBef>
              <a:buClr>
                <a:srgbClr val="000000"/>
              </a:buClr>
            </a:pP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Руководитель проекта – Соколова Ирина Николаевна, заместитель директора по развитию образования и работе с информационными системами ГБПОУ «МПК» </a:t>
            </a:r>
            <a:endParaRPr lang="ru-RU" sz="2000" spc="-1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561"/>
              </a:spcBef>
              <a:buClr>
                <a:srgbClr val="000000"/>
              </a:buClr>
            </a:pP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Команда проекта:</a:t>
            </a:r>
            <a:endParaRPr lang="ru-RU" sz="2000" spc="-1" dirty="0">
              <a:solidFill>
                <a:srgbClr val="000000"/>
              </a:solidFill>
              <a:latin typeface="Arial"/>
            </a:endParaRPr>
          </a:p>
          <a:p>
            <a:pPr algn="just">
              <a:spcBef>
                <a:spcPts val="561"/>
              </a:spcBef>
              <a:tabLst>
                <a:tab pos="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Васильева Лариса Игоревна, заведующий отделением, </a:t>
            </a:r>
            <a:endParaRPr lang="ru-RU" sz="2000" spc="-1" dirty="0">
              <a:solidFill>
                <a:srgbClr val="000000"/>
              </a:solidFill>
              <a:latin typeface="Arial"/>
            </a:endParaRPr>
          </a:p>
          <a:p>
            <a:pPr algn="just">
              <a:spcBef>
                <a:spcPts val="561"/>
              </a:spcBef>
              <a:tabLst>
                <a:tab pos="0" algn="l"/>
              </a:tabLst>
            </a:pPr>
            <a:r>
              <a:rPr lang="ru-RU" sz="2000" spc="-1" dirty="0" err="1">
                <a:solidFill>
                  <a:srgbClr val="000000"/>
                </a:solidFill>
                <a:latin typeface="Times New Roman"/>
              </a:rPr>
              <a:t>Торшилова</a:t>
            </a: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 Валерия Валерьевна, заведующий отделением</a:t>
            </a:r>
          </a:p>
          <a:p>
            <a:pPr algn="just">
              <a:spcBef>
                <a:spcPts val="561"/>
              </a:spcBef>
              <a:tabLst>
                <a:tab pos="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imes New Roman"/>
              </a:rPr>
              <a:t>Толстов Дмитрий Олегович, инженер по ИКТ</a:t>
            </a:r>
          </a:p>
        </p:txBody>
      </p:sp>
      <p:sp>
        <p:nvSpPr>
          <p:cNvPr id="22" name="Прямоугольник 5"/>
          <p:cNvSpPr/>
          <p:nvPr/>
        </p:nvSpPr>
        <p:spPr>
          <a:xfrm>
            <a:off x="1907640" y="788400"/>
            <a:ext cx="479808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Руководитель и команда проекта</a:t>
            </a:r>
            <a:endParaRPr lang="ru-RU" sz="2400" spc="-1" dirty="0">
              <a:latin typeface="Arial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018" y="384435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0254" y="6364028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laceHolder 1"/>
          <p:cNvSpPr txBox="1">
            <a:spLocks/>
          </p:cNvSpPr>
          <p:nvPr/>
        </p:nvSpPr>
        <p:spPr>
          <a:xfrm>
            <a:off x="10006148" y="6382646"/>
            <a:ext cx="51901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3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0"/>
          <a:stretch/>
        </p:blipFill>
        <p:spPr>
          <a:xfrm>
            <a:off x="7665712" y="3919891"/>
            <a:ext cx="1780501" cy="213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0916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519655" y="6356353"/>
            <a:ext cx="310145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>
                <a:solidFill>
                  <a:srgbClr val="004C8E"/>
                </a:solidFill>
              </a:rPr>
              <a:pPr>
                <a:defRPr/>
              </a:pPr>
              <a:t>4</a:t>
            </a:fld>
            <a:endParaRPr lang="ru-RU" dirty="0">
              <a:solidFill>
                <a:srgbClr val="004C8E"/>
              </a:solidFill>
            </a:endParaRPr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9203" y="121444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-157019" y="121444"/>
            <a:ext cx="29220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2" b="2296"/>
          <a:stretch/>
        </p:blipFill>
        <p:spPr>
          <a:xfrm>
            <a:off x="2801438" y="714104"/>
            <a:ext cx="4137585" cy="559883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018" y="384435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019" y="6450535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laceHolder 1"/>
          <p:cNvSpPr txBox="1">
            <a:spLocks/>
          </p:cNvSpPr>
          <p:nvPr/>
        </p:nvSpPr>
        <p:spPr>
          <a:xfrm>
            <a:off x="10006148" y="6382646"/>
            <a:ext cx="51901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4</a:t>
            </a:r>
            <a:endParaRPr lang="ru-RU" sz="2400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601397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519655" y="6356353"/>
            <a:ext cx="310145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>
                <a:solidFill>
                  <a:srgbClr val="004C8E"/>
                </a:solidFill>
              </a:rPr>
              <a:pPr>
                <a:defRPr/>
              </a:pPr>
              <a:t>5</a:t>
            </a:fld>
            <a:endParaRPr lang="ru-RU" dirty="0">
              <a:solidFill>
                <a:srgbClr val="004C8E"/>
              </a:solidFill>
            </a:endParaRPr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630" y="131033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5"/>
          <p:cNvSpPr/>
          <p:nvPr/>
        </p:nvSpPr>
        <p:spPr>
          <a:xfrm>
            <a:off x="2453845" y="606470"/>
            <a:ext cx="479808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Стенд по проекту</a:t>
            </a:r>
            <a:endParaRPr lang="ru-RU" sz="2400" spc="-1" dirty="0">
              <a:latin typeface="Arial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019" y="297616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32" y="6440964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-157019" y="121444"/>
            <a:ext cx="29220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18" name="PlaceHolder 1"/>
          <p:cNvSpPr txBox="1">
            <a:spLocks/>
          </p:cNvSpPr>
          <p:nvPr/>
        </p:nvSpPr>
        <p:spPr>
          <a:xfrm>
            <a:off x="10006148" y="6382646"/>
            <a:ext cx="51901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5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45" y="1019256"/>
            <a:ext cx="9297455" cy="533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7378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177648" y="160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16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Прямоугольник 5"/>
          <p:cNvSpPr/>
          <p:nvPr/>
        </p:nvSpPr>
        <p:spPr>
          <a:xfrm>
            <a:off x="1729612" y="831890"/>
            <a:ext cx="5904736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Дорожная карта реализации проекта</a:t>
            </a:r>
            <a:endParaRPr lang="ru-RU" sz="2400" spc="-1" dirty="0">
              <a:latin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7648" y="1986494"/>
            <a:ext cx="11483024" cy="2503769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-157019" y="121444"/>
            <a:ext cx="29220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382" y="401126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2972" y="6331950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laceHolder 1"/>
          <p:cNvSpPr>
            <a:spLocks noGrp="1"/>
          </p:cNvSpPr>
          <p:nvPr>
            <p:ph type="sldNum" sz="quarter" idx="12"/>
          </p:nvPr>
        </p:nvSpPr>
        <p:spPr>
          <a:xfrm>
            <a:off x="10006148" y="6382646"/>
            <a:ext cx="51901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6</a:t>
            </a:r>
            <a:endParaRPr lang="ru-RU" sz="2400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5563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61987" y="6356353"/>
            <a:ext cx="567813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>
                <a:solidFill>
                  <a:srgbClr val="004C8E"/>
                </a:solidFill>
              </a:rPr>
              <a:pPr>
                <a:defRPr/>
              </a:pPr>
              <a:t>7</a:t>
            </a:fld>
            <a:endParaRPr lang="ru-RU" dirty="0">
              <a:solidFill>
                <a:srgbClr val="004C8E"/>
              </a:solidFill>
            </a:endParaRPr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8969" y="88187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92"/>
          <a:stretch/>
        </p:blipFill>
        <p:spPr>
          <a:xfrm>
            <a:off x="-392153" y="5496015"/>
            <a:ext cx="5631180" cy="1022035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382" y="401126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2153" y="6507346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-157019" y="121444"/>
            <a:ext cx="29220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5710" y="688269"/>
            <a:ext cx="92413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Карта текущего состояния </a:t>
            </a:r>
            <a:endParaRPr lang="ru-RU" spc="-1" dirty="0">
              <a:latin typeface="Arial"/>
            </a:endParaRPr>
          </a:p>
          <a:p>
            <a:pPr algn="ctr"/>
            <a:r>
              <a:rPr lang="ru-RU" b="1" spc="-1" dirty="0"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pc="-1" dirty="0">
              <a:latin typeface="Arial"/>
            </a:endParaRPr>
          </a:p>
        </p:txBody>
      </p:sp>
      <p:sp>
        <p:nvSpPr>
          <p:cNvPr id="11" name="PlaceHolder 1"/>
          <p:cNvSpPr txBox="1">
            <a:spLocks/>
          </p:cNvSpPr>
          <p:nvPr/>
        </p:nvSpPr>
        <p:spPr>
          <a:xfrm>
            <a:off x="10006148" y="6382646"/>
            <a:ext cx="51901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7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74866" y="1740410"/>
            <a:ext cx="11664192" cy="364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6055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382" y="401126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038" y="6408846"/>
            <a:ext cx="10169235" cy="4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" name="PlaceHolder 1"/>
          <p:cNvSpPr>
            <a:spLocks noGrp="1"/>
          </p:cNvSpPr>
          <p:nvPr>
            <p:ph type="sldNum" sz="quarter" idx="12"/>
          </p:nvPr>
        </p:nvSpPr>
        <p:spPr>
          <a:xfrm>
            <a:off x="10122568" y="6408846"/>
            <a:ext cx="347040" cy="292836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8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131" name="Picture 3" descr="C:\Users\Администратор\Desktop\Coat_of_arms_of_Chelyabinsk_Oblast.svg.png"/>
          <p:cNvPicPr/>
          <p:nvPr/>
        </p:nvPicPr>
        <p:blipFill>
          <a:blip r:embed="rId3"/>
          <a:stretch/>
        </p:blipFill>
        <p:spPr>
          <a:xfrm>
            <a:off x="-1367362" y="7632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32" name="Заголовок 1"/>
          <p:cNvSpPr/>
          <p:nvPr/>
        </p:nvSpPr>
        <p:spPr>
          <a:xfrm>
            <a:off x="-249382" y="113443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sp>
        <p:nvSpPr>
          <p:cNvPr id="133" name="Прямоугольник 5"/>
          <p:cNvSpPr/>
          <p:nvPr/>
        </p:nvSpPr>
        <p:spPr>
          <a:xfrm>
            <a:off x="324040" y="538920"/>
            <a:ext cx="8893080" cy="913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Производственный анализ №1</a:t>
            </a:r>
            <a:endParaRPr lang="ru-RU" spc="-1" dirty="0">
              <a:latin typeface="Arial"/>
            </a:endParaRPr>
          </a:p>
          <a:p>
            <a:pPr algn="ctr"/>
            <a:r>
              <a:rPr lang="ru-RU" b="1" spc="-1" dirty="0"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процесса»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pc="-1" dirty="0">
              <a:latin typeface="Arial"/>
            </a:endParaRPr>
          </a:p>
        </p:txBody>
      </p:sp>
      <p:pic>
        <p:nvPicPr>
          <p:cNvPr id="4" name="Рисунок 3" descr="Документ2 - Word (Сбой активации продукта)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5" t="30265" r="27045" b="5066"/>
          <a:stretch/>
        </p:blipFill>
        <p:spPr>
          <a:xfrm>
            <a:off x="56670" y="1452241"/>
            <a:ext cx="9322461" cy="500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10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ldNum" sz="quarter" idx="12"/>
          </p:nvPr>
        </p:nvSpPr>
        <p:spPr>
          <a:xfrm>
            <a:off x="10211530" y="6358320"/>
            <a:ext cx="347040" cy="2851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9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131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295347" y="7578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32" name="Заголовок 1"/>
          <p:cNvSpPr/>
          <p:nvPr/>
        </p:nvSpPr>
        <p:spPr>
          <a:xfrm>
            <a:off x="-288405" y="17910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sp>
        <p:nvSpPr>
          <p:cNvPr id="133" name="Прямоугольник 5"/>
          <p:cNvSpPr/>
          <p:nvPr/>
        </p:nvSpPr>
        <p:spPr>
          <a:xfrm>
            <a:off x="203793" y="864500"/>
            <a:ext cx="8893080" cy="913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Производственный анализ №1</a:t>
            </a:r>
            <a:endParaRPr lang="ru-RU" spc="-1" dirty="0">
              <a:latin typeface="Arial"/>
            </a:endParaRPr>
          </a:p>
          <a:p>
            <a:pPr algn="ctr"/>
            <a:r>
              <a:rPr lang="ru-RU" b="1" spc="-1" dirty="0"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pc="-1" dirty="0">
              <a:latin typeface="Arial"/>
            </a:endParaRPr>
          </a:p>
        </p:txBody>
      </p:sp>
      <p:pic>
        <p:nvPicPr>
          <p:cNvPr id="2" name="Рисунок 1" descr="Документ2 - Word (Сбой активации продукта)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t="32313" r="27045" b="29302"/>
          <a:stretch/>
        </p:blipFill>
        <p:spPr>
          <a:xfrm>
            <a:off x="-402513" y="1777821"/>
            <a:ext cx="10112570" cy="43084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8405" y="474974"/>
            <a:ext cx="10169009" cy="4145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9996" y="6086316"/>
            <a:ext cx="10169009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2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ldNum" sz="quarter" idx="12"/>
          </p:nvPr>
        </p:nvSpPr>
        <p:spPr>
          <a:xfrm>
            <a:off x="9943937" y="6358320"/>
            <a:ext cx="533634" cy="2851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10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131" name="Picture 3" descr="C:\Users\Администратор\Desktop\Coat_of_arms_of_Chelyabinsk_Oblast.svg.png"/>
          <p:cNvPicPr/>
          <p:nvPr/>
        </p:nvPicPr>
        <p:blipFill>
          <a:blip r:embed="rId3"/>
          <a:stretch/>
        </p:blipFill>
        <p:spPr>
          <a:xfrm>
            <a:off x="-1295347" y="7578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32" name="Заголовок 1"/>
          <p:cNvSpPr/>
          <p:nvPr/>
        </p:nvSpPr>
        <p:spPr>
          <a:xfrm>
            <a:off x="-288405" y="17910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sp>
        <p:nvSpPr>
          <p:cNvPr id="133" name="Прямоугольник 5"/>
          <p:cNvSpPr/>
          <p:nvPr/>
        </p:nvSpPr>
        <p:spPr>
          <a:xfrm>
            <a:off x="203793" y="864500"/>
            <a:ext cx="8893080" cy="913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Производственный анализ №1</a:t>
            </a:r>
            <a:endParaRPr lang="ru-RU" spc="-1" dirty="0">
              <a:latin typeface="Arial"/>
            </a:endParaRPr>
          </a:p>
          <a:p>
            <a:pPr algn="ctr"/>
            <a:r>
              <a:rPr lang="ru-RU" b="1" spc="-1" dirty="0"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pc="-1" dirty="0"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8405" y="474974"/>
            <a:ext cx="10169009" cy="4145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8405" y="6293598"/>
            <a:ext cx="10169009" cy="414564"/>
          </a:xfrm>
          <a:prstGeom prst="rect">
            <a:avLst/>
          </a:prstGeom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586371740"/>
              </p:ext>
            </p:extLst>
          </p:nvPr>
        </p:nvGraphicFramePr>
        <p:xfrm>
          <a:off x="-905691" y="1942011"/>
          <a:ext cx="11068593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Прямоугольник 5"/>
          <p:cNvSpPr/>
          <p:nvPr/>
        </p:nvSpPr>
        <p:spPr>
          <a:xfrm>
            <a:off x="-701898" y="4609186"/>
            <a:ext cx="8893080" cy="36787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pc="-1" dirty="0">
              <a:latin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351738" y="4337795"/>
            <a:ext cx="10514640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о проблемах/сбоях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Оформление заявки о запросе/инциденте на бумажном носителе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заявки о запросе/инциденте на бумажном носителе для регистрации резолюции директора, обработка, выбор приоритета заявки, выбор исполнителя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заявки на бумажном носителе, выбор исполнителя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докладной о запросе на основе заявки о запросе/инциденте на бумажном носителе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докладной о запросе/инциденте на бумажном носителе для регистрации резолюции директора об исполнении (распределение поручения)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резолюции директора, анализ запроса/инцидента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запроса/инцидента, выбор исполнителя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Исследование и решение инцидента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о решении инцидента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Закрытие инцидента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о решении инцидента</a:t>
            </a:r>
          </a:p>
        </p:txBody>
      </p:sp>
      <p:cxnSp>
        <p:nvCxnSpPr>
          <p:cNvPr id="4" name="Прямая соединительная линия 3"/>
          <p:cNvCxnSpPr>
            <a:endCxn id="9" idx="3"/>
          </p:cNvCxnSpPr>
          <p:nvPr/>
        </p:nvCxnSpPr>
        <p:spPr>
          <a:xfrm>
            <a:off x="-496389" y="3065417"/>
            <a:ext cx="10659291" cy="65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052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Num" sz="quarter" idx="12"/>
          </p:nvPr>
        </p:nvSpPr>
        <p:spPr>
          <a:xfrm>
            <a:off x="9860273" y="6413738"/>
            <a:ext cx="602576" cy="240488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11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145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077943" y="17928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46" name="Заголовок 1"/>
          <p:cNvSpPr/>
          <p:nvPr/>
        </p:nvSpPr>
        <p:spPr>
          <a:xfrm>
            <a:off x="-232954" y="217783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sp>
        <p:nvSpPr>
          <p:cNvPr id="9" name="PlaceHolder 1"/>
          <p:cNvSpPr txBox="1">
            <a:spLocks/>
          </p:cNvSpPr>
          <p:nvPr/>
        </p:nvSpPr>
        <p:spPr>
          <a:xfrm>
            <a:off x="-488548" y="680936"/>
            <a:ext cx="10369152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b="1" kern="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идеального состояния процесса </a:t>
            </a:r>
          </a:p>
          <a:p>
            <a:pPr algn="ctr"/>
            <a:r>
              <a:rPr lang="ru-RU" b="1" spc="-1" dirty="0"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pc="-1" dirty="0">
              <a:latin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2954" y="577063"/>
            <a:ext cx="10169009" cy="4145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8663" y="6318048"/>
            <a:ext cx="10169009" cy="4145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88" y="1878058"/>
            <a:ext cx="9176375" cy="353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57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2954" y="538920"/>
            <a:ext cx="10169009" cy="414564"/>
          </a:xfrm>
          <a:prstGeom prst="rect">
            <a:avLst/>
          </a:prstGeom>
        </p:spPr>
      </p:pic>
      <p:sp>
        <p:nvSpPr>
          <p:cNvPr id="170" name="PlaceHolder 1"/>
          <p:cNvSpPr>
            <a:spLocks noGrp="1"/>
          </p:cNvSpPr>
          <p:nvPr>
            <p:ph type="sldNum" sz="quarter" idx="12"/>
          </p:nvPr>
        </p:nvSpPr>
        <p:spPr>
          <a:xfrm>
            <a:off x="9936055" y="6437948"/>
            <a:ext cx="530568" cy="25236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12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171" name="Picture 3" descr="C:\Users\Администратор\Desktop\Coat_of_arms_of_Chelyabinsk_Oblast.svg.png"/>
          <p:cNvPicPr/>
          <p:nvPr/>
        </p:nvPicPr>
        <p:blipFill>
          <a:blip r:embed="rId3"/>
          <a:stretch/>
        </p:blipFill>
        <p:spPr>
          <a:xfrm>
            <a:off x="-1138903" y="7632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72" name="Заголовок 1"/>
          <p:cNvSpPr/>
          <p:nvPr/>
        </p:nvSpPr>
        <p:spPr>
          <a:xfrm>
            <a:off x="-232954" y="269319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sp>
        <p:nvSpPr>
          <p:cNvPr id="175" name="Прямоугольник 5"/>
          <p:cNvSpPr/>
          <p:nvPr/>
        </p:nvSpPr>
        <p:spPr>
          <a:xfrm>
            <a:off x="2259428" y="782339"/>
            <a:ext cx="479808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Диаграмма</a:t>
            </a:r>
            <a:r>
              <a:rPr lang="en-US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en-US" sz="2400" b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Исикавы</a:t>
            </a:r>
            <a:endParaRPr lang="ru-RU" sz="2400" spc="-1" dirty="0">
              <a:latin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394" y="6356846"/>
            <a:ext cx="10169009" cy="4145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88" y="1321952"/>
            <a:ext cx="7773761" cy="511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13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2329" y="6468624"/>
            <a:ext cx="11600329" cy="44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1870631"/>
              </p:ext>
            </p:extLst>
          </p:nvPr>
        </p:nvGraphicFramePr>
        <p:xfrm>
          <a:off x="-802332" y="846944"/>
          <a:ext cx="11138637" cy="5733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8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35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594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9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Лишние перемещения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" marR="6701" marT="670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Невозможность централизации структурных подразделений (отделения, общежитие, спортивный комплекс) из-за территориальной разбросанности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26" marR="64326" marT="32163" marB="32163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Использование современных цифровых технологий (интегрированной информационной системы, электронного документооборота по информационному обеспечению образовательного процесса)</a:t>
                      </a:r>
                    </a:p>
                  </a:txBody>
                  <a:tcPr marL="6701" marR="6701" marT="670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57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Излишняя обработка документа 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" marR="6701" marT="670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Избыточный документооборот связан с: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- несвоевременным доведением поручения или документа до исполнителя;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- неупорядоченность сбора информации, необходимой для принятия управленческих решений;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- перестраховка при принятии управленческих решений;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- нерациональное применение организационной и компьютерной техники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489" marR="96489" marT="96489" marB="9648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Разработать и внедрить единую структуру электронных данных, стандартизировать процессы информатизации (разработка стандарта подачи электронной заявки, разработка электронных шаблонов)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" marR="6701" marT="6701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40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Ожидание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" marR="6701" marT="1608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1. Большое количество запросов/инцидентов, разных направлений, которые поступают на обработку в секретариат, отдел информатизации.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2. Сложный алгоритм множества этапов обработки, которые требуют времени для выполнения. В таком случае, статус «ожидает обработки» может означать, что запрос находится на конкретном этапе обработки и ожидает своей очереди.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" marR="6701" marT="6701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62890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1. Установить и масштабировать серверную инфраструктуру, повысить ее производительность с учетом сокращения времени ожидания обработки.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32410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2. При разработке программного обеспечения оптимизировать код программы и базы данных для эффекта снижения времени ожидания обработки (разработать и внедрить типы заявок, контактные данные заявителя, дата подачи, наименование запроса, определение исполнителя, установление и контроль статуса, закрытие запроса)</a:t>
                      </a:r>
                    </a:p>
                  </a:txBody>
                  <a:tcPr marL="6701" marR="6701" marT="223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7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качества образовательного процесса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" marR="6701" marT="160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Нарушение требований ФГОС СПО 4 поколения, утвержденного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Минпросом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РФ 22 апреля 2021 года №05-446 в п. 7.1, п.7.16 об информационном обеспечении образовательного процесса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" marR="6701" marT="670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1. Разработать и утвердить локальный акт о стандарте подачи электронной заявки.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2. Разработать ПО подачи заявок по информационному обеспечению образовательного процесса.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. Внедрить ПО подачи заявок по информационному обеспечению образовательного процесса.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Своевременное принятие-регистрация-выбор исполнителя-диагностика-решение проблемы-информирование о решении запроса/инцидента</a:t>
                      </a:r>
                    </a:p>
                  </a:txBody>
                  <a:tcPr marL="6701" marR="6701" marT="76387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871587" y="6429956"/>
            <a:ext cx="489155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>
                <a:solidFill>
                  <a:srgbClr val="004C8E"/>
                </a:solidFill>
              </a:rPr>
              <a:pPr>
                <a:defRPr/>
              </a:pPr>
              <a:t>13</a:t>
            </a:fld>
            <a:endParaRPr lang="ru-RU" dirty="0">
              <a:solidFill>
                <a:srgbClr val="004C8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8892" y="345729"/>
            <a:ext cx="10955198" cy="44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 rot="16200000">
            <a:off x="-3631875" y="3227810"/>
            <a:ext cx="47988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АНАЛИЗ ПРОБЛЕМ</a:t>
            </a:r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4163" y="20850"/>
            <a:ext cx="603550" cy="77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1414647" y="486903"/>
            <a:ext cx="6779425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проблем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-618892" y="126863"/>
            <a:ext cx="29220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11" name="PlaceHolder 1"/>
          <p:cNvSpPr txBox="1">
            <a:spLocks/>
          </p:cNvSpPr>
          <p:nvPr/>
        </p:nvSpPr>
        <p:spPr>
          <a:xfrm>
            <a:off x="10076798" y="6511096"/>
            <a:ext cx="51901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13</a:t>
            </a:r>
            <a:endParaRPr lang="ru-RU" sz="2400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818624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31704319"/>
              </p:ext>
            </p:extLst>
          </p:nvPr>
        </p:nvGraphicFramePr>
        <p:xfrm>
          <a:off x="123848" y="959982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ятно 1 60"/>
          <p:cNvSpPr/>
          <p:nvPr/>
        </p:nvSpPr>
        <p:spPr>
          <a:xfrm>
            <a:off x="602019" y="5360605"/>
            <a:ext cx="774214" cy="65047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588305" y="5360606"/>
            <a:ext cx="774214" cy="65047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544124" y="5380495"/>
            <a:ext cx="774214" cy="65047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3372465" y="5397913"/>
            <a:ext cx="774214" cy="65047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pic>
        <p:nvPicPr>
          <p:cNvPr id="2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310" y="72380"/>
            <a:ext cx="816455" cy="72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4738" y="72380"/>
            <a:ext cx="603550" cy="77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460065" y="270300"/>
            <a:ext cx="10169009" cy="41456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49570" y="6415593"/>
            <a:ext cx="10169009" cy="414564"/>
          </a:xfrm>
          <a:prstGeom prst="rect">
            <a:avLst/>
          </a:prstGeom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-460065" y="100421"/>
            <a:ext cx="29220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29" name="Прямоугольник 5"/>
          <p:cNvSpPr/>
          <p:nvPr/>
        </p:nvSpPr>
        <p:spPr>
          <a:xfrm>
            <a:off x="2664911" y="530876"/>
            <a:ext cx="479808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Пирамида  проблем</a:t>
            </a:r>
            <a:endParaRPr lang="ru-RU" sz="2400" spc="-1" dirty="0">
              <a:latin typeface="Arial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26957" y="4163101"/>
            <a:ext cx="4692483" cy="1950720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Лишние перемещения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Излишняя обработка документа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Ожидание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качества образовательного процесса</a:t>
            </a:r>
          </a:p>
        </p:txBody>
      </p:sp>
      <p:sp>
        <p:nvSpPr>
          <p:cNvPr id="31" name="PlaceHolder 1"/>
          <p:cNvSpPr>
            <a:spLocks noGrp="1"/>
          </p:cNvSpPr>
          <p:nvPr>
            <p:ph type="sldNum" sz="quarter" idx="12"/>
          </p:nvPr>
        </p:nvSpPr>
        <p:spPr>
          <a:xfrm>
            <a:off x="10006148" y="6382646"/>
            <a:ext cx="51901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14</a:t>
            </a:r>
            <a:endParaRPr lang="ru-RU" sz="2400" spc="-1" dirty="0">
              <a:latin typeface="Times New Roman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7924" y="1506594"/>
            <a:ext cx="11334847" cy="3039098"/>
          </a:xfrm>
          <a:prstGeom prst="rect">
            <a:avLst/>
          </a:prstGeom>
        </p:spPr>
      </p:pic>
      <p:sp>
        <p:nvSpPr>
          <p:cNvPr id="177" name="PlaceHolder 1"/>
          <p:cNvSpPr>
            <a:spLocks noGrp="1"/>
          </p:cNvSpPr>
          <p:nvPr>
            <p:ph type="sldNum" sz="quarter" idx="12"/>
          </p:nvPr>
        </p:nvSpPr>
        <p:spPr>
          <a:xfrm>
            <a:off x="9795592" y="6323460"/>
            <a:ext cx="674584" cy="344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15</a:t>
            </a:r>
            <a:endParaRPr lang="ru-RU" sz="2400" spc="-1" dirty="0">
              <a:latin typeface="Times New Roman"/>
            </a:endParaRPr>
          </a:p>
        </p:txBody>
      </p:sp>
      <p:sp>
        <p:nvSpPr>
          <p:cNvPr id="178" name="TextBox 48"/>
          <p:cNvSpPr/>
          <p:nvPr/>
        </p:nvSpPr>
        <p:spPr>
          <a:xfrm>
            <a:off x="9270124" y="3253393"/>
            <a:ext cx="1397876" cy="1075764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latin typeface="Times New Roman"/>
                <a:ea typeface="DejaVu Sans"/>
              </a:rPr>
              <a:t>Время 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pc="-1" dirty="0">
                <a:latin typeface="Times New Roman"/>
                <a:ea typeface="DejaVu Sans"/>
              </a:rPr>
              <a:t>протекания 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pc="-1" dirty="0">
                <a:latin typeface="Times New Roman"/>
                <a:ea typeface="DejaVu Sans"/>
              </a:rPr>
              <a:t>процесса 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pc="-1" dirty="0">
                <a:latin typeface="Times New Roman"/>
                <a:ea typeface="DejaVu Sans"/>
              </a:rPr>
              <a:t>– 1 час. </a:t>
            </a:r>
            <a:endParaRPr lang="ru-RU" sz="1600" spc="-1" dirty="0">
              <a:latin typeface="Arial"/>
            </a:endParaRPr>
          </a:p>
        </p:txBody>
      </p:sp>
      <p:pic>
        <p:nvPicPr>
          <p:cNvPr id="179" name="Picture 3" descr="C:\Users\Администратор\Desktop\Coat_of_arms_of_Chelyabinsk_Oblast.svg.png"/>
          <p:cNvPicPr/>
          <p:nvPr/>
        </p:nvPicPr>
        <p:blipFill>
          <a:blip r:embed="rId3"/>
          <a:stretch/>
        </p:blipFill>
        <p:spPr>
          <a:xfrm>
            <a:off x="-1337407" y="3096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0" name="Заголовок 1"/>
          <p:cNvSpPr/>
          <p:nvPr/>
        </p:nvSpPr>
        <p:spPr>
          <a:xfrm>
            <a:off x="-260232" y="201555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pic>
        <p:nvPicPr>
          <p:cNvPr id="181" name="Picture 2"/>
          <p:cNvPicPr/>
          <p:nvPr/>
        </p:nvPicPr>
        <p:blipFill>
          <a:blip r:embed="rId4"/>
          <a:stretch/>
        </p:blipFill>
        <p:spPr>
          <a:xfrm>
            <a:off x="-259975" y="493560"/>
            <a:ext cx="10479740" cy="270090"/>
          </a:xfrm>
          <a:prstGeom prst="rect">
            <a:avLst/>
          </a:prstGeom>
          <a:ln w="0">
            <a:noFill/>
          </a:ln>
        </p:spPr>
      </p:pic>
      <p:sp>
        <p:nvSpPr>
          <p:cNvPr id="183" name="Прямоугольник 5"/>
          <p:cNvSpPr/>
          <p:nvPr/>
        </p:nvSpPr>
        <p:spPr>
          <a:xfrm>
            <a:off x="97920" y="548640"/>
            <a:ext cx="8893080" cy="100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 Карта целевого состояния процесса </a:t>
            </a:r>
            <a:endParaRPr lang="ru-RU" sz="2400" spc="-1" dirty="0">
              <a:latin typeface="Arial"/>
            </a:endParaRPr>
          </a:p>
          <a:p>
            <a:pPr algn="ctr"/>
            <a:r>
              <a:rPr lang="ru-RU" b="1" spc="-1" dirty="0"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pc="-1" dirty="0">
              <a:latin typeface="Arial"/>
            </a:endParaRPr>
          </a:p>
        </p:txBody>
      </p:sp>
      <p:sp>
        <p:nvSpPr>
          <p:cNvPr id="184" name="TextBox 1"/>
          <p:cNvSpPr/>
          <p:nvPr/>
        </p:nvSpPr>
        <p:spPr>
          <a:xfrm>
            <a:off x="1323468" y="3712023"/>
            <a:ext cx="3159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Предложения 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 улучшению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5" name="Таблица 5"/>
          <p:cNvGraphicFramePr/>
          <p:nvPr>
            <p:extLst>
              <p:ext uri="{D42A27DB-BD31-4B8C-83A1-F6EECF244321}">
                <p14:modId xmlns:p14="http://schemas.microsoft.com/office/powerpoint/2010/main" val="1387546331"/>
              </p:ext>
            </p:extLst>
          </p:nvPr>
        </p:nvGraphicFramePr>
        <p:xfrm>
          <a:off x="-1177924" y="4545691"/>
          <a:ext cx="11648100" cy="2179704"/>
        </p:xfrm>
        <a:graphic>
          <a:graphicData uri="http://schemas.openxmlformats.org/drawingml/2006/table">
            <a:tbl>
              <a:tblPr/>
              <a:tblGrid>
                <a:gridCol w="463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4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13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№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Решение проблемы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6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Использованы современные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цифровыхетехнологии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(интегрированной информационной системы, электронного документооборота по информационному обеспечению образовательного процесса)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6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Разработана и внедрена единая структура электронных данных, стандартизирован процесс информатизации (разработан стандарт подачи электронной заявки, разработаны электронные шаблоны)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4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Установлена и масштабирована серверная инфраструктура, повышена ее производительность с учетом сокращения времени ожидания обработки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При разработке программного обеспечения оптимизирован код программы и базы данных для эффекта снижения времени ожидания обработки (разработаны и внедрены типы заявок, контактные данные заявителя, дата подачи, наименование запроса, определение исполнителя, установление и контроль статуса, закрытие запроса)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1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Разработаны 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утвердены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локальные акты о стандарте подачи электронной заявки;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Разработано ПО подачи заявок по информационному обеспечению образовательного процесса;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Внедрено ПО подачи заявок по информационному обеспечению образовательного процесса;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Своевременное принятие-регистрация-выбор исполнителя-диагностика-решение проблемы-информирование о решении запроса/инцидента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892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ldNum" sz="quarter" idx="12"/>
          </p:nvPr>
        </p:nvSpPr>
        <p:spPr>
          <a:xfrm>
            <a:off x="10015796" y="6421741"/>
            <a:ext cx="526397" cy="238655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  <a:ea typeface="DejaVu Sans"/>
              </a:rPr>
              <a:t>16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188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247760" y="7632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9" name="Заголовок 1"/>
          <p:cNvSpPr/>
          <p:nvPr/>
        </p:nvSpPr>
        <p:spPr>
          <a:xfrm>
            <a:off x="-233083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pic>
        <p:nvPicPr>
          <p:cNvPr id="190" name="Picture 2"/>
          <p:cNvPicPr/>
          <p:nvPr/>
        </p:nvPicPr>
        <p:blipFill>
          <a:blip r:embed="rId3"/>
          <a:stretch/>
        </p:blipFill>
        <p:spPr>
          <a:xfrm>
            <a:off x="-233083" y="476417"/>
            <a:ext cx="10255623" cy="294548"/>
          </a:xfrm>
          <a:prstGeom prst="rect">
            <a:avLst/>
          </a:prstGeom>
          <a:ln w="0">
            <a:noFill/>
          </a:ln>
        </p:spPr>
      </p:pic>
      <p:sp>
        <p:nvSpPr>
          <p:cNvPr id="192" name="Прямоугольник 5"/>
          <p:cNvSpPr/>
          <p:nvPr/>
        </p:nvSpPr>
        <p:spPr>
          <a:xfrm>
            <a:off x="97920" y="620280"/>
            <a:ext cx="8893080" cy="100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Производственный анализ №2</a:t>
            </a:r>
            <a:endParaRPr lang="ru-RU" spc="-1" dirty="0">
              <a:latin typeface="Arial"/>
            </a:endParaRPr>
          </a:p>
          <a:p>
            <a:pPr algn="ctr"/>
            <a:r>
              <a:rPr lang="ru-RU" b="1" spc="-1" dirty="0"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процесса»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pc="-1" dirty="0">
              <a:latin typeface="Arial"/>
            </a:endParaRPr>
          </a:p>
        </p:txBody>
      </p:sp>
      <p:pic>
        <p:nvPicPr>
          <p:cNvPr id="9" name="Picture 2"/>
          <p:cNvPicPr/>
          <p:nvPr/>
        </p:nvPicPr>
        <p:blipFill>
          <a:blip r:embed="rId3"/>
          <a:stretch/>
        </p:blipFill>
        <p:spPr>
          <a:xfrm>
            <a:off x="-233083" y="6421740"/>
            <a:ext cx="10255623" cy="294548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 descr="Документ2 - Word (Сбой активации продукта)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8" t="27593" r="26838" b="14035"/>
          <a:stretch/>
        </p:blipFill>
        <p:spPr>
          <a:xfrm>
            <a:off x="-313509" y="1706401"/>
            <a:ext cx="10432869" cy="49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62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ldNum" sz="quarter" idx="12"/>
          </p:nvPr>
        </p:nvSpPr>
        <p:spPr>
          <a:xfrm>
            <a:off x="10074383" y="6328968"/>
            <a:ext cx="515241" cy="286605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17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195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337407" y="17334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96" name="Заголовок 1"/>
          <p:cNvSpPr/>
          <p:nvPr/>
        </p:nvSpPr>
        <p:spPr>
          <a:xfrm>
            <a:off x="-468540" y="208523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pic>
        <p:nvPicPr>
          <p:cNvPr id="197" name="Picture 2"/>
          <p:cNvPicPr/>
          <p:nvPr/>
        </p:nvPicPr>
        <p:blipFill>
          <a:blip r:embed="rId3"/>
          <a:stretch/>
        </p:blipFill>
        <p:spPr>
          <a:xfrm>
            <a:off x="-403413" y="493560"/>
            <a:ext cx="10605247" cy="333408"/>
          </a:xfrm>
          <a:prstGeom prst="rect">
            <a:avLst/>
          </a:prstGeom>
          <a:ln w="0">
            <a:noFill/>
          </a:ln>
        </p:spPr>
      </p:pic>
      <p:sp>
        <p:nvSpPr>
          <p:cNvPr id="199" name="Прямоугольник 5"/>
          <p:cNvSpPr/>
          <p:nvPr/>
        </p:nvSpPr>
        <p:spPr>
          <a:xfrm>
            <a:off x="97920" y="692640"/>
            <a:ext cx="8893080" cy="100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 Производственный анализ №2</a:t>
            </a:r>
            <a:endParaRPr lang="ru-RU" sz="2400" spc="-1" dirty="0">
              <a:latin typeface="Arial"/>
            </a:endParaRPr>
          </a:p>
          <a:p>
            <a:pPr algn="ctr"/>
            <a:r>
              <a:rPr lang="ru-RU" b="1" spc="-1" dirty="0"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pc="-1" dirty="0">
              <a:latin typeface="Arial"/>
            </a:endParaRPr>
          </a:p>
        </p:txBody>
      </p:sp>
      <p:pic>
        <p:nvPicPr>
          <p:cNvPr id="10" name="Picture 2"/>
          <p:cNvPicPr/>
          <p:nvPr/>
        </p:nvPicPr>
        <p:blipFill>
          <a:blip r:embed="rId3"/>
          <a:stretch/>
        </p:blipFill>
        <p:spPr>
          <a:xfrm>
            <a:off x="-423496" y="6448868"/>
            <a:ext cx="10605247" cy="333408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66107702"/>
              </p:ext>
            </p:extLst>
          </p:nvPr>
        </p:nvGraphicFramePr>
        <p:xfrm>
          <a:off x="549190" y="1822238"/>
          <a:ext cx="8046171" cy="2725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-358110" y="4547314"/>
            <a:ext cx="10514640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о проблемах/сбоях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Оформление заявки о запросе/инциденте на бумажном носителе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заявки о запросе/инциденте на бумажном носителе для регистрации резолюции директора, обработка, выбор приоритета заявки, выбор исполнителя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заявки на бумажном носителе, выбор исполнителя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докладной о запросе на основе заявки о запросе/инциденте на бумажном носителе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докладной о запросе/инциденте на бумажном носителе для регистрации резолюции директора об исполнении (распределение поручения)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Принятие резолюции директора, анализ запроса/инцидента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запроса/инцидента, выбор исполнителя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Исследование и решение инцидента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о решении инцидента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Закрытие инцидента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о решении инцидента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66653" y="3672456"/>
            <a:ext cx="75503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288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ldNum" sz="quarter" idx="12"/>
          </p:nvPr>
        </p:nvSpPr>
        <p:spPr>
          <a:xfrm>
            <a:off x="10049691" y="6235332"/>
            <a:ext cx="486515" cy="341519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18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202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312354" y="7632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03" name="Заголовок 1"/>
          <p:cNvSpPr/>
          <p:nvPr/>
        </p:nvSpPr>
        <p:spPr>
          <a:xfrm>
            <a:off x="-403413" y="225222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sp>
        <p:nvSpPr>
          <p:cNvPr id="206" name="Прямоугольник 5"/>
          <p:cNvSpPr/>
          <p:nvPr/>
        </p:nvSpPr>
        <p:spPr>
          <a:xfrm>
            <a:off x="1494720" y="691920"/>
            <a:ext cx="631044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>
                <a:solidFill>
                  <a:srgbClr val="000000"/>
                </a:solidFill>
                <a:latin typeface="Times New Roman"/>
                <a:ea typeface="DejaVu Sans"/>
              </a:rPr>
              <a:t>План реализации проекта</a:t>
            </a:r>
            <a:endParaRPr lang="ru-RU" sz="2400" spc="-1">
              <a:latin typeface="Arial"/>
            </a:endParaRPr>
          </a:p>
        </p:txBody>
      </p:sp>
      <p:graphicFrame>
        <p:nvGraphicFramePr>
          <p:cNvPr id="207" name="Таблица 4"/>
          <p:cNvGraphicFramePr/>
          <p:nvPr>
            <p:extLst>
              <p:ext uri="{D42A27DB-BD31-4B8C-83A1-F6EECF244321}">
                <p14:modId xmlns:p14="http://schemas.microsoft.com/office/powerpoint/2010/main" val="867378652"/>
              </p:ext>
            </p:extLst>
          </p:nvPr>
        </p:nvGraphicFramePr>
        <p:xfrm>
          <a:off x="-687978" y="1224222"/>
          <a:ext cx="10889812" cy="4814928"/>
        </p:xfrm>
        <a:graphic>
          <a:graphicData uri="http://schemas.openxmlformats.org/drawingml/2006/table">
            <a:tbl>
              <a:tblPr/>
              <a:tblGrid>
                <a:gridCol w="343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7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5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3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4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43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88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Краткое описание проблемы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Мероприятия по решению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97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Лишние перемещения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Разработка, внедрение, апробация современных цифровых технологий (интегрированной информационной системы, электронного документооборота по информационному обеспечению образовательного процесса)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Соколова И.Н.</a:t>
                      </a:r>
                    </a:p>
                    <a:p>
                      <a:pPr marL="360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Толстов Д.О.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06.11.23 - 27.11.23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Разработанное программное обеспечение на Веб-интерфейсе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27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Излишняя обработка документа 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Разработать и внедрить единую структуру электронных данных, стандартизировать процессы информатизации 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Соколова И.Н., заместитель директора по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РОиРИС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Толстов Д.О., инженер по ИКТ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06.11.23 - 27.11.23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Разработанный единый стандарт подачи электронной заявки, разработанные  электронные шаблоны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8" name="Рисунок 141"/>
          <p:cNvPicPr/>
          <p:nvPr/>
        </p:nvPicPr>
        <p:blipFill>
          <a:blip r:embed="rId3"/>
          <a:stretch/>
        </p:blipFill>
        <p:spPr>
          <a:xfrm>
            <a:off x="1440" y="1440"/>
            <a:ext cx="1080" cy="1080"/>
          </a:xfrm>
          <a:prstGeom prst="rect">
            <a:avLst/>
          </a:prstGeom>
          <a:ln w="0">
            <a:noFill/>
          </a:ln>
        </p:spPr>
      </p:pic>
      <p:pic>
        <p:nvPicPr>
          <p:cNvPr id="10" name="Picture 2"/>
          <p:cNvPicPr/>
          <p:nvPr/>
        </p:nvPicPr>
        <p:blipFill>
          <a:blip r:embed="rId4"/>
          <a:stretch/>
        </p:blipFill>
        <p:spPr>
          <a:xfrm>
            <a:off x="-403413" y="493560"/>
            <a:ext cx="10605247" cy="333408"/>
          </a:xfrm>
          <a:prstGeom prst="rect">
            <a:avLst/>
          </a:prstGeom>
          <a:ln w="0">
            <a:noFill/>
          </a:ln>
        </p:spPr>
      </p:pic>
      <p:pic>
        <p:nvPicPr>
          <p:cNvPr id="11" name="Picture 2"/>
          <p:cNvPicPr/>
          <p:nvPr/>
        </p:nvPicPr>
        <p:blipFill>
          <a:blip r:embed="rId4"/>
          <a:stretch/>
        </p:blipFill>
        <p:spPr>
          <a:xfrm>
            <a:off x="-786424" y="6410146"/>
            <a:ext cx="10605247" cy="33340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196258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ldNum" sz="quarter" idx="12"/>
          </p:nvPr>
        </p:nvSpPr>
        <p:spPr>
          <a:xfrm>
            <a:off x="10101945" y="6257258"/>
            <a:ext cx="488331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19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210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225989" y="10657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11" name="Заголовок 1"/>
          <p:cNvSpPr/>
          <p:nvPr/>
        </p:nvSpPr>
        <p:spPr>
          <a:xfrm>
            <a:off x="1043608" y="3420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>
              <a:latin typeface="Arial"/>
            </a:endParaRPr>
          </a:p>
        </p:txBody>
      </p:sp>
      <p:sp>
        <p:nvSpPr>
          <p:cNvPr id="214" name="Прямоугольник 5"/>
          <p:cNvSpPr/>
          <p:nvPr/>
        </p:nvSpPr>
        <p:spPr>
          <a:xfrm>
            <a:off x="1259632" y="341291"/>
            <a:ext cx="6310440" cy="82954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2400" b="1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План реализации проекта</a:t>
            </a:r>
            <a:endParaRPr lang="ru-RU" sz="2400" spc="-1" dirty="0">
              <a:latin typeface="Arial"/>
            </a:endParaRPr>
          </a:p>
        </p:txBody>
      </p:sp>
      <p:pic>
        <p:nvPicPr>
          <p:cNvPr id="215" name="Рисунок 149"/>
          <p:cNvPicPr/>
          <p:nvPr/>
        </p:nvPicPr>
        <p:blipFill>
          <a:blip r:embed="rId3"/>
          <a:stretch/>
        </p:blipFill>
        <p:spPr>
          <a:xfrm>
            <a:off x="1440" y="1440"/>
            <a:ext cx="1080" cy="10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16" name="Таблица 1"/>
          <p:cNvGraphicFramePr/>
          <p:nvPr>
            <p:extLst>
              <p:ext uri="{D42A27DB-BD31-4B8C-83A1-F6EECF244321}">
                <p14:modId xmlns:p14="http://schemas.microsoft.com/office/powerpoint/2010/main" val="2801172028"/>
              </p:ext>
            </p:extLst>
          </p:nvPr>
        </p:nvGraphicFramePr>
        <p:xfrm>
          <a:off x="-862150" y="1458085"/>
          <a:ext cx="10964094" cy="4547845"/>
        </p:xfrm>
        <a:graphic>
          <a:graphicData uri="http://schemas.openxmlformats.org/drawingml/2006/table">
            <a:tbl>
              <a:tblPr/>
              <a:tblGrid>
                <a:gridCol w="347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6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3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1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35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47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Ожидание</a:t>
                      </a: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62890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Установить и масштабировать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серверную инфраструктуру, повысить ее производительность с учетом сокращения времени ожидания обработки</a:t>
                      </a:r>
                    </a:p>
                    <a:p>
                      <a:pPr marL="228600" lvl="0" indent="-2286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32410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 разработке программного обеспечения оптимизировать код программы и базы данных для эффекта снижения времени ожидания обработки (разработать и внедрить типы заявок, контактные данные заявителя, дата подачи, наименование запроса, определение исполнителя, установление и контроль статуса, закрытие запроса)</a:t>
                      </a: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Соколова И.Н., заместитель директора по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РОиРИС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Толстов Д.О., </a:t>
                      </a:r>
                    </a:p>
                    <a:p>
                      <a:pPr marL="36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инженер по ИКТ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06.11.23 - 27.11.23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Разработанный оптимизированный код программы и базы данных.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Алгоритм работы заявителя с электронными формами заявок (инструкция)</a:t>
                      </a:r>
                    </a:p>
                  </a:txBody>
                  <a:tcPr marL="42120" marR="421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2"/>
          <p:cNvPicPr/>
          <p:nvPr/>
        </p:nvPicPr>
        <p:blipFill>
          <a:blip r:embed="rId4"/>
          <a:stretch/>
        </p:blipFill>
        <p:spPr>
          <a:xfrm>
            <a:off x="-403413" y="493560"/>
            <a:ext cx="10605247" cy="333408"/>
          </a:xfrm>
          <a:prstGeom prst="rect">
            <a:avLst/>
          </a:prstGeom>
          <a:ln w="0">
            <a:noFill/>
          </a:ln>
        </p:spPr>
      </p:pic>
      <p:pic>
        <p:nvPicPr>
          <p:cNvPr id="11" name="Picture 2"/>
          <p:cNvPicPr/>
          <p:nvPr/>
        </p:nvPicPr>
        <p:blipFill>
          <a:blip r:embed="rId4"/>
          <a:stretch/>
        </p:blipFill>
        <p:spPr>
          <a:xfrm>
            <a:off x="-159247" y="6439418"/>
            <a:ext cx="10261192" cy="33340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34267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ldNum" sz="quarter" idx="12"/>
          </p:nvPr>
        </p:nvSpPr>
        <p:spPr>
          <a:xfrm>
            <a:off x="9991345" y="6338845"/>
            <a:ext cx="57476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20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210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234697" y="95405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11" name="Заголовок 1"/>
          <p:cNvSpPr/>
          <p:nvPr/>
        </p:nvSpPr>
        <p:spPr>
          <a:xfrm>
            <a:off x="-396188" y="137779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sp>
        <p:nvSpPr>
          <p:cNvPr id="214" name="Прямоугольник 5"/>
          <p:cNvSpPr/>
          <p:nvPr/>
        </p:nvSpPr>
        <p:spPr>
          <a:xfrm>
            <a:off x="1751214" y="382644"/>
            <a:ext cx="6310440" cy="82954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2400" b="1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План реализации проекта</a:t>
            </a:r>
            <a:endParaRPr lang="ru-RU" sz="2400" spc="-1" dirty="0">
              <a:latin typeface="Arial"/>
            </a:endParaRPr>
          </a:p>
        </p:txBody>
      </p:sp>
      <p:pic>
        <p:nvPicPr>
          <p:cNvPr id="215" name="Рисунок 149"/>
          <p:cNvPicPr/>
          <p:nvPr/>
        </p:nvPicPr>
        <p:blipFill>
          <a:blip r:embed="rId3"/>
          <a:stretch/>
        </p:blipFill>
        <p:spPr>
          <a:xfrm>
            <a:off x="1440" y="1440"/>
            <a:ext cx="1080" cy="10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16" name="Таблица 1"/>
          <p:cNvGraphicFramePr/>
          <p:nvPr>
            <p:extLst>
              <p:ext uri="{D42A27DB-BD31-4B8C-83A1-F6EECF244321}">
                <p14:modId xmlns:p14="http://schemas.microsoft.com/office/powerpoint/2010/main" val="1819348492"/>
              </p:ext>
            </p:extLst>
          </p:nvPr>
        </p:nvGraphicFramePr>
        <p:xfrm>
          <a:off x="-1166948" y="1212186"/>
          <a:ext cx="11599816" cy="5326674"/>
        </p:xfrm>
        <a:graphic>
          <a:graphicData uri="http://schemas.openxmlformats.org/drawingml/2006/table">
            <a:tbl>
              <a:tblPr/>
              <a:tblGrid>
                <a:gridCol w="367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4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2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35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525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09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Снижение качества образовательного процесса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1. Разработать и утвердить локальный акт о стандарте подачи электронной заявки;</a:t>
                      </a: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2. Разработать ПО подачи заявок по информационному обеспечению образовательного процесса;</a:t>
                      </a: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3. Внедрить ПО подачи заявок по информационному обеспечению образовательного процесса;</a:t>
                      </a: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4. Своевременное принятие-регистрация-выбор исполнителя-диагностика-решение проблемы-информирование о решении запроса/инцидента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Соколова И.Н., заместитель директора по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РОиРИС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Толстов Д.О., </a:t>
                      </a:r>
                    </a:p>
                    <a:p>
                      <a:pPr marL="72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инженер по ИКТ</a:t>
                      </a:r>
                    </a:p>
                    <a:p>
                      <a:pPr marL="72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Торшилова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В.В., заведующий гуманитарным отделением</a:t>
                      </a:r>
                    </a:p>
                    <a:p>
                      <a:pPr marL="72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Васильева Л.И., заведующий социальным отделением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31.10.23 </a:t>
                      </a: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27.11.23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Разработанный локальный акт о стандарте подачи электронной заявки (приказ).</a:t>
                      </a: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Готовое ПО подачи заявок по информационному обеспечению образовательного процесса.</a:t>
                      </a: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3.Выполнение требований ФГОС СПО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околения, утвержденного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Минпросом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РФ 22 апреля 2021 года №05-446 в п. 7.1, п.7.16 об информационном обеспечении образовательного процесса.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4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оценка достижения целевых показателей проекта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Соколова Ирина Николаевна, заместитель директора по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РОиРИС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Сокращение времени подачи информационных заявок в 8 раз.</a:t>
                      </a: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Разработан электронный шаблон заявки.</a:t>
                      </a: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Разработан и внедрен стандарт подачи электронной заявки.</a:t>
                      </a: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2"/>
          <p:cNvPicPr/>
          <p:nvPr/>
        </p:nvPicPr>
        <p:blipFill>
          <a:blip r:embed="rId4"/>
          <a:stretch/>
        </p:blipFill>
        <p:spPr>
          <a:xfrm>
            <a:off x="-396188" y="465614"/>
            <a:ext cx="10605247" cy="333408"/>
          </a:xfrm>
          <a:prstGeom prst="rect">
            <a:avLst/>
          </a:prstGeom>
          <a:ln w="0">
            <a:noFill/>
          </a:ln>
        </p:spPr>
      </p:pic>
      <p:pic>
        <p:nvPicPr>
          <p:cNvPr id="11" name="Picture 2"/>
          <p:cNvPicPr/>
          <p:nvPr/>
        </p:nvPicPr>
        <p:blipFill>
          <a:blip r:embed="rId4"/>
          <a:stretch/>
        </p:blipFill>
        <p:spPr>
          <a:xfrm>
            <a:off x="-396189" y="6475165"/>
            <a:ext cx="10605247" cy="33340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616487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3"/>
          <p:cNvSpPr>
            <a:spLocks noGrp="1"/>
          </p:cNvSpPr>
          <p:nvPr>
            <p:ph type="sldNum" sz="quarter" idx="12"/>
          </p:nvPr>
        </p:nvSpPr>
        <p:spPr>
          <a:xfrm>
            <a:off x="9771522" y="6287657"/>
            <a:ext cx="538920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21</a:t>
            </a:r>
            <a:endParaRPr lang="ru-RU" sz="2400" spc="-1" dirty="0">
              <a:latin typeface="Times New Roman"/>
            </a:endParaRPr>
          </a:p>
        </p:txBody>
      </p:sp>
      <p:sp>
        <p:nvSpPr>
          <p:cNvPr id="225" name="PlaceHolder 1"/>
          <p:cNvSpPr>
            <a:spLocks noGrp="1"/>
          </p:cNvSpPr>
          <p:nvPr>
            <p:ph type="title" idx="4294967295"/>
          </p:nvPr>
        </p:nvSpPr>
        <p:spPr>
          <a:xfrm>
            <a:off x="915988" y="960438"/>
            <a:ext cx="8228012" cy="48895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rmAutofit fontScale="94000"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  <a:endParaRPr lang="ru-RU" sz="28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idx="4294967295"/>
          </p:nvPr>
        </p:nvSpPr>
        <p:spPr>
          <a:xfrm>
            <a:off x="915988" y="1484313"/>
            <a:ext cx="8228012" cy="3978275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t">
            <a:noAutofit/>
          </a:bodyPr>
          <a:lstStyle/>
          <a:p>
            <a:pPr marL="343080" indent="-343080"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1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sz="2400" b="1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8" name="TextBox 6"/>
          <p:cNvSpPr/>
          <p:nvPr/>
        </p:nvSpPr>
        <p:spPr>
          <a:xfrm>
            <a:off x="482760" y="2348642"/>
            <a:ext cx="3714120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БЫЛО</a:t>
            </a:r>
            <a:r>
              <a:rPr lang="ru-RU" sz="2800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:</a:t>
            </a:r>
            <a:endParaRPr lang="ru-RU" sz="28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spc="-1" dirty="0">
                <a:solidFill>
                  <a:srgbClr val="2992A7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  </a:t>
            </a:r>
            <a:r>
              <a:rPr lang="ru-RU" sz="2800" b="1" spc="-1" dirty="0">
                <a:solidFill>
                  <a:srgbClr val="FF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8 часов</a:t>
            </a:r>
            <a:endParaRPr lang="ru-RU" sz="28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800" b="1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9" name="TextBox 7"/>
          <p:cNvSpPr/>
          <p:nvPr/>
        </p:nvSpPr>
        <p:spPr>
          <a:xfrm>
            <a:off x="4340520" y="2280960"/>
            <a:ext cx="371412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СТАЛО</a:t>
            </a:r>
            <a:r>
              <a:rPr lang="ru-RU" sz="2800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:</a:t>
            </a:r>
            <a:endParaRPr lang="ru-RU" sz="28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1" spc="-1" dirty="0">
                <a:solidFill>
                  <a:srgbClr val="FF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 час </a:t>
            </a:r>
            <a:endParaRPr lang="ru-RU" sz="28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2800" b="1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0" name="Прямоугольник 23"/>
          <p:cNvSpPr/>
          <p:nvPr/>
        </p:nvSpPr>
        <p:spPr>
          <a:xfrm>
            <a:off x="611640" y="4077000"/>
            <a:ext cx="7704000" cy="638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ЭКОНОМИЯ ВРЕМЕНИ:  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7 часов (75</a:t>
            </a:r>
            <a:r>
              <a:rPr lang="en-US" b="1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)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" name="Прямая соединительная линия 10"/>
          <p:cNvSpPr/>
          <p:nvPr/>
        </p:nvSpPr>
        <p:spPr>
          <a:xfrm flipH="1">
            <a:off x="4283640" y="2204640"/>
            <a:ext cx="3240" cy="1501560"/>
          </a:xfrm>
          <a:prstGeom prst="line">
            <a:avLst/>
          </a:prstGeom>
          <a:ln w="38100">
            <a:solidFill>
              <a:srgbClr val="1F497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2" name="Прямая соединительная линия 13"/>
          <p:cNvSpPr/>
          <p:nvPr/>
        </p:nvSpPr>
        <p:spPr>
          <a:xfrm>
            <a:off x="1331640" y="3789000"/>
            <a:ext cx="6429240" cy="1080"/>
          </a:xfrm>
          <a:prstGeom prst="line">
            <a:avLst/>
          </a:prstGeom>
          <a:ln w="41275"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3" name="Прямоугольник 14"/>
          <p:cNvSpPr/>
          <p:nvPr/>
        </p:nvSpPr>
        <p:spPr>
          <a:xfrm>
            <a:off x="-461553" y="4829040"/>
            <a:ext cx="11303724" cy="15682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СНИЖЕНИЕ ВРЕМЕННЫХ ПОТЕРЬ  ЗА СЧЕТ </a:t>
            </a:r>
            <a:endParaRPr lang="ru-RU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ru-RU" sz="1600" dirty="0">
                <a:solidFill>
                  <a:srgbClr val="217EC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Разработаны и утверждены локальные акты о стандарте подачи электронной заявки;</a:t>
            </a:r>
            <a:br>
              <a:rPr lang="ru-RU" sz="1600" dirty="0">
                <a:solidFill>
                  <a:srgbClr val="217EC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217EC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Разработано ПО подачи заявок по информационному обеспечению образовательного процесса;</a:t>
            </a:r>
            <a:br>
              <a:rPr lang="ru-RU" sz="1600" dirty="0">
                <a:solidFill>
                  <a:srgbClr val="217EC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217EC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Внедрено ПО подачи заявок по информационному обеспечению образовательного процесса;</a:t>
            </a:r>
            <a:br>
              <a:rPr lang="ru-RU" sz="1600" dirty="0">
                <a:solidFill>
                  <a:srgbClr val="217EC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217EC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Своевременное принятие-регистрация-выбор исполнителя-диагностика-решение проблемы-информирование о решении запроса/инцидента</a:t>
            </a:r>
          </a:p>
        </p:txBody>
      </p:sp>
      <p:pic>
        <p:nvPicPr>
          <p:cNvPr id="234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269531" y="17334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35" name="Заголовок 1"/>
          <p:cNvSpPr/>
          <p:nvPr/>
        </p:nvSpPr>
        <p:spPr>
          <a:xfrm>
            <a:off x="-330927" y="206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pic>
        <p:nvPicPr>
          <p:cNvPr id="236" name="Picture 2"/>
          <p:cNvPicPr/>
          <p:nvPr/>
        </p:nvPicPr>
        <p:blipFill>
          <a:blip r:embed="rId3"/>
          <a:stretch/>
        </p:blipFill>
        <p:spPr>
          <a:xfrm>
            <a:off x="-330927" y="493560"/>
            <a:ext cx="10371909" cy="284760"/>
          </a:xfrm>
          <a:prstGeom prst="rect">
            <a:avLst/>
          </a:prstGeom>
          <a:ln w="0">
            <a:noFill/>
          </a:ln>
        </p:spPr>
      </p:pic>
      <p:pic>
        <p:nvPicPr>
          <p:cNvPr id="237" name="Picture 2"/>
          <p:cNvPicPr/>
          <p:nvPr/>
        </p:nvPicPr>
        <p:blipFill>
          <a:blip r:embed="rId3"/>
          <a:stretch/>
        </p:blipFill>
        <p:spPr>
          <a:xfrm>
            <a:off x="-330927" y="6305040"/>
            <a:ext cx="10206447" cy="2847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328547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9" y="3813783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6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8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9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45" y="2265794"/>
            <a:ext cx="4272939" cy="269710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004B533-1135-7AD0-0E22-3F1161F8DE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844" b="28236"/>
          <a:stretch>
            <a:fillRect/>
          </a:stretch>
        </p:blipFill>
        <p:spPr>
          <a:xfrm>
            <a:off x="4641430" y="1329263"/>
            <a:ext cx="3872000" cy="229347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9FD53C9-E92A-0D81-4C14-0B9CF94FCA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727" t="8844" r="18788" b="22702"/>
          <a:stretch>
            <a:fillRect/>
          </a:stretch>
        </p:blipFill>
        <p:spPr>
          <a:xfrm>
            <a:off x="4897841" y="3836069"/>
            <a:ext cx="3296485" cy="227207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44770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2"/>
          <p:cNvSpPr>
            <a:spLocks noGrp="1"/>
          </p:cNvSpPr>
          <p:nvPr>
            <p:ph type="sldNum" sz="quarter" idx="12"/>
          </p:nvPr>
        </p:nvSpPr>
        <p:spPr>
          <a:xfrm>
            <a:off x="9927771" y="6401100"/>
            <a:ext cx="569693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22</a:t>
            </a:r>
            <a:endParaRPr lang="ru-RU" sz="2400" spc="-1" dirty="0">
              <a:latin typeface="Times New Roman"/>
            </a:endParaRPr>
          </a:p>
        </p:txBody>
      </p:sp>
      <p:sp>
        <p:nvSpPr>
          <p:cNvPr id="238" name="PlaceHolder 1"/>
          <p:cNvSpPr>
            <a:spLocks noGrp="1"/>
          </p:cNvSpPr>
          <p:nvPr>
            <p:ph type="title" idx="4294967295"/>
          </p:nvPr>
        </p:nvSpPr>
        <p:spPr>
          <a:xfrm>
            <a:off x="0" y="-74613"/>
            <a:ext cx="8228013" cy="1143001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</a:rPr>
              <a:t>Челябинская область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0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217280" y="3456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41" name="TextBox 10"/>
          <p:cNvSpPr/>
          <p:nvPr/>
        </p:nvSpPr>
        <p:spPr>
          <a:xfrm>
            <a:off x="1337400" y="823468"/>
            <a:ext cx="762336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Выполнение плана реализации проекта</a:t>
            </a:r>
            <a:endParaRPr lang="ru-RU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400" spc="-1" dirty="0">
              <a:latin typeface="Arial"/>
            </a:endParaRPr>
          </a:p>
        </p:txBody>
      </p:sp>
      <p:pic>
        <p:nvPicPr>
          <p:cNvPr id="242" name="Picture 2"/>
          <p:cNvPicPr/>
          <p:nvPr/>
        </p:nvPicPr>
        <p:blipFill>
          <a:blip r:embed="rId3"/>
          <a:stretch/>
        </p:blipFill>
        <p:spPr>
          <a:xfrm>
            <a:off x="-484731" y="6401100"/>
            <a:ext cx="10525714" cy="284760"/>
          </a:xfrm>
          <a:prstGeom prst="rect">
            <a:avLst/>
          </a:prstGeom>
          <a:ln w="0">
            <a:noFill/>
          </a:ln>
        </p:spPr>
      </p:pic>
      <p:pic>
        <p:nvPicPr>
          <p:cNvPr id="243" name="Picture 2"/>
          <p:cNvPicPr/>
          <p:nvPr/>
        </p:nvPicPr>
        <p:blipFill>
          <a:blip r:embed="rId3"/>
          <a:stretch/>
        </p:blipFill>
        <p:spPr>
          <a:xfrm>
            <a:off x="-498000" y="577806"/>
            <a:ext cx="6957000" cy="284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44" name="Таблица 2"/>
          <p:cNvGraphicFramePr/>
          <p:nvPr>
            <p:extLst>
              <p:ext uri="{D42A27DB-BD31-4B8C-83A1-F6EECF244321}">
                <p14:modId xmlns:p14="http://schemas.microsoft.com/office/powerpoint/2010/main" val="288165100"/>
              </p:ext>
            </p:extLst>
          </p:nvPr>
        </p:nvGraphicFramePr>
        <p:xfrm>
          <a:off x="-313509" y="1408179"/>
          <a:ext cx="10241279" cy="3407251"/>
        </p:xfrm>
        <a:graphic>
          <a:graphicData uri="http://schemas.openxmlformats.org/drawingml/2006/table">
            <a:tbl>
              <a:tblPr/>
              <a:tblGrid>
                <a:gridCol w="524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Разработано программное обеспечение на Веб-интерфейсе</a:t>
                      </a: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Разработан единый стандарт подачи электронной заявки</a:t>
                      </a:r>
                      <a:r>
                        <a:rPr lang="ru-RU" sz="16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электронные шаблоны</a:t>
                      </a: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Разработан оптимизированный код программы и базы данных.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 алгоритм работы заявителя с электронными формами заявок (инструкция)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Разработанный локальный акт о стандарте подачи электронной заявки (приказ).</a:t>
                      </a: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Готовое ПО подачи заявок по информационному обеспечению образовательного процесса.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0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Выполнение требований ФГОС СПО</a:t>
                      </a:r>
                      <a:r>
                        <a:rPr lang="ru-RU" sz="16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поколения,утвержденного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Минпросом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РФ 22 апреля 2021 года №05-446 в п. 7.1, п.7.16 об информационном обеспечении образовательного процесса.</a:t>
                      </a: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778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2"/>
          <p:cNvSpPr>
            <a:spLocks noGrp="1"/>
          </p:cNvSpPr>
          <p:nvPr>
            <p:ph type="sldNum" sz="quarter" idx="12"/>
          </p:nvPr>
        </p:nvSpPr>
        <p:spPr>
          <a:xfrm>
            <a:off x="9988732" y="6299280"/>
            <a:ext cx="512640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23</a:t>
            </a:r>
            <a:endParaRPr lang="ru-RU" sz="2400" spc="-1" dirty="0">
              <a:latin typeface="Times New Roman"/>
            </a:endParaRPr>
          </a:p>
        </p:txBody>
      </p:sp>
      <p:sp>
        <p:nvSpPr>
          <p:cNvPr id="262" name="PlaceHolder 1"/>
          <p:cNvSpPr>
            <a:spLocks noGrp="1"/>
          </p:cNvSpPr>
          <p:nvPr>
            <p:ph type="title" idx="4294967295"/>
          </p:nvPr>
        </p:nvSpPr>
        <p:spPr>
          <a:xfrm>
            <a:off x="0" y="196850"/>
            <a:ext cx="3311525" cy="358775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</a:rPr>
              <a:t>Челябинская область</a:t>
            </a:r>
            <a:endParaRPr lang="ru-RU" sz="1600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4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243406" y="17694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65" name="TextBox 10"/>
          <p:cNvSpPr/>
          <p:nvPr/>
        </p:nvSpPr>
        <p:spPr>
          <a:xfrm>
            <a:off x="123840" y="960122"/>
            <a:ext cx="883656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>
                <a:solidFill>
                  <a:srgbClr val="000000"/>
                </a:solidFill>
                <a:latin typeface="Times New Roman"/>
                <a:ea typeface="DejaVu Sans"/>
              </a:rPr>
              <a:t>Результаты реализации проекта</a:t>
            </a:r>
            <a:endParaRPr lang="ru-RU" sz="2400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400" spc="-1">
              <a:latin typeface="Arial"/>
            </a:endParaRPr>
          </a:p>
        </p:txBody>
      </p:sp>
      <p:pic>
        <p:nvPicPr>
          <p:cNvPr id="266" name="Picture 2"/>
          <p:cNvPicPr/>
          <p:nvPr/>
        </p:nvPicPr>
        <p:blipFill>
          <a:blip r:embed="rId3"/>
          <a:stretch/>
        </p:blipFill>
        <p:spPr>
          <a:xfrm>
            <a:off x="-391887" y="6299280"/>
            <a:ext cx="10380619" cy="284760"/>
          </a:xfrm>
          <a:prstGeom prst="rect">
            <a:avLst/>
          </a:prstGeom>
          <a:ln w="0">
            <a:noFill/>
          </a:ln>
        </p:spPr>
      </p:pic>
      <p:pic>
        <p:nvPicPr>
          <p:cNvPr id="267" name="Picture 2"/>
          <p:cNvPicPr/>
          <p:nvPr/>
        </p:nvPicPr>
        <p:blipFill>
          <a:blip r:embed="rId3"/>
          <a:stretch/>
        </p:blipFill>
        <p:spPr>
          <a:xfrm>
            <a:off x="-391887" y="497160"/>
            <a:ext cx="10528663" cy="284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68" name="Таблица 3"/>
          <p:cNvGraphicFramePr/>
          <p:nvPr>
            <p:extLst>
              <p:ext uri="{D42A27DB-BD31-4B8C-83A1-F6EECF244321}">
                <p14:modId xmlns:p14="http://schemas.microsoft.com/office/powerpoint/2010/main" val="3092462515"/>
              </p:ext>
            </p:extLst>
          </p:nvPr>
        </p:nvGraphicFramePr>
        <p:xfrm>
          <a:off x="217528" y="2728905"/>
          <a:ext cx="9527363" cy="3490816"/>
        </p:xfrm>
        <a:graphic>
          <a:graphicData uri="http://schemas.openxmlformats.org/drawingml/2006/table">
            <a:tbl>
              <a:tblPr/>
              <a:tblGrid>
                <a:gridCol w="409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4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0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5494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Наименование целевого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Текущее значение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Целевое значение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Фактически достигнутое значение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4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Время подачи административно-хозяйственной   заявки через Веб-интерфейс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часов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Сокращение в 8 раз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600" b="0" i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 час</a:t>
                      </a:r>
                      <a:endParaRPr lang="ru-RU" sz="1600" b="0" i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224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Электронный шаблон заявки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600" b="0" i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600" b="0" i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671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600" i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подачи электронной заявки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600" b="0" i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600" b="0" i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9" name="TextBox 11"/>
          <p:cNvSpPr/>
          <p:nvPr/>
        </p:nvSpPr>
        <p:spPr>
          <a:xfrm>
            <a:off x="217526" y="1576177"/>
            <a:ext cx="9390840" cy="7833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Сокращение времени подачи информационных заявок в 8 раз.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Разработан электронный шаблон заявки.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Разработан и внедрен стандарт подачи электронной заявки.</a:t>
            </a:r>
          </a:p>
        </p:txBody>
      </p:sp>
    </p:spTree>
    <p:extLst>
      <p:ext uri="{BB962C8B-B14F-4D97-AF65-F5344CB8AC3E}">
        <p14:creationId xmlns:p14="http://schemas.microsoft.com/office/powerpoint/2010/main" val="3168867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CB259-FC39-C6F8-3B93-8E205DE8D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19B39-CE92-7960-DD1D-02E0FF0A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5447" y="636957"/>
            <a:ext cx="10675621" cy="63408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ru-RU" sz="2000" b="1" spc="-1" dirty="0">
                <a:solidFill>
                  <a:srgbClr val="002060"/>
                </a:solidFill>
                <a:latin typeface="Times New Roman"/>
                <a:ea typeface="DejaVu Sans"/>
              </a:rPr>
              <a:t>процесса подачи заявок по информационному обеспечению образовательного процесса» в ГБПОУ «Магнитогорский педагогический колледж</a:t>
            </a:r>
            <a:r>
              <a:rPr lang="ru-RU" sz="2400" b="1" spc="-1" dirty="0">
                <a:solidFill>
                  <a:srgbClr val="002060"/>
                </a:solidFill>
                <a:latin typeface="Times New Roman"/>
                <a:ea typeface="DejaVu Sans"/>
              </a:rPr>
              <a:t>»</a:t>
            </a:r>
            <a:endParaRPr lang="ru-RU" alt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6708D2-F8BD-2C6B-BD46-21B6178B2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24</a:t>
            </a:r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B3F17AE-71EC-D3FF-E350-D60F14D0D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174" y="180186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A394C82-1454-2BAE-C812-50B69EAD0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84" y="657266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543E215-26B4-29C9-BFE8-88B79AE2D078}"/>
              </a:ext>
            </a:extLst>
          </p:cNvPr>
          <p:cNvSpPr txBox="1"/>
          <p:nvPr/>
        </p:nvSpPr>
        <p:spPr>
          <a:xfrm>
            <a:off x="1064239" y="0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F982BC0-31EF-A7AE-D82D-2EE4617EA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21" y="24649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E22FF5-5A64-8F76-22C8-E8699C863848}"/>
              </a:ext>
            </a:extLst>
          </p:cNvPr>
          <p:cNvSpPr txBox="1"/>
          <p:nvPr/>
        </p:nvSpPr>
        <p:spPr>
          <a:xfrm>
            <a:off x="-1044933" y="2916090"/>
            <a:ext cx="3713259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программного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обеспечения на Веб-интерфейсе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269AB3-CA19-C792-CC01-450176B5845D}"/>
              </a:ext>
            </a:extLst>
          </p:cNvPr>
          <p:cNvSpPr txBox="1"/>
          <p:nvPr/>
        </p:nvSpPr>
        <p:spPr>
          <a:xfrm>
            <a:off x="-1016242" y="4921579"/>
            <a:ext cx="3713259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Разработка единого стандарта подачи электронной заявки и электронные шаблоны</a:t>
            </a:r>
            <a:endParaRPr lang="ru-RU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C2347-7212-C2DC-688F-27E71D50FD03}"/>
              </a:ext>
            </a:extLst>
          </p:cNvPr>
          <p:cNvSpPr txBox="1"/>
          <p:nvPr/>
        </p:nvSpPr>
        <p:spPr>
          <a:xfrm>
            <a:off x="1275130" y="6115212"/>
            <a:ext cx="5419483" cy="3077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оптимизированного кода программы и базы данных.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E37401-D906-77B9-712A-C5F0CA049E9E}"/>
              </a:ext>
            </a:extLst>
          </p:cNvPr>
          <p:cNvSpPr txBox="1"/>
          <p:nvPr/>
        </p:nvSpPr>
        <p:spPr>
          <a:xfrm>
            <a:off x="5713365" y="4990116"/>
            <a:ext cx="4714491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алгоритма работы заявителя с электронными формами заявок (инструкция)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AFC0B-8FB5-E1CD-C462-6D3AFD8588FE}"/>
              </a:ext>
            </a:extLst>
          </p:cNvPr>
          <p:cNvSpPr txBox="1"/>
          <p:nvPr/>
        </p:nvSpPr>
        <p:spPr>
          <a:xfrm>
            <a:off x="5713365" y="2681953"/>
            <a:ext cx="4575945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Готовое ПО подачи заявок по информационному обеспечению образовательного процесса.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911168F-D084-DBEB-E566-95BABE61E0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447" y="1467885"/>
            <a:ext cx="2303483" cy="1340049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A834D70A-6267-E5A9-B3C9-68565270CFD5}"/>
              </a:ext>
            </a:extLst>
          </p:cNvPr>
          <p:cNvSpPr/>
          <p:nvPr/>
        </p:nvSpPr>
        <p:spPr>
          <a:xfrm>
            <a:off x="2276147" y="3693524"/>
            <a:ext cx="288032" cy="9798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верх 19">
            <a:extLst>
              <a:ext uri="{FF2B5EF4-FFF2-40B4-BE49-F238E27FC236}">
                <a16:creationId xmlns:a16="http://schemas.microsoft.com/office/drawing/2014/main" id="{14AA9823-2E3F-3300-4656-FBFFBE864E16}"/>
              </a:ext>
            </a:extLst>
          </p:cNvPr>
          <p:cNvSpPr/>
          <p:nvPr/>
        </p:nvSpPr>
        <p:spPr>
          <a:xfrm>
            <a:off x="5853290" y="3363297"/>
            <a:ext cx="295454" cy="1280539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85BC6D00-A8BE-641E-00D3-B1CD071AD997}"/>
              </a:ext>
            </a:extLst>
          </p:cNvPr>
          <p:cNvSpPr/>
          <p:nvPr/>
        </p:nvSpPr>
        <p:spPr>
          <a:xfrm>
            <a:off x="2306597" y="5533588"/>
            <a:ext cx="226854" cy="5130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верх 22">
            <a:extLst>
              <a:ext uri="{FF2B5EF4-FFF2-40B4-BE49-F238E27FC236}">
                <a16:creationId xmlns:a16="http://schemas.microsoft.com/office/drawing/2014/main" id="{C610A38A-4C4C-3159-6440-18864CDB3001}"/>
              </a:ext>
            </a:extLst>
          </p:cNvPr>
          <p:cNvSpPr/>
          <p:nvPr/>
        </p:nvSpPr>
        <p:spPr>
          <a:xfrm>
            <a:off x="5850993" y="5624996"/>
            <a:ext cx="297751" cy="421679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710755-DA94-1741-2365-6B193E64DCA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705" y="1481614"/>
            <a:ext cx="2461808" cy="1156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004B533-1135-7AD0-0E22-3F1161F8DEB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844" b="28236"/>
          <a:stretch>
            <a:fillRect/>
          </a:stretch>
        </p:blipFill>
        <p:spPr>
          <a:xfrm>
            <a:off x="-872321" y="3676838"/>
            <a:ext cx="2960794" cy="104789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7" name="Picture 4" descr="https://sun9-75.userapi.com/s/v1/ig2/oKJBOzEIOfgsgoNXfCHiTsi3P8TITGZzMAVzmfuYXzOVHtlgZUjCh_HrwD8K228ko3DY4VyGcEdcAoYI6-2gRpZh.jpg?quality=95&amp;as=32x15,48x22,72x33,108x50,160x74,240x110,360x166,480x221,540x248,640x294,720x331,1080x497,1280x589,1440x663,1832x843&amp;from=bu&amp;u=qQWucoBKp5Jp8opk4S6hQ2GLpZm4REFb9VV0GNiKnVg&amp;cs=1832x843">
            <a:extLst>
              <a:ext uri="{FF2B5EF4-FFF2-40B4-BE49-F238E27FC236}">
                <a16:creationId xmlns:a16="http://schemas.microsoft.com/office/drawing/2014/main" id="{E89CA7C5-A0DF-5577-C937-8DB8C7DB4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25" y="4416100"/>
            <a:ext cx="2295690" cy="153417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9FD53C9-E92A-0D81-4C14-0B9CF94FCA4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2727" t="8844" r="18788" b="22702"/>
          <a:stretch>
            <a:fillRect/>
          </a:stretch>
        </p:blipFill>
        <p:spPr>
          <a:xfrm>
            <a:off x="6869319" y="3339297"/>
            <a:ext cx="2295690" cy="1582282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66306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ldNum" sz="quarter" idx="12"/>
          </p:nvPr>
        </p:nvSpPr>
        <p:spPr>
          <a:xfrm>
            <a:off x="9795592" y="6323460"/>
            <a:ext cx="674584" cy="344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25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179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337407" y="3096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0" name="Заголовок 1"/>
          <p:cNvSpPr/>
          <p:nvPr/>
        </p:nvSpPr>
        <p:spPr>
          <a:xfrm>
            <a:off x="-260232" y="201555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pic>
        <p:nvPicPr>
          <p:cNvPr id="181" name="Picture 2"/>
          <p:cNvPicPr/>
          <p:nvPr/>
        </p:nvPicPr>
        <p:blipFill>
          <a:blip r:embed="rId3"/>
          <a:stretch/>
        </p:blipFill>
        <p:spPr>
          <a:xfrm>
            <a:off x="-259975" y="493560"/>
            <a:ext cx="10479740" cy="270090"/>
          </a:xfrm>
          <a:prstGeom prst="rect">
            <a:avLst/>
          </a:prstGeom>
          <a:ln w="0">
            <a:noFill/>
          </a:ln>
        </p:spPr>
      </p:pic>
      <p:sp>
        <p:nvSpPr>
          <p:cNvPr id="183" name="Прямоугольник 5"/>
          <p:cNvSpPr/>
          <p:nvPr/>
        </p:nvSpPr>
        <p:spPr>
          <a:xfrm>
            <a:off x="97920" y="548640"/>
            <a:ext cx="8893080" cy="100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/>
                <a:ea typeface="DejaVu Sans"/>
              </a:rPr>
              <a:t> Карта целевого состояния процесса </a:t>
            </a:r>
            <a:endParaRPr lang="ru-RU" sz="2400" spc="-1" dirty="0">
              <a:latin typeface="Arial"/>
            </a:endParaRPr>
          </a:p>
          <a:p>
            <a:pPr algn="ctr"/>
            <a:r>
              <a:rPr lang="ru-RU" b="1" spc="-1" dirty="0">
                <a:latin typeface="Times New Roman"/>
                <a:ea typeface="DejaVu Sans"/>
              </a:rPr>
              <a:t>«Оптимизация процесса подачи заявок по информационному обеспечению образовательного процесса </a:t>
            </a:r>
            <a:r>
              <a:rPr lang="ru-RU" b="1" spc="-1" dirty="0">
                <a:solidFill>
                  <a:srgbClr val="000000"/>
                </a:solidFill>
                <a:latin typeface="Times New Roman"/>
                <a:ea typeface="DejaVu Sans"/>
              </a:rPr>
              <a:t>в ГБПОУ «Магнитогорский педагогический колледж»</a:t>
            </a:r>
            <a:endParaRPr lang="ru-RU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37407" y="1696571"/>
            <a:ext cx="11892951" cy="399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2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sldNum" sz="quarter" idx="12"/>
          </p:nvPr>
        </p:nvSpPr>
        <p:spPr>
          <a:xfrm>
            <a:off x="10006148" y="6382646"/>
            <a:ext cx="519017" cy="36432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rtlCol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/>
              </a:rPr>
              <a:t>26</a:t>
            </a:r>
            <a:endParaRPr lang="ru-RU" sz="2400" spc="-1" dirty="0">
              <a:latin typeface="Times New Roman"/>
            </a:endParaRPr>
          </a:p>
        </p:txBody>
      </p:sp>
      <p:pic>
        <p:nvPicPr>
          <p:cNvPr id="286" name="Picture 3" descr="C:\Users\Администратор\Desktop\Coat_of_arms_of_Chelyabinsk_Oblast.svg.png"/>
          <p:cNvPicPr/>
          <p:nvPr/>
        </p:nvPicPr>
        <p:blipFill>
          <a:blip r:embed="rId2"/>
          <a:stretch/>
        </p:blipFill>
        <p:spPr>
          <a:xfrm>
            <a:off x="-1234697" y="7632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87" name="Заголовок 1"/>
          <p:cNvSpPr/>
          <p:nvPr/>
        </p:nvSpPr>
        <p:spPr>
          <a:xfrm>
            <a:off x="-243840" y="179640"/>
            <a:ext cx="3311640" cy="35928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 w="8200" h="38100"/>
          </a:sp3d>
        </p:spPr>
        <p:style>
          <a:lnRef idx="1">
            <a:schemeClr val="accent1">
              <a:alpha val="90000"/>
              <a:tint val="40000"/>
            </a:schemeClr>
          </a:lnRef>
          <a:fillRef idx="1">
            <a:schemeClr val="accent1">
              <a:alpha val="90000"/>
              <a:tint val="40000"/>
            </a:schemeClr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/>
              <a:lightRig rig="threeP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Челябинская область</a:t>
            </a:r>
            <a:endParaRPr lang="ru-RU" sz="1600" spc="-1" dirty="0">
              <a:latin typeface="Arial"/>
            </a:endParaRPr>
          </a:p>
        </p:txBody>
      </p:sp>
      <p:pic>
        <p:nvPicPr>
          <p:cNvPr id="288" name="Picture 2"/>
          <p:cNvPicPr/>
          <p:nvPr/>
        </p:nvPicPr>
        <p:blipFill>
          <a:blip r:embed="rId3"/>
          <a:stretch/>
        </p:blipFill>
        <p:spPr>
          <a:xfrm>
            <a:off x="-243840" y="497160"/>
            <a:ext cx="10119360" cy="284760"/>
          </a:xfrm>
          <a:prstGeom prst="rect">
            <a:avLst/>
          </a:prstGeom>
          <a:ln w="0">
            <a:noFill/>
          </a:ln>
        </p:spPr>
      </p:pic>
      <p:sp>
        <p:nvSpPr>
          <p:cNvPr id="289" name="Прямоугольник 1"/>
          <p:cNvSpPr/>
          <p:nvPr/>
        </p:nvSpPr>
        <p:spPr>
          <a:xfrm>
            <a:off x="699840" y="772920"/>
            <a:ext cx="855252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spc="-1">
                <a:solidFill>
                  <a:srgbClr val="000000"/>
                </a:solidFill>
                <a:latin typeface="Times New Roman"/>
                <a:ea typeface="DejaVu Sans"/>
              </a:rPr>
              <a:t>Ссылка на сайт ОО (вкладка Преподавателям </a:t>
            </a:r>
            <a:r>
              <a:rPr lang="en-US" sz="2000" spc="-1">
                <a:solidFill>
                  <a:srgbClr val="000000"/>
                </a:solidFill>
                <a:latin typeface="Times New Roman"/>
                <a:ea typeface="DejaVu Sans"/>
              </a:rPr>
              <a:t>&gt; </a:t>
            </a:r>
            <a:r>
              <a:rPr lang="ru-RU" sz="2000" spc="-1">
                <a:solidFill>
                  <a:srgbClr val="000000"/>
                </a:solidFill>
                <a:latin typeface="Times New Roman"/>
                <a:ea typeface="DejaVu Sans"/>
              </a:rPr>
              <a:t>Бережливое образование)</a:t>
            </a:r>
            <a:endParaRPr lang="ru-RU" sz="2000" spc="-1">
              <a:latin typeface="Arial"/>
            </a:endParaRPr>
          </a:p>
        </p:txBody>
      </p:sp>
      <p:sp>
        <p:nvSpPr>
          <p:cNvPr id="290" name="Прямоугольник 16"/>
          <p:cNvSpPr/>
          <p:nvPr/>
        </p:nvSpPr>
        <p:spPr>
          <a:xfrm>
            <a:off x="1103400" y="1125360"/>
            <a:ext cx="697968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pc="-1">
                <a:solidFill>
                  <a:srgbClr val="000000"/>
                </a:solidFill>
                <a:latin typeface="Times New Roman"/>
                <a:ea typeface="DejaVu Sans"/>
              </a:rPr>
              <a:t>https://xn--80agvfr.xn--p1ai/teachers/berezhlivyy-kolledzh.php</a:t>
            </a:r>
            <a:endParaRPr lang="ru-RU" sz="2000" spc="-1">
              <a:latin typeface="Arial"/>
            </a:endParaRPr>
          </a:p>
        </p:txBody>
      </p:sp>
      <p:grpSp>
        <p:nvGrpSpPr>
          <p:cNvPr id="291" name="Группа 1"/>
          <p:cNvGrpSpPr/>
          <p:nvPr/>
        </p:nvGrpSpPr>
        <p:grpSpPr>
          <a:xfrm>
            <a:off x="447120" y="1484640"/>
            <a:ext cx="8228880" cy="5367600"/>
            <a:chOff x="447120" y="1484640"/>
            <a:chExt cx="8228880" cy="5367600"/>
          </a:xfrm>
        </p:grpSpPr>
        <p:pic>
          <p:nvPicPr>
            <p:cNvPr id="292" name="Замещающее содержимое 2"/>
            <p:cNvPicPr/>
            <p:nvPr/>
          </p:nvPicPr>
          <p:blipFill>
            <a:blip r:embed="rId4"/>
            <a:stretch/>
          </p:blipFill>
          <p:spPr>
            <a:xfrm>
              <a:off x="447120" y="1484640"/>
              <a:ext cx="8228880" cy="2436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3" name="Изображение 5"/>
            <p:cNvPicPr/>
            <p:nvPr/>
          </p:nvPicPr>
          <p:blipFill>
            <a:blip r:embed="rId5"/>
            <a:srcRect t="2410"/>
            <a:stretch/>
          </p:blipFill>
          <p:spPr>
            <a:xfrm>
              <a:off x="591120" y="3921840"/>
              <a:ext cx="8084160" cy="293040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621824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773</TotalTime>
  <Words>1684</Words>
  <Application>Microsoft Office PowerPoint</Application>
  <PresentationFormat>Экран (4:3)</PresentationFormat>
  <Paragraphs>304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DejaVu Sans</vt:lpstr>
      <vt:lpstr>Times New Roman</vt:lpstr>
      <vt:lpstr>Тема Office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Стандарт процесса подачи заявок по информационному обеспечению образовательного процесса» в ГБПОУ «Магнитогорский педагогический колледж»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Челябинская область</dc:title>
  <dc:creator>Григорьева Ирина Анатольевна</dc:creator>
  <cp:lastModifiedBy>Студент</cp:lastModifiedBy>
  <cp:revision>60</cp:revision>
  <dcterms:created xsi:type="dcterms:W3CDTF">2022-11-08T03:38:56Z</dcterms:created>
  <dcterms:modified xsi:type="dcterms:W3CDTF">2026-01-29T06:42:41Z</dcterms:modified>
</cp:coreProperties>
</file>