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2" r:id="rId2"/>
  </p:sldMasterIdLst>
  <p:notesMasterIdLst>
    <p:notesMasterId r:id="rId33"/>
  </p:notesMasterIdLst>
  <p:sldIdLst>
    <p:sldId id="256" r:id="rId3"/>
    <p:sldId id="257" r:id="rId4"/>
    <p:sldId id="291" r:id="rId5"/>
    <p:sldId id="282" r:id="rId6"/>
    <p:sldId id="285" r:id="rId7"/>
    <p:sldId id="258" r:id="rId8"/>
    <p:sldId id="286" r:id="rId9"/>
    <p:sldId id="287" r:id="rId10"/>
    <p:sldId id="288" r:id="rId11"/>
    <p:sldId id="290" r:id="rId12"/>
    <p:sldId id="259" r:id="rId13"/>
    <p:sldId id="283" r:id="rId14"/>
    <p:sldId id="260" r:id="rId15"/>
    <p:sldId id="292" r:id="rId16"/>
    <p:sldId id="293" r:id="rId17"/>
    <p:sldId id="261" r:id="rId18"/>
    <p:sldId id="262" r:id="rId19"/>
    <p:sldId id="272" r:id="rId20"/>
    <p:sldId id="271" r:id="rId21"/>
    <p:sldId id="277" r:id="rId22"/>
    <p:sldId id="274" r:id="rId23"/>
    <p:sldId id="275" r:id="rId24"/>
    <p:sldId id="279" r:id="rId25"/>
    <p:sldId id="273" r:id="rId26"/>
    <p:sldId id="276" r:id="rId27"/>
    <p:sldId id="264" r:id="rId28"/>
    <p:sldId id="265" r:id="rId29"/>
    <p:sldId id="304" r:id="rId30"/>
    <p:sldId id="305" r:id="rId31"/>
    <p:sldId id="289" r:id="rId32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67"/>
      </p:cViewPr>
      <p:guideLst>
        <p:guide orient="horz" pos="2160"/>
        <p:guide pos="290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>
            <a:solidFill>
              <a:schemeClr val="accent1">
                <a:lumMod val="50000"/>
              </a:schemeClr>
            </a:solidFill>
          </a:endParaRPr>
        </a:p>
        <a:p>
          <a:endParaRPr lang="ru-RU" sz="1200" b="1" dirty="0">
            <a:solidFill>
              <a:schemeClr val="accent1">
                <a:lumMod val="50000"/>
              </a:schemeClr>
            </a:solidFill>
          </a:endParaRPr>
        </a:p>
        <a:p>
          <a:endParaRPr lang="ru-RU" sz="1200" b="1" dirty="0">
            <a:solidFill>
              <a:schemeClr val="accent1">
                <a:lumMod val="50000"/>
              </a:schemeClr>
            </a:solidFill>
          </a:endParaRPr>
        </a:p>
        <a:p>
          <a:endParaRPr lang="ru-RU" sz="1200" b="1" dirty="0">
            <a:solidFill>
              <a:schemeClr val="accent1">
                <a:lumMod val="50000"/>
              </a:schemeClr>
            </a:solidFill>
          </a:endParaRPr>
        </a:p>
        <a:p>
          <a:r>
            <a:rPr lang="ru-RU" sz="1200" b="1" dirty="0">
              <a:solidFill>
                <a:schemeClr val="accent1">
                  <a:lumMod val="50000"/>
                </a:schemeClr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accent1">
                  <a:lumMod val="50000"/>
                </a:schemeClr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 custScaleX="10101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492599" y="0"/>
          <a:ext cx="1515394" cy="1729979"/>
        </a:xfrm>
        <a:prstGeom prst="trapezoid">
          <a:avLst>
            <a:gd name="adj" fmla="val 49499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accent1">
                  <a:lumMod val="50000"/>
                </a:schemeClr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accent1">
                  <a:lumMod val="50000"/>
                </a:schemeClr>
              </a:solidFill>
            </a:rPr>
            <a:t>уровень</a:t>
          </a:r>
        </a:p>
      </dsp:txBody>
      <dsp:txXfrm>
        <a:off x="1492599" y="0"/>
        <a:ext cx="1515394" cy="1729979"/>
      </dsp:txXfrm>
    </dsp:sp>
    <dsp:sp modelId="{7099C5AD-A666-455F-9144-31509FAE35FB}">
      <dsp:nvSpPr>
        <dsp:cNvPr id="0" name=""/>
        <dsp:cNvSpPr/>
      </dsp:nvSpPr>
      <dsp:spPr bwMode="white"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 bwMode="white"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7EC0E4-7002-4CDA-98BA-2B5AF5569136}" type="datetimeFigureOut">
              <a:rPr lang="ru-RU" smtClean="0"/>
              <a:t>23.01.2026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C675C4-9AAC-48C4-9934-51C1CE9C612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860489-2419-4439-A3FC-B39E855CE6EB}" type="slidenum">
              <a:rPr lang="ru-RU" smtClean="0"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307B6EF6-91A9-45D4-90F2-6D7F1684EEAD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23.01.2026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 panose="020F0502020204030204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Образец текста</a:t>
            </a:r>
          </a:p>
          <a:p>
            <a:pPr marL="742950" lvl="1" indent="-28575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EB0A722A-A377-4537-806E-9ECCD0C3CD67}" type="datetime1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23.01.2026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D73E4C84-763E-42E3-94A1-FD96A9FACF66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5F9C146D-8D12-43DE-BD72-4D7555C54FCE}" type="datetime1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23.01.2026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93D8DA54-9F81-4A4D-BA18-8F10A5B02EF4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‹#›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28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0.png"/><Relationship Id="rId4" Type="http://schemas.openxmlformats.org/officeDocument/2006/relationships/hyperlink" Target="https://disk.yandex.ru/d/b_UjS20PecOaXA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hyperlink" Target="https://disk.yandex.ru/d/b_UjS20PecOaXA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2.png"/><Relationship Id="rId7" Type="http://schemas.openxmlformats.org/officeDocument/2006/relationships/image" Target="../media/image4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jpeg"/><Relationship Id="rId11" Type="http://schemas.openxmlformats.org/officeDocument/2006/relationships/image" Target="../media/image46.png"/><Relationship Id="rId5" Type="http://schemas.openxmlformats.org/officeDocument/2006/relationships/image" Target="../media/image35.png"/><Relationship Id="rId10" Type="http://schemas.openxmlformats.org/officeDocument/2006/relationships/image" Target="../media/image45.png"/><Relationship Id="rId4" Type="http://schemas.openxmlformats.org/officeDocument/2006/relationships/image" Target="../media/image40.jpeg"/><Relationship Id="rId9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1E935EC0-A07B-43C6-9233-CFC10C80D1F4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8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85" name="TextBox 10"/>
          <p:cNvSpPr/>
          <p:nvPr/>
        </p:nvSpPr>
        <p:spPr>
          <a:xfrm>
            <a:off x="251520" y="977400"/>
            <a:ext cx="8640960" cy="104498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бюджетное профессиональное образовательное учреждение «Магнитогорский педагогический колледж»</a:t>
            </a:r>
            <a:endParaRPr lang="ru-RU" sz="20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ru-RU" sz="2200" b="0" strike="noStrike" spc="-1" dirty="0">
              <a:latin typeface="Arial" panose="020B0604020202020204"/>
            </a:endParaRPr>
          </a:p>
        </p:txBody>
      </p:sp>
      <p:sp>
        <p:nvSpPr>
          <p:cNvPr id="86" name="TextBox 11"/>
          <p:cNvSpPr/>
          <p:nvPr/>
        </p:nvSpPr>
        <p:spPr>
          <a:xfrm>
            <a:off x="747000" y="1623240"/>
            <a:ext cx="7623720" cy="149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Челябинской области</a:t>
            </a:r>
            <a:endParaRPr lang="ru-RU" sz="2400" b="0" strike="noStrike" spc="-1" dirty="0">
              <a:latin typeface="Arial" panose="020B0604020202020204"/>
            </a:endParaRPr>
          </a:p>
        </p:txBody>
      </p:sp>
      <p:sp>
        <p:nvSpPr>
          <p:cNvPr id="87" name="TextBox 12"/>
          <p:cNvSpPr/>
          <p:nvPr/>
        </p:nvSpPr>
        <p:spPr>
          <a:xfrm>
            <a:off x="4054758" y="4717895"/>
            <a:ext cx="4851360" cy="98343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Директор ГБПОУ «МПК»</a:t>
            </a:r>
          </a:p>
          <a:p>
            <a:pPr algn="r">
              <a:lnSpc>
                <a:spcPct val="100000"/>
              </a:lnSpc>
            </a:pPr>
            <a:r>
              <a:rPr lang="ru-RU" sz="2000" spc="-1" dirty="0" err="1">
                <a:solidFill>
                  <a:srgbClr val="000000"/>
                </a:solidFill>
                <a:latin typeface="Times New Roman" panose="02020603050405020304"/>
              </a:rPr>
              <a:t>Леушканова</a:t>
            </a:r>
            <a:r>
              <a:rPr lang="ru-RU" sz="2000" spc="-1" dirty="0">
                <a:solidFill>
                  <a:srgbClr val="000000"/>
                </a:solidFill>
                <a:latin typeface="Times New Roman" panose="02020603050405020304"/>
              </a:rPr>
              <a:t> Ольга Юрьевна</a:t>
            </a:r>
            <a:endParaRPr lang="ru-RU" sz="2000" b="0" strike="noStrike" spc="-1" dirty="0">
              <a:latin typeface="Arial" panose="020B0604020202020204"/>
            </a:endParaRPr>
          </a:p>
        </p:txBody>
      </p:sp>
      <p:sp>
        <p:nvSpPr>
          <p:cNvPr id="88" name="TextBox 13"/>
          <p:cNvSpPr/>
          <p:nvPr/>
        </p:nvSpPr>
        <p:spPr>
          <a:xfrm>
            <a:off x="831780" y="3482321"/>
            <a:ext cx="7623720" cy="95265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сбора информации </a:t>
            </a:r>
          </a:p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2060"/>
                </a:solidFill>
                <a:latin typeface="Times New Roman" panose="02020603050405020304"/>
              </a:rPr>
              <a:t>о достижениях студентов»</a:t>
            </a:r>
            <a:endParaRPr lang="ru-RU" sz="2800" b="0" strike="noStrike" spc="-1" dirty="0">
              <a:latin typeface="Arial" panose="020B0604020202020204"/>
            </a:endParaRPr>
          </a:p>
        </p:txBody>
      </p:sp>
      <p:pic>
        <p:nvPicPr>
          <p:cNvPr id="8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1" name="TextBox 16"/>
          <p:cNvSpPr/>
          <p:nvPr/>
        </p:nvSpPr>
        <p:spPr>
          <a:xfrm>
            <a:off x="2393640" y="6028560"/>
            <a:ext cx="39956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Магнитогорск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 -2023г.</a:t>
            </a:r>
            <a:endParaRPr lang="ru-RU" sz="18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26FE921-86C1-44B9-B43E-CB1402E6CE69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6" t="16181" r="16041" b="12092"/>
          <a:stretch>
            <a:fillRect/>
          </a:stretch>
        </p:blipFill>
        <p:spPr bwMode="auto">
          <a:xfrm>
            <a:off x="179512" y="788760"/>
            <a:ext cx="8669826" cy="516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251520" y="908720"/>
            <a:ext cx="719640" cy="925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26FE921-86C1-44B9-B43E-CB1402E6CE69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3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20682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" name="TextBox 11"/>
          <p:cNvSpPr/>
          <p:nvPr/>
        </p:nvSpPr>
        <p:spPr>
          <a:xfrm>
            <a:off x="760140" y="525925"/>
            <a:ext cx="762372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Команда проекта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5" name="Замещающее содержимое 5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35" y="3919560"/>
            <a:ext cx="1458464" cy="1967608"/>
          </a:xfrm>
          <a:prstGeom prst="rect">
            <a:avLst/>
          </a:prstGeom>
        </p:spPr>
      </p:pic>
      <p:pic>
        <p:nvPicPr>
          <p:cNvPr id="11" name="Picture 6" descr="Мадикова Елена Дмитриевна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" b="3728"/>
          <a:stretch>
            <a:fillRect/>
          </a:stretch>
        </p:blipFill>
        <p:spPr bwMode="auto">
          <a:xfrm>
            <a:off x="1710061" y="3919722"/>
            <a:ext cx="1424885" cy="1955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6"/>
          <a:srcRect b="3510"/>
          <a:stretch>
            <a:fillRect/>
          </a:stretch>
        </p:blipFill>
        <p:spPr>
          <a:xfrm>
            <a:off x="3284408" y="3916735"/>
            <a:ext cx="1386932" cy="1979216"/>
          </a:xfrm>
          <a:prstGeom prst="rect">
            <a:avLst/>
          </a:prstGeom>
        </p:spPr>
      </p:pic>
      <p:pic>
        <p:nvPicPr>
          <p:cNvPr id="20" name="Изображение 59"/>
          <p:cNvPicPr/>
          <p:nvPr/>
        </p:nvPicPr>
        <p:blipFill>
          <a:blip r:embed="rId7"/>
          <a:stretch>
            <a:fillRect/>
          </a:stretch>
        </p:blipFill>
        <p:spPr>
          <a:xfrm>
            <a:off x="7659230" y="3904018"/>
            <a:ext cx="1317620" cy="2000971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64" b="5141"/>
          <a:stretch>
            <a:fillRect/>
          </a:stretch>
        </p:blipFill>
        <p:spPr>
          <a:xfrm>
            <a:off x="4796280" y="3919560"/>
            <a:ext cx="1450499" cy="197921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2825" y="1777159"/>
            <a:ext cx="1169279" cy="1803817"/>
          </a:xfrm>
          <a:prstGeom prst="rect">
            <a:avLst/>
          </a:prstGeom>
        </p:spPr>
      </p:pic>
      <p:sp>
        <p:nvSpPr>
          <p:cNvPr id="23" name="PlaceHolder 3"/>
          <p:cNvSpPr txBox="1"/>
          <p:nvPr/>
        </p:nvSpPr>
        <p:spPr>
          <a:xfrm>
            <a:off x="88510" y="1058033"/>
            <a:ext cx="8597930" cy="39608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spcBef>
                <a:spcPts val="560"/>
              </a:spcBef>
              <a:buClr>
                <a:srgbClr val="000000"/>
              </a:buClr>
            </a:pPr>
            <a:r>
              <a:rPr lang="ru-RU" b="1" kern="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r>
              <a:rPr lang="ru-RU" kern="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Иванова Елена Юрьевна, заместитель директора по НМР ГБПОУ «МПК»</a:t>
            </a:r>
            <a:endParaRPr lang="en-US" altLang="en-US" kern="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9512" y="1446231"/>
            <a:ext cx="859653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" algn="just">
              <a:spcAft>
                <a:spcPts val="80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Соколова И.Н., заместитель директора по развитию     образования и работе с информационными системами; </a:t>
            </a:r>
          </a:p>
          <a:p>
            <a:pPr marL="13970" algn="just">
              <a:spcAft>
                <a:spcPts val="800"/>
              </a:spcAft>
              <a:buNone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Мадикова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Е.Д., заведующий отделением</a:t>
            </a:r>
          </a:p>
          <a:p>
            <a:pPr marL="13970" algn="just">
              <a:spcAft>
                <a:spcPts val="80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Артемьева А.И., заведующий отделением</a:t>
            </a:r>
          </a:p>
          <a:p>
            <a:pPr marL="13970" algn="just">
              <a:spcAft>
                <a:spcPts val="800"/>
              </a:spcAft>
              <a:buNone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Торшилова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В.В., заведующий отделением</a:t>
            </a:r>
          </a:p>
          <a:p>
            <a:pPr marL="13970" algn="just">
              <a:spcAft>
                <a:spcPts val="80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Андронова А.В. - преподаватель</a:t>
            </a:r>
          </a:p>
          <a:p>
            <a:pPr marL="13970" algn="just">
              <a:spcAft>
                <a:spcPts val="800"/>
              </a:spcAft>
              <a:buNone/>
            </a:pP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Шайдулин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В.Р. - преподаватель</a:t>
            </a:r>
          </a:p>
          <a:p>
            <a:pPr marL="13970" algn="just">
              <a:spcAft>
                <a:spcPts val="80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Карпычева Т.А. - методист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51721" y="1746579"/>
            <a:ext cx="1329069" cy="1915643"/>
          </a:xfrm>
          <a:prstGeom prst="rect">
            <a:avLst/>
          </a:prstGeom>
        </p:spPr>
      </p:pic>
      <p:pic>
        <p:nvPicPr>
          <p:cNvPr id="27" name="Picture 28"/>
          <p:cNvPicPr/>
          <p:nvPr/>
        </p:nvPicPr>
        <p:blipFill>
          <a:blip r:embed="rId11"/>
          <a:stretch>
            <a:fillRect/>
          </a:stretch>
        </p:blipFill>
        <p:spPr>
          <a:xfrm>
            <a:off x="6340696" y="3931066"/>
            <a:ext cx="1224617" cy="1936789"/>
          </a:xfrm>
          <a:prstGeom prst="rect">
            <a:avLst/>
          </a:prstGeom>
          <a:ln w="28575">
            <a:solidFill>
              <a:srgbClr val="0070C0"/>
            </a:solidFill>
            <a:miter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26FE921-86C1-44B9-B43E-CB1402E6CE69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4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20682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" name="TextBox 11"/>
          <p:cNvSpPr/>
          <p:nvPr/>
        </p:nvSpPr>
        <p:spPr>
          <a:xfrm>
            <a:off x="760140" y="609416"/>
            <a:ext cx="76237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Стенд  проекта «Оптимизация процесса сбора информации о достижениях студентов»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421269"/>
            <a:ext cx="8568952" cy="481609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26FE921-86C1-44B9-B43E-CB1402E6CE69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5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20682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" name="TextBox 11"/>
          <p:cNvSpPr/>
          <p:nvPr/>
        </p:nvSpPr>
        <p:spPr>
          <a:xfrm>
            <a:off x="760140" y="672169"/>
            <a:ext cx="7623720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Дорожная карта реализации проекта </a:t>
            </a:r>
          </a:p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сбора информации о достижениях студентов» 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rcRect l="1010" t="30400" r="5005" b="33200"/>
          <a:stretch>
            <a:fillRect/>
          </a:stretch>
        </p:blipFill>
        <p:spPr>
          <a:xfrm>
            <a:off x="395536" y="1990204"/>
            <a:ext cx="8496944" cy="3238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/>
          </p:nvPr>
        </p:nvSpPr>
        <p:spPr>
          <a:xfrm>
            <a:off x="8643960" y="650088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A3192744-C1FA-4EBE-92EF-6A30F0F805A8}" type="slidenum">
              <a:rPr lang="ru-RU" sz="1200" strike="noStrike" spc="-1">
                <a:solidFill>
                  <a:srgbClr val="215968"/>
                </a:solidFill>
                <a:latin typeface="Calibri" panose="020F0502020204030204"/>
              </a:rPr>
              <a:t>6</a:t>
            </a:fld>
            <a:endParaRPr lang="ru-RU" sz="1200" strike="noStrike" spc="-1" dirty="0">
              <a:latin typeface="Times New Roman" panose="02020603050405020304"/>
            </a:endParaRPr>
          </a:p>
        </p:txBody>
      </p:sp>
      <p:sp>
        <p:nvSpPr>
          <p:cNvPr id="99" name="TextBox 48"/>
          <p:cNvSpPr/>
          <p:nvPr/>
        </p:nvSpPr>
        <p:spPr>
          <a:xfrm>
            <a:off x="251520" y="6332330"/>
            <a:ext cx="4608000" cy="3371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33 дн</a:t>
            </a:r>
            <a:r>
              <a:rPr lang="ru-RU" sz="1600" b="1" spc="-1" dirty="0">
                <a:solidFill>
                  <a:srgbClr val="002060"/>
                </a:solidFill>
                <a:latin typeface="Times New Roman" panose="02020603050405020304"/>
              </a:rPr>
              <a:t>я</a:t>
            </a: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0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1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2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3" name="Прямоугольник 5"/>
          <p:cNvSpPr/>
          <p:nvPr/>
        </p:nvSpPr>
        <p:spPr>
          <a:xfrm>
            <a:off x="123840" y="465120"/>
            <a:ext cx="8967240" cy="829543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Карта текущего состояния процесса сбора информации </a:t>
            </a: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о достижениях студентов </a:t>
            </a:r>
          </a:p>
        </p:txBody>
      </p:sp>
      <p:graphicFrame>
        <p:nvGraphicFramePr>
          <p:cNvPr id="3" name="Таблица 2"/>
          <p:cNvGraphicFramePr/>
          <p:nvPr/>
        </p:nvGraphicFramePr>
        <p:xfrm>
          <a:off x="179388" y="4725035"/>
          <a:ext cx="8209036" cy="1420810"/>
        </p:xfrm>
        <a:graphic>
          <a:graphicData uri="http://schemas.openxmlformats.org/drawingml/2006/table">
            <a:tbl>
              <a:tblPr/>
              <a:tblGrid>
                <a:gridCol w="504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48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sz="1800" b="1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sz="18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sz="1800" b="1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проблемы</a:t>
                      </a:r>
                      <a:endParaRPr sz="1800" b="1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sz="1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Лишние</a:t>
                      </a:r>
                      <a:r>
                        <a:rPr sz="18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перемещения</a:t>
                      </a:r>
                      <a:endParaRPr sz="18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sz="1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Излишняя</a:t>
                      </a:r>
                      <a:r>
                        <a:rPr sz="18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обработка</a:t>
                      </a:r>
                      <a:r>
                        <a:rPr sz="18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документа</a:t>
                      </a:r>
                      <a:r>
                        <a:rPr sz="18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заявка</a:t>
                      </a:r>
                      <a:r>
                        <a:rPr sz="18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докладная</a:t>
                      </a:r>
                      <a:r>
                        <a:rPr sz="18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sz="1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Ожидание</a:t>
                      </a:r>
                      <a:endParaRPr sz="18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sz="18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Снижение</a:t>
                      </a:r>
                      <a:r>
                        <a:rPr sz="18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качества</a:t>
                      </a:r>
                      <a:r>
                        <a:rPr sz="18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образовательного</a:t>
                      </a:r>
                      <a:r>
                        <a:rPr sz="18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800" b="0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процесса</a:t>
                      </a:r>
                      <a:endParaRPr sz="1800" b="0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0" y="1390680"/>
            <a:ext cx="8856181" cy="2876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26FE921-86C1-44B9-B43E-CB1402E6CE69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7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20682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" name="TextBox 11"/>
          <p:cNvSpPr/>
          <p:nvPr/>
        </p:nvSpPr>
        <p:spPr>
          <a:xfrm>
            <a:off x="760140" y="672169"/>
            <a:ext cx="762372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№1 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9"/>
          <a:stretch>
            <a:fillRect/>
          </a:stretch>
        </p:blipFill>
        <p:spPr>
          <a:xfrm>
            <a:off x="251520" y="1121473"/>
            <a:ext cx="8712968" cy="52350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26FE921-86C1-44B9-B43E-CB1402E6CE69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8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20682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" name="TextBox 11"/>
          <p:cNvSpPr/>
          <p:nvPr/>
        </p:nvSpPr>
        <p:spPr>
          <a:xfrm>
            <a:off x="760140" y="672169"/>
            <a:ext cx="762372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 1 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68" y="1131431"/>
            <a:ext cx="8424535" cy="5033873"/>
          </a:xfrm>
          <a:prstGeom prst="rect">
            <a:avLst/>
          </a:prstGeom>
        </p:spPr>
      </p:pic>
      <p:cxnSp>
        <p:nvCxnSpPr>
          <p:cNvPr id="3" name="Прямое соединение 2"/>
          <p:cNvCxnSpPr/>
          <p:nvPr/>
        </p:nvCxnSpPr>
        <p:spPr>
          <a:xfrm>
            <a:off x="1084320" y="2852936"/>
            <a:ext cx="7701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26FE921-86C1-44B9-B43E-CB1402E6CE69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9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20682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" name="TextBox 11"/>
          <p:cNvSpPr/>
          <p:nvPr/>
        </p:nvSpPr>
        <p:spPr>
          <a:xfrm>
            <a:off x="760140" y="672169"/>
            <a:ext cx="762372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Карта идеального состояния процесса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844824"/>
            <a:ext cx="8578919" cy="27296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26FE921-86C1-44B9-B43E-CB1402E6CE69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10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512" y="20682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" name="TextBox 11"/>
          <p:cNvSpPr/>
          <p:nvPr/>
        </p:nvSpPr>
        <p:spPr>
          <a:xfrm>
            <a:off x="760140" y="672169"/>
            <a:ext cx="762372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Диаграмма Исикавы 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367" y="1227632"/>
            <a:ext cx="8449506" cy="51288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" name="Содержимое 6"/>
          <p:cNvGraphicFramePr/>
          <p:nvPr>
            <p:extLst>
              <p:ext uri="{D42A27DB-BD31-4B8C-83A1-F6EECF244321}">
                <p14:modId xmlns:p14="http://schemas.microsoft.com/office/powerpoint/2010/main" val="2768572285"/>
              </p:ext>
            </p:extLst>
          </p:nvPr>
        </p:nvGraphicFramePr>
        <p:xfrm>
          <a:off x="611560" y="1146816"/>
          <a:ext cx="7368480" cy="5394888"/>
        </p:xfrm>
        <a:graphic>
          <a:graphicData uri="http://schemas.openxmlformats.org/drawingml/2006/table">
            <a:tbl>
              <a:tblPr/>
              <a:tblGrid>
                <a:gridCol w="2251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4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12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Проблема </a:t>
                      </a:r>
                      <a:endParaRPr lang="ru-RU" sz="1200" b="0" strike="noStrike" spc="-1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Коренная причина</a:t>
                      </a:r>
                      <a:endParaRPr lang="ru-RU" sz="1200" b="0" strike="noStrike" spc="-1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strike="noStrike" spc="-1" dirty="0">
                          <a:solidFill>
                            <a:schemeClr val="tx1"/>
                          </a:solidFill>
                          <a:latin typeface="Times New Roman" panose="02020603050405020304"/>
                        </a:rPr>
                        <a:t>Способ решения</a:t>
                      </a:r>
                      <a:endParaRPr lang="ru-RU" sz="1200" b="0" strike="noStrike" spc="-1" dirty="0">
                        <a:solidFill>
                          <a:schemeClr val="tx1"/>
                        </a:solidFill>
                        <a:latin typeface="Arial" panose="020B0604020202020204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9278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Разработка локальной документации для комплекса мероприятий по созданию банка данных о достижениях студентов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Своевременное информирование об издании локального акта всех участников проекта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Использование электронной почты, внутреннего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чата кураторов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898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2.Отсутсвие четкой инструкции для сбора и формирования информации о достижениях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адресных инструкций по наполнению информационного банка данных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оформление инструкции по заполнению базы данных (для студентов, кураторов)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804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3.Длительный период по выработке алгоритма действий, направленных на сбор базы данных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взаимодействия по подготовке базы данных между студентами, кураторами и заведующими отделениями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цикла инструктивно-методических семинаров; использование возможностей внутренних чатов целевых групп 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906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4.Длительный период создания и систематизации базы данных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макета базы данных по специальностям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Разработанный макет базы данных для всех отделений колледжа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5.Сопровождение кураторами процесса заполнения студентами базы данных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у кураторов навыков работы по заполнению банка данных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кураторов и студентов работе по заполнению банка данных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Создание банка данных для формирования отчетов и мониторинга успехов студентов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распоряжений на отделениях;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мотивация и контроль формирования банка данных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Издание распоряжений на отделениях; четкое следование инструкциям; мотивирующие мероприятия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07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6BDC5B02-CBD8-4816-B8ED-CBD75C3E5D4F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11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sp>
        <p:nvSpPr>
          <p:cNvPr id="108" name="Прямоугольник 5"/>
          <p:cNvSpPr/>
          <p:nvPr/>
        </p:nvSpPr>
        <p:spPr>
          <a:xfrm>
            <a:off x="1997100" y="571536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Анализ проблем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0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2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520000" y="1398960"/>
            <a:ext cx="180720" cy="346320"/>
          </a:xfrm>
          <a:prstGeom prst="rect">
            <a:avLst/>
          </a:prstGeom>
          <a:noFill/>
          <a:ln w="0">
            <a:noFill/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4640244" y="2571960"/>
            <a:ext cx="4225925" cy="3528392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just" fontAlgn="ctr">
              <a:buFont typeface="+mj-lt"/>
              <a:buAutoNum type="arabicPeriod"/>
            </a:pP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полнота предоставляемой информации; </a:t>
            </a:r>
          </a:p>
          <a:p>
            <a:pPr marL="342900" indent="-342900" algn="just" fontAlgn="ctr">
              <a:buFont typeface="+mj-lt"/>
              <a:buAutoNum type="arabicPeriod"/>
            </a:pPr>
            <a:r>
              <a:rPr lang="ru-RU" sz="15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единого электронного банка информации о достижениях студентов</a:t>
            </a:r>
          </a:p>
          <a:p>
            <a:pPr marL="342900" indent="-342900" algn="just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5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Несоблюдение сроков реализации бережливых проектов</a:t>
            </a:r>
            <a:endParaRPr lang="ru-RU" sz="1500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342900" indent="-342900" algn="just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5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Незаинтересованность административных и педагогических работников в реализации бережливых проектов</a:t>
            </a:r>
            <a:endParaRPr lang="ru-RU" sz="15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algn="just" fontAlgn="ctr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ru-RU" sz="15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Неудовлетворенность уча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стни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ков</a:t>
            </a:r>
            <a:r>
              <a:rPr lang="ru-RU" sz="15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образовательного процесса качеством  процессом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сбора информации </a:t>
            </a:r>
          </a:p>
          <a:p>
            <a:pPr algn="just">
              <a:lnSpc>
                <a:spcPct val="100000"/>
              </a:lnSpc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достижениях студентов </a:t>
            </a:r>
            <a:endParaRPr lang="en-US" alt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ятно 1 60"/>
          <p:cNvSpPr/>
          <p:nvPr/>
        </p:nvSpPr>
        <p:spPr>
          <a:xfrm>
            <a:off x="755625" y="5012856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475021" y="5517682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2627687" y="5517524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225" y="51246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397080" y="756465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 проблем</a:t>
            </a:r>
          </a:p>
        </p:txBody>
      </p:sp>
      <p:sp>
        <p:nvSpPr>
          <p:cNvPr id="20" name="Пятно 1 60"/>
          <p:cNvSpPr/>
          <p:nvPr/>
        </p:nvSpPr>
        <p:spPr>
          <a:xfrm>
            <a:off x="3419655" y="5012417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PlaceHolder 1"/>
          <p:cNvSpPr txBox="1"/>
          <p:nvPr/>
        </p:nvSpPr>
        <p:spPr>
          <a:xfrm>
            <a:off x="6697230" y="6379436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1200" spc="-1" dirty="0">
                <a:solidFill>
                  <a:srgbClr val="8B8B8B"/>
                </a:solidFill>
                <a:latin typeface="Calibri" panose="020F0502020204030204"/>
              </a:rPr>
              <a:t>12</a:t>
            </a:r>
            <a:endParaRPr lang="ru-RU" sz="1200" spc="-1" dirty="0">
              <a:latin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Num"/>
          </p:nvPr>
        </p:nvSpPr>
        <p:spPr>
          <a:xfrm>
            <a:off x="8643960" y="642924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653B9802-2626-4319-97ED-7F6AF873E205}" type="slidenum">
              <a:rPr lang="ru-RU" sz="1200" strike="noStrike" spc="-1">
                <a:solidFill>
                  <a:srgbClr val="215968"/>
                </a:solidFill>
                <a:latin typeface="Calibri" panose="020F0502020204030204"/>
              </a:rPr>
              <a:t>13</a:t>
            </a:fld>
            <a:endParaRPr lang="ru-RU" sz="1200" strike="noStrike" spc="-1" dirty="0">
              <a:latin typeface="Times New Roman" panose="02020603050405020304"/>
            </a:endParaRPr>
          </a:p>
        </p:txBody>
      </p:sp>
      <p:sp>
        <p:nvSpPr>
          <p:cNvPr id="115" name="TextBox 48"/>
          <p:cNvSpPr/>
          <p:nvPr/>
        </p:nvSpPr>
        <p:spPr>
          <a:xfrm>
            <a:off x="180000" y="6146280"/>
            <a:ext cx="4714560" cy="3371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 8,25 </a:t>
            </a:r>
            <a:r>
              <a:rPr lang="ru-RU" sz="1600" b="1" spc="-1" dirty="0">
                <a:solidFill>
                  <a:srgbClr val="002060"/>
                </a:solidFill>
                <a:latin typeface="Times New Roman" panose="02020603050405020304"/>
              </a:rPr>
              <a:t>дня</a:t>
            </a:r>
            <a:r>
              <a:rPr lang="ru-RU" sz="1600" b="1" strike="noStrike" spc="-1" dirty="0">
                <a:solidFill>
                  <a:srgbClr val="00B0F0"/>
                </a:solidFill>
                <a:latin typeface="Times New Roman" panose="02020603050405020304"/>
              </a:rPr>
              <a:t>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1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7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18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9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246680" y="644760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20" name="Прямоугольник 5"/>
          <p:cNvSpPr/>
          <p:nvPr/>
        </p:nvSpPr>
        <p:spPr>
          <a:xfrm>
            <a:off x="97920" y="536470"/>
            <a:ext cx="8893440" cy="73721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</a:rPr>
              <a:t>Карта целевого состояния процесса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</a:rPr>
              <a:t>сбора информации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</a:rPr>
              <a:t>о достижениях студентов</a:t>
            </a:r>
            <a:endParaRPr lang="ru-RU" sz="1800" b="0" strike="noStrike" spc="-1" dirty="0">
              <a:latin typeface="Arial" panose="020B0604020202020204"/>
            </a:endParaRPr>
          </a:p>
        </p:txBody>
      </p:sp>
      <p:graphicFrame>
        <p:nvGraphicFramePr>
          <p:cNvPr id="3" name="Таблица 2"/>
          <p:cNvGraphicFramePr/>
          <p:nvPr>
            <p:custDataLst>
              <p:tags r:id="rId1"/>
            </p:custDataLst>
          </p:nvPr>
        </p:nvGraphicFramePr>
        <p:xfrm>
          <a:off x="364886" y="4313990"/>
          <a:ext cx="8282305" cy="1832290"/>
        </p:xfrm>
        <a:graphic>
          <a:graphicData uri="http://schemas.openxmlformats.org/drawingml/2006/table">
            <a:tbl>
              <a:tblPr/>
              <a:tblGrid>
                <a:gridCol w="8502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32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6685">
                <a:tc>
                  <a:txBody>
                    <a:bodyPr/>
                    <a:lstStyle/>
                    <a:p>
                      <a:pPr algn="ctr" fontAlgn="ctr"/>
                      <a:r>
                        <a:rPr sz="9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№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sz="900" b="1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Решение проблемы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 algn="ctr" fontAlgn="ctr"/>
                      <a:r>
                        <a:rPr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Использованы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современные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цифровыхетехнологии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(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интегрированной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информационной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системы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,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электронного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документооборота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по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информационному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обеспечению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образовательного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процесса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)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 algn="ctr" fontAlgn="ctr"/>
                      <a:r>
                        <a:rPr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Разработана и внедрена единая структура электронных данных, стандартизирован процесс информатизации (разработан стандарт подачи электронной заявки, разработаны электронные шаблоны)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 fontAlgn="ctr"/>
                      <a:r>
                        <a:rPr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1. Установлена и масштабирована серверная инфраструктура, повышена ее производительность с учетом сокращения времени ожидания обработки</a:t>
                      </a:r>
                      <a:br>
                        <a:rPr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</a:br>
                      <a:r>
                        <a:rPr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2. При разработке программного обеспечения оптимизирован код программы и базы данных для эффекта снижения времени ожидания обработки (разработаны и внедрены типы заявок, контактные данные заявителя, дата подачи, наименование запроса, определение исполнителя, установление и контроль статуса, закрытие запроса)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165">
                <a:tc>
                  <a:txBody>
                    <a:bodyPr/>
                    <a:lstStyle/>
                    <a:p>
                      <a:pPr algn="ctr" fontAlgn="ctr"/>
                      <a:r>
                        <a:rPr sz="900" b="0" i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1.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Разработаны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и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утвердены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локальные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акты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о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стандарте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подачи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электронной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заявки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;</a:t>
                      </a:r>
                      <a:b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</a:b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2.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Разработано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ПО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подачи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заявок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по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информационному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обеспечению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образовательного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процесса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;</a:t>
                      </a:r>
                      <a:b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</a:b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3.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Внедрено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ПО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подачи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заявок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по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информационному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обеспечению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образовательного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процесса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;</a:t>
                      </a:r>
                      <a:b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</a:b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4.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Своевременное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принятие-регистрация-выбор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исполнителя-диагностика-решение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проблемы-информирование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о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решении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 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запроса</a:t>
                      </a:r>
                      <a:r>
                        <a:rPr sz="900" b="0" i="0" dirty="0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/</a:t>
                      </a:r>
                      <a:r>
                        <a:rPr sz="900" b="0" i="0" dirty="0" err="1">
                          <a:solidFill>
                            <a:srgbClr val="000000"/>
                          </a:solidFill>
                          <a:latin typeface="Calibri" panose="020F0502020204030204"/>
                          <a:ea typeface="Calibri" panose="020F0502020204030204"/>
                        </a:rPr>
                        <a:t>инцидента</a:t>
                      </a:r>
                      <a:endParaRPr sz="900" b="0" i="0" dirty="0">
                        <a:solidFill>
                          <a:srgbClr val="000000"/>
                        </a:solidFill>
                        <a:latin typeface="Calibri" panose="020F0502020204030204"/>
                        <a:ea typeface="Calibri" panose="020F0502020204030204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644" y="1217450"/>
            <a:ext cx="8732836" cy="3096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Num"/>
          </p:nvPr>
        </p:nvSpPr>
        <p:spPr>
          <a:xfrm>
            <a:off x="8643960" y="642924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653B9802-2626-4319-97ED-7F6AF873E205}" type="slidenum">
              <a:rPr lang="ru-RU" sz="1200" strike="noStrike" spc="-1">
                <a:solidFill>
                  <a:srgbClr val="215968"/>
                </a:solidFill>
                <a:latin typeface="Calibri" panose="020F0502020204030204"/>
              </a:rPr>
              <a:t>14</a:t>
            </a:fld>
            <a:endParaRPr lang="ru-RU" sz="1200" strike="noStrike" spc="-1" dirty="0">
              <a:latin typeface="Times New Roman" panose="02020603050405020304"/>
            </a:endParaRPr>
          </a:p>
        </p:txBody>
      </p:sp>
      <p:pic>
        <p:nvPicPr>
          <p:cNvPr id="11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7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1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46680" y="644760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20" name="Прямоугольник 5"/>
          <p:cNvSpPr/>
          <p:nvPr/>
        </p:nvSpPr>
        <p:spPr>
          <a:xfrm>
            <a:off x="-16768" y="557694"/>
            <a:ext cx="8893440" cy="521766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800" b="1" spc="-1" dirty="0">
                <a:solidFill>
                  <a:srgbClr val="000000"/>
                </a:solidFill>
                <a:latin typeface="Times New Roman" panose="02020603050405020304"/>
              </a:rPr>
              <a:t>П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роизводственный анализ № 2</a:t>
            </a: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8"/>
          <a:stretch>
            <a:fillRect/>
          </a:stretch>
        </p:blipFill>
        <p:spPr>
          <a:xfrm>
            <a:off x="241962" y="1059590"/>
            <a:ext cx="8866541" cy="53696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Num"/>
          </p:nvPr>
        </p:nvSpPr>
        <p:spPr>
          <a:xfrm>
            <a:off x="8643960" y="642924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653B9802-2626-4319-97ED-7F6AF873E205}" type="slidenum">
              <a:rPr lang="ru-RU" sz="1200" strike="noStrike" spc="-1">
                <a:solidFill>
                  <a:srgbClr val="215968"/>
                </a:solidFill>
                <a:latin typeface="Calibri" panose="020F0502020204030204"/>
              </a:rPr>
              <a:t>15</a:t>
            </a:fld>
            <a:endParaRPr lang="ru-RU" sz="1200" strike="noStrike" spc="-1" dirty="0">
              <a:latin typeface="Times New Roman" panose="02020603050405020304"/>
            </a:endParaRPr>
          </a:p>
        </p:txBody>
      </p:sp>
      <p:pic>
        <p:nvPicPr>
          <p:cNvPr id="11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7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1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46680" y="644760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20" name="Прямоугольник 5"/>
          <p:cNvSpPr/>
          <p:nvPr/>
        </p:nvSpPr>
        <p:spPr>
          <a:xfrm>
            <a:off x="23943" y="665227"/>
            <a:ext cx="8893440" cy="521766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2800" b="1" spc="-1" dirty="0">
                <a:solidFill>
                  <a:srgbClr val="000000"/>
                </a:solidFill>
                <a:latin typeface="Times New Roman" panose="02020603050405020304"/>
              </a:rPr>
              <a:t>П</a:t>
            </a:r>
            <a:r>
              <a:rPr lang="ru-RU" sz="20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роизводственный анализ № 2</a:t>
            </a: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01" y="1409706"/>
            <a:ext cx="8204040" cy="4971621"/>
          </a:xfrm>
          <a:prstGeom prst="rect">
            <a:avLst/>
          </a:prstGeom>
        </p:spPr>
      </p:pic>
      <p:cxnSp>
        <p:nvCxnSpPr>
          <p:cNvPr id="3" name="Прямое соединение 2"/>
          <p:cNvCxnSpPr/>
          <p:nvPr/>
        </p:nvCxnSpPr>
        <p:spPr>
          <a:xfrm>
            <a:off x="843480" y="3789040"/>
            <a:ext cx="7701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25" name="Заголовок 1"/>
          <p:cNvSpPr/>
          <p:nvPr/>
        </p:nvSpPr>
        <p:spPr>
          <a:xfrm>
            <a:off x="1068511" y="9192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2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41112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2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28" name="Содержимое 6"/>
          <p:cNvGraphicFramePr/>
          <p:nvPr/>
        </p:nvGraphicFramePr>
        <p:xfrm>
          <a:off x="179512" y="1110001"/>
          <a:ext cx="8856984" cy="5675656"/>
        </p:xfrm>
        <a:graphic>
          <a:graphicData uri="http://schemas.openxmlformats.org/drawingml/2006/table">
            <a:tbl>
              <a:tblPr/>
              <a:tblGrid>
                <a:gridCol w="24746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499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2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95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547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Проблема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 по решению проблемы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</a:t>
                      </a:r>
                      <a:endParaRPr lang="ru-RU" sz="1400" b="0" strike="noStrike" spc="-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212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Разработка локальной документации для комплекса мероприятий по созданию банка данных о достижениях студентов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Административное сопровождение по разработке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локальных актов (приказ)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Иванова Е.Ю.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13.03.2023г.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032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2.Отсутсвие</a:t>
                      </a:r>
                      <a:r>
                        <a:rPr lang="ru-RU" sz="1200" b="0" strike="noStrike" spc="-1" baseline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четкой инструкции для сбора и формирования информации о достижениях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 оформление инструкции по заполнению базы данных (для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студентов, кураторов)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Артемьева А.И.</a:t>
                      </a:r>
                    </a:p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Карпычева Т.А.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01.04.2023г.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237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3.Длительный период по выработке алгоритма действий, направленных на сбор базы данных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взаимодействия по подготовке базы данных между студентами, кураторами и заведующими отделениями: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проведение цикла инструктивно-методических семинаров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Романов Е.А.</a:t>
                      </a:r>
                    </a:p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Андронова А.В.</a:t>
                      </a:r>
                    </a:p>
                    <a:p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Торшилова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В.В.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01.04.2023г.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4667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4.Длительный период создания и систематизации базы данных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Формирование макета базы данных по специальностям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Соколова И.Н.</a:t>
                      </a:r>
                    </a:p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Артемьева А.И.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12.04.2023г.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50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консультационной группы для устранения ошибок; проведение консультаций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Карпычева Т.А.</a:t>
                      </a:r>
                    </a:p>
                    <a:p>
                      <a:r>
                        <a:rPr lang="ru-RU" sz="14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Шайдулин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В.Р.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12.04.2023г.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9451">
                <a:tc rowSpan="2"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5.Сопровождение кураторами процесса заполнения базы данных </a:t>
                      </a:r>
                      <a:endParaRPr lang="ru-RU" sz="12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Обучение кураторов работе по заполнению банка данных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Соколова И.Н.</a:t>
                      </a:r>
                    </a:p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Карпычева Т.А.</a:t>
                      </a:r>
                    </a:p>
                    <a:p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Шайдулин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В.Р.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12.04.2023г.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часов куратора по заполнению банка</a:t>
                      </a:r>
                      <a:r>
                        <a:rPr lang="ru-RU" sz="12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данных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Андронова А.В.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12.04.2023г.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0212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 Создание полного банка данных для формирования отчетов и мониторинга успехов студентов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Издание распоряжений на отделениях; четкое следование инструкциям; мотивирующие мероприятия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Заведующие отделениями</a:t>
                      </a: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 25.04.2023г.</a:t>
                      </a:r>
                    </a:p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9" name="Прямоугольник 5"/>
          <p:cNvSpPr/>
          <p:nvPr/>
        </p:nvSpPr>
        <p:spPr>
          <a:xfrm>
            <a:off x="952770" y="526680"/>
            <a:ext cx="7859100" cy="58332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План реализации проекта </a:t>
            </a:r>
          </a:p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«Оптимизация процесса сбора информации о достижениях студентов»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30" name="Рисунок 129"/>
          <p:cNvPicPr/>
          <p:nvPr/>
        </p:nvPicPr>
        <p:blipFill>
          <a:blip r:embed="rId4"/>
          <a:stretch>
            <a:fillRect/>
          </a:stretch>
        </p:blipFill>
        <p:spPr>
          <a:xfrm>
            <a:off x="360" y="0"/>
            <a:ext cx="360" cy="360"/>
          </a:xfrm>
          <a:prstGeom prst="rect">
            <a:avLst/>
          </a:prstGeom>
          <a:ln w="0">
            <a:noFill/>
          </a:ln>
        </p:spPr>
      </p:pic>
      <p:sp>
        <p:nvSpPr>
          <p:cNvPr id="123" name="PlaceHolder 1"/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1B8A87A6-835A-4073-B20F-6B0263852678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16</a:t>
            </a:fld>
            <a:endParaRPr lang="ru-RU" sz="1400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65009" y="879480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00"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461520" y="1484640"/>
            <a:ext cx="8229240" cy="3978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480"/>
              </a:spcBef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B7F81AA1-23CC-4B1A-BCA4-5A7CF6A03FAA}" type="slidenum">
              <a:rPr lang="ru-RU" sz="1200" b="0" strike="noStrike" spc="-1">
                <a:solidFill>
                  <a:srgbClr val="8B8B8B"/>
                </a:solidFill>
                <a:latin typeface="Arial" panose="020B0604020202020204"/>
              </a:rPr>
              <a:t>17</a:t>
            </a:fld>
            <a:endParaRPr lang="ru-RU" sz="1200" b="0" strike="noStrike" spc="-1" dirty="0">
              <a:latin typeface="Times New Roman" panose="02020603050405020304"/>
            </a:endParaRPr>
          </a:p>
        </p:txBody>
      </p:sp>
      <p:sp>
        <p:nvSpPr>
          <p:cNvPr id="134" name="TextBox 6"/>
          <p:cNvSpPr/>
          <p:nvPr/>
        </p:nvSpPr>
        <p:spPr>
          <a:xfrm>
            <a:off x="323640" y="2421000"/>
            <a:ext cx="3714480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800" b="0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0" strike="noStrike" spc="-1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33 </a:t>
            </a:r>
            <a:r>
              <a:rPr lang="ru-RU" sz="2800" b="0" strike="noStrike" spc="-1" dirty="0" err="1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800" b="0" strike="noStrike" spc="-1" dirty="0">
                <a:solidFill>
                  <a:srgbClr val="2992A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800" b="0" strike="noStrike" spc="-1" dirty="0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2800" b="1" strike="noStrike" spc="-1" dirty="0">
                <a:solidFill>
                  <a:srgbClr val="9BBB59"/>
                </a:solidFill>
                <a:latin typeface="Calibri" panose="020F0502020204030204"/>
              </a:rPr>
              <a:t> </a:t>
            </a:r>
            <a:r>
              <a:rPr lang="ru-RU" sz="1800" b="0" strike="noStrike" spc="-1" dirty="0">
                <a:solidFill>
                  <a:srgbClr val="9BBB59"/>
                </a:solidFill>
                <a:latin typeface="Arial" panose="020B0604020202020204"/>
              </a:rPr>
              <a:t> 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135" name="TextBox 7"/>
          <p:cNvSpPr/>
          <p:nvPr/>
        </p:nvSpPr>
        <p:spPr>
          <a:xfrm>
            <a:off x="4355640" y="2420888"/>
            <a:ext cx="371448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800" b="0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0" strike="noStrike" spc="-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8,25 </a:t>
            </a:r>
            <a:r>
              <a:rPr lang="ru-RU" sz="2800" b="0" strike="noStrike" spc="-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sz="2800" b="0" strike="noStrike" spc="-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9B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strike="noStrike" spc="-1" dirty="0">
                <a:solidFill>
                  <a:srgbClr val="9B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6" name="Прямоугольник 23"/>
          <p:cNvSpPr/>
          <p:nvPr/>
        </p:nvSpPr>
        <p:spPr>
          <a:xfrm>
            <a:off x="611640" y="4077000"/>
            <a:ext cx="7704360" cy="36787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ВРЕМЕНИ: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24,75 </a:t>
            </a:r>
            <a:r>
              <a:rPr lang="ru-RU" b="1" spc="-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75</a:t>
            </a: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7" name="Прямая соединительная линия 10"/>
          <p:cNvSpPr/>
          <p:nvPr/>
        </p:nvSpPr>
        <p:spPr>
          <a:xfrm flipH="1">
            <a:off x="4283640" y="2204640"/>
            <a:ext cx="3240" cy="1501560"/>
          </a:xfrm>
          <a:prstGeom prst="line">
            <a:avLst/>
          </a:prstGeom>
          <a:ln w="38100">
            <a:solidFill>
              <a:srgbClr val="1F497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" name="Прямая соединительная линия 13"/>
          <p:cNvSpPr/>
          <p:nvPr/>
        </p:nvSpPr>
        <p:spPr>
          <a:xfrm>
            <a:off x="1331640" y="3789000"/>
            <a:ext cx="6429240" cy="1080"/>
          </a:xfrm>
          <a:prstGeom prst="line">
            <a:avLst/>
          </a:prstGeom>
          <a:ln w="41275"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9" name="Прямоугольник 14"/>
          <p:cNvSpPr/>
          <p:nvPr/>
        </p:nvSpPr>
        <p:spPr>
          <a:xfrm>
            <a:off x="292320" y="4496358"/>
            <a:ext cx="8208000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ВРЕМЕННЫХ ПОТЕРЬ  ЗА СЧЕТ: 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ru-RU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Своевременное ознакомление с локальными актами по проекту.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четких инструкций, макетов.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ru-RU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проведение инструктивно-методических семинаров, индивидуальных консультаций, использование внутренних чатов.</a:t>
            </a:r>
          </a:p>
          <a:p>
            <a:pPr marL="342900" indent="-342900">
              <a:lnSpc>
                <a:spcPct val="100000"/>
              </a:lnSpc>
              <a:buAutoNum type="arabicPeriod"/>
            </a:pP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возможностей онлайн – редактора Яндекс – документы.</a:t>
            </a:r>
            <a:endParaRPr lang="ru-RU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4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4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0160" y="6305040"/>
            <a:ext cx="6957360" cy="285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64" y="2062782"/>
            <a:ext cx="8628112" cy="4138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6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7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3480" y="991839"/>
            <a:ext cx="7544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Проект «Оптимизация процесса сбора информации </a:t>
            </a: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о достижениях студентов»</a:t>
            </a:r>
            <a:endParaRPr lang="ru-RU" sz="2400" spc="-1" dirty="0"/>
          </a:p>
        </p:txBody>
      </p:sp>
      <p:sp>
        <p:nvSpPr>
          <p:cNvPr id="3" name="PlaceHolder 3"/>
          <p:cNvSpPr txBox="1"/>
          <p:nvPr/>
        </p:nvSpPr>
        <p:spPr>
          <a:xfrm>
            <a:off x="6156176" y="6333341"/>
            <a:ext cx="2592288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r"/>
            <a:r>
              <a:rPr lang="ru-RU" sz="1200" spc="-1" dirty="0" smtClean="0">
                <a:solidFill>
                  <a:srgbClr val="8B8B8B"/>
                </a:solidFill>
                <a:latin typeface="Arial" panose="020B0604020202020204"/>
              </a:rPr>
              <a:t>18</a:t>
            </a:r>
            <a:endParaRPr lang="ru-RU" sz="1200" spc="-1" dirty="0">
              <a:solidFill>
                <a:srgbClr val="8B8B8B"/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68" y="2132856"/>
            <a:ext cx="8739368" cy="4192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6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7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43480" y="991839"/>
            <a:ext cx="7544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Проект «Оптимизация процесса сбора информации </a:t>
            </a: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о достижениях студентов»</a:t>
            </a:r>
            <a:endParaRPr lang="ru-RU" sz="2400" spc="-1" dirty="0"/>
          </a:p>
        </p:txBody>
      </p:sp>
      <p:sp>
        <p:nvSpPr>
          <p:cNvPr id="2" name="PlaceHolder 3"/>
          <p:cNvSpPr txBox="1"/>
          <p:nvPr/>
        </p:nvSpPr>
        <p:spPr>
          <a:xfrm>
            <a:off x="6156176" y="6333341"/>
            <a:ext cx="2592288" cy="36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r"/>
            <a:r>
              <a:rPr lang="ru-RU" sz="1200" spc="-1" dirty="0" smtClean="0">
                <a:solidFill>
                  <a:srgbClr val="8B8B8B"/>
                </a:solidFill>
                <a:latin typeface="Arial" panose="020B0604020202020204"/>
              </a:rPr>
              <a:t>19</a:t>
            </a:r>
            <a:endParaRPr lang="ru-RU" sz="1200" spc="-1" dirty="0">
              <a:solidFill>
                <a:srgbClr val="8B8B8B"/>
              </a:solidFill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138" y="3314520"/>
            <a:ext cx="2592288" cy="345638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02" y="1679077"/>
            <a:ext cx="5220072" cy="2406453"/>
          </a:xfrm>
          <a:prstGeom prst="rect">
            <a:avLst/>
          </a:prstGeom>
        </p:spPr>
      </p:pic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1059938" y="74942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ldNum" idx="4294967295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DB40E2-1EF0-4D79-B046-83DD1FF3DC13}" type="slidenum">
              <a:rPr kumimoji="0" lang="ru-RU" sz="1400" b="0" i="0" u="none" strike="noStrike" kern="1200" cap="none" spc="-1" normalizeH="0" baseline="0" noProof="0">
                <a:ln>
                  <a:noFill/>
                </a:ln>
                <a:solidFill>
                  <a:srgbClr val="8B8B8B"/>
                </a:solidFill>
                <a:effectLst/>
                <a:uLnTx/>
                <a:uFillTx/>
                <a:latin typeface="Calibri" panose="020F0502020204030204"/>
              </a:rPr>
              <a:t>20</a:t>
            </a:fld>
            <a:endParaRPr kumimoji="0" lang="ru-RU" sz="1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</a:endParaRPr>
          </a:p>
        </p:txBody>
      </p:sp>
      <p:pic>
        <p:nvPicPr>
          <p:cNvPr id="146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7" name="TextBox 10"/>
          <p:cNvSpPr/>
          <p:nvPr/>
        </p:nvSpPr>
        <p:spPr>
          <a:xfrm>
            <a:off x="783560" y="660476"/>
            <a:ext cx="7623720" cy="73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rPr>
              <a:t>Выполнение плана реализации проекта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48" name="TextBox 11"/>
          <p:cNvSpPr/>
          <p:nvPr/>
        </p:nvSpPr>
        <p:spPr>
          <a:xfrm>
            <a:off x="257169" y="1025696"/>
            <a:ext cx="8150111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lvl="0"/>
            <a:r>
              <a:rPr lang="ru-RU" b="1" spc="-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Административное сопровождение по разработке локальных актов (приказ). Заседания рабочей группы проекта.</a:t>
            </a:r>
            <a:endParaRPr kumimoji="0" lang="ru-RU" sz="1800" b="1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49" name="TextBox 13"/>
          <p:cNvSpPr/>
          <p:nvPr/>
        </p:nvSpPr>
        <p:spPr>
          <a:xfrm>
            <a:off x="831960" y="3314520"/>
            <a:ext cx="762372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-1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</a:rPr>
              <a:t> </a:t>
            </a:r>
            <a:endParaRPr kumimoji="0" lang="ru-RU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150" name="Picture 2"/>
          <p:cNvPicPr/>
          <p:nvPr/>
        </p:nvPicPr>
        <p:blipFill>
          <a:blip r:embed="rId5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51" name="Picture 2"/>
          <p:cNvPicPr/>
          <p:nvPr/>
        </p:nvPicPr>
        <p:blipFill>
          <a:blip r:embed="rId5"/>
          <a:stretch>
            <a:fillRect/>
          </a:stretch>
        </p:blipFill>
        <p:spPr>
          <a:xfrm>
            <a:off x="1084320" y="413774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10"/>
          <a:stretch>
            <a:fillRect/>
          </a:stretch>
        </p:blipFill>
        <p:spPr>
          <a:xfrm>
            <a:off x="5200051" y="1342522"/>
            <a:ext cx="3816424" cy="27246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8357" y="3928898"/>
            <a:ext cx="3792717" cy="28445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 txBox="1"/>
          <p:nvPr/>
        </p:nvSpPr>
        <p:spPr>
          <a:xfrm>
            <a:off x="547136" y="1442207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00"/>
          </a:bodyPr>
          <a:lstStyle/>
          <a:p>
            <a:pPr algn="ctr"/>
            <a:r>
              <a:rPr lang="ru-RU" sz="2800" b="1" kern="0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для студентов </a:t>
            </a:r>
            <a:endParaRPr lang="ru-RU" sz="2800" kern="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6974" t="2933" r="28890" b="11680"/>
          <a:stretch>
            <a:fillRect/>
          </a:stretch>
        </p:blipFill>
        <p:spPr>
          <a:xfrm>
            <a:off x="255132" y="2441252"/>
            <a:ext cx="1944216" cy="25881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26792" y="5013176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Получить наградной документ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41089" y="2246535"/>
            <a:ext cx="252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Отправить на почту куратору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79912" y="4506984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Предоставить документ для сканирования</a:t>
            </a:r>
          </a:p>
        </p:txBody>
      </p:sp>
      <p:sp>
        <p:nvSpPr>
          <p:cNvPr id="10" name="Стрелка вправо 9"/>
          <p:cNvSpPr/>
          <p:nvPr/>
        </p:nvSpPr>
        <p:spPr>
          <a:xfrm rot="20346485">
            <a:off x="2477652" y="2515581"/>
            <a:ext cx="1538628" cy="5409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066957">
            <a:off x="2574420" y="4438157"/>
            <a:ext cx="1538628" cy="5409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 rot="20397862">
            <a:off x="2001746" y="2129141"/>
            <a:ext cx="1996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документ</a:t>
            </a:r>
          </a:p>
        </p:txBody>
      </p:sp>
      <p:sp>
        <p:nvSpPr>
          <p:cNvPr id="13" name="TextBox 12"/>
          <p:cNvSpPr txBox="1"/>
          <p:nvPr/>
        </p:nvSpPr>
        <p:spPr>
          <a:xfrm rot="1062079">
            <a:off x="2101201" y="4837529"/>
            <a:ext cx="1996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бумажный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32240" y="3135183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Проверить наличие документа в онлайн-банке по личной ссылке</a:t>
            </a:r>
          </a:p>
        </p:txBody>
      </p:sp>
      <p:sp>
        <p:nvSpPr>
          <p:cNvPr id="15" name="Стрелка вправо 14"/>
          <p:cNvSpPr/>
          <p:nvPr/>
        </p:nvSpPr>
        <p:spPr>
          <a:xfrm rot="1119387">
            <a:off x="5962926" y="2526203"/>
            <a:ext cx="1538628" cy="5409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 rot="20480613" flipV="1">
            <a:off x="6058255" y="4454923"/>
            <a:ext cx="1538628" cy="5409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627387"/>
            <a:ext cx="8262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</a:rPr>
              <a:t>Выполнение плана реализации проекта</a:t>
            </a:r>
            <a:endParaRPr lang="ru-RU" sz="2400" spc="-1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3676" y="1037749"/>
            <a:ext cx="89644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оформление инструкции по заполнению базы данных (для студентов, кураторов)</a:t>
            </a:r>
          </a:p>
          <a:p>
            <a:pPr lvl="0">
              <a:defRPr/>
            </a:pPr>
            <a:endParaRPr lang="ru-RU" spc="-1" dirty="0">
              <a:solidFill>
                <a:prstClr val="black"/>
              </a:solidFill>
            </a:endParaRPr>
          </a:p>
        </p:txBody>
      </p:sp>
      <p:sp>
        <p:nvSpPr>
          <p:cNvPr id="19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0DB40E2-1EF0-4D79-B046-83DD1FF3DC13}" type="slidenum">
              <a:rPr lang="ru-RU" sz="1400" spc="-1" smtClean="0">
                <a:solidFill>
                  <a:srgbClr val="8B8B8B"/>
                </a:solidFill>
                <a:latin typeface="Calibri" panose="020F0502020204030204"/>
              </a:rPr>
              <a:t>21</a:t>
            </a:fld>
            <a:endParaRPr lang="ru-RU" sz="1400" spc="-1" dirty="0">
              <a:solidFill>
                <a:prstClr val="black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 txBox="1"/>
          <p:nvPr/>
        </p:nvSpPr>
        <p:spPr>
          <a:xfrm>
            <a:off x="483840" y="960120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00"/>
          </a:bodyPr>
          <a:lstStyle/>
          <a:p>
            <a:pPr algn="ctr"/>
            <a:r>
              <a:rPr lang="ru-RU" sz="2800" b="1" kern="0" spc="-1" dirty="0">
                <a:solidFill>
                  <a:srgbClr val="0070C0"/>
                </a:solidFill>
                <a:latin typeface="Calibri" panose="020F0502020204030204"/>
              </a:rPr>
              <a:t>Инструкция для кураторов</a:t>
            </a:r>
            <a:endParaRPr lang="ru-RU" sz="2800" kern="0" spc="-1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6410" y="4165615"/>
            <a:ext cx="2194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Собрать наградной документ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26974" t="2933" r="28890" b="11680"/>
          <a:stretch>
            <a:fillRect/>
          </a:stretch>
        </p:blipFill>
        <p:spPr>
          <a:xfrm>
            <a:off x="135271" y="1858694"/>
            <a:ext cx="1944216" cy="21157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2589954" y="4118034"/>
            <a:ext cx="21219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Разместить документ в личной папке студента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2972" y="4261073"/>
            <a:ext cx="46403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Заполнить информацию в своде: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Год, месяц.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 обучающегося.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и наименование конкурса.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 ответственного преподавателя.</a:t>
            </a:r>
          </a:p>
          <a:p>
            <a:pPr marL="342900" indent="-3429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Указать уровень и место. </a:t>
            </a:r>
          </a:p>
          <a:p>
            <a:pPr marL="342900" indent="-342900">
              <a:buAutoNum type="arabicPeriod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/>
          <a:srcRect l="2794" t="24836" r="77181" b="36668"/>
          <a:stretch>
            <a:fillRect/>
          </a:stretch>
        </p:blipFill>
        <p:spPr>
          <a:xfrm>
            <a:off x="2667358" y="1871280"/>
            <a:ext cx="1945614" cy="21039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0842" y="1752102"/>
            <a:ext cx="3922491" cy="2222356"/>
          </a:xfrm>
          <a:prstGeom prst="rect">
            <a:avLst/>
          </a:prstGeom>
        </p:spPr>
      </p:pic>
      <p:sp>
        <p:nvSpPr>
          <p:cNvPr id="12" name="Стрелка вправо 11"/>
          <p:cNvSpPr/>
          <p:nvPr/>
        </p:nvSpPr>
        <p:spPr>
          <a:xfrm>
            <a:off x="2138510" y="2713524"/>
            <a:ext cx="482105" cy="5409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659715" y="2646110"/>
            <a:ext cx="482105" cy="5409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0DB40E2-1EF0-4D79-B046-83DD1FF3DC13}" type="slidenum">
              <a:rPr lang="ru-RU" sz="1400" spc="-1" smtClean="0">
                <a:solidFill>
                  <a:srgbClr val="8B8B8B"/>
                </a:solidFill>
                <a:latin typeface="Calibri" panose="020F0502020204030204"/>
              </a:rPr>
              <a:t>22</a:t>
            </a:fld>
            <a:endParaRPr lang="ru-RU" sz="1400" spc="-1" dirty="0">
              <a:solidFill>
                <a:prstClr val="black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541" y="2737280"/>
            <a:ext cx="4570699" cy="3428024"/>
          </a:xfrm>
          <a:prstGeom prst="rect">
            <a:avLst/>
          </a:prstGeom>
        </p:spPr>
      </p:pic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type="sldNum" idx="4294967295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DB40E2-1EF0-4D79-B046-83DD1FF3DC13}" type="slidenum">
              <a:rPr kumimoji="0" lang="ru-RU" sz="1400" b="0" i="0" u="none" strike="noStrike" kern="1200" cap="none" spc="-1" normalizeH="0" baseline="0" noProof="0">
                <a:ln>
                  <a:noFill/>
                </a:ln>
                <a:solidFill>
                  <a:srgbClr val="8B8B8B"/>
                </a:solidFill>
                <a:effectLst/>
                <a:uLnTx/>
                <a:uFillTx/>
                <a:latin typeface="Calibri" panose="020F0502020204030204"/>
              </a:rPr>
              <a:t>23</a:t>
            </a:fld>
            <a:endParaRPr kumimoji="0" lang="ru-RU" sz="14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</a:endParaRPr>
          </a:p>
        </p:txBody>
      </p:sp>
      <p:pic>
        <p:nvPicPr>
          <p:cNvPr id="14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7" name="TextBox 10"/>
          <p:cNvSpPr/>
          <p:nvPr/>
        </p:nvSpPr>
        <p:spPr>
          <a:xfrm>
            <a:off x="747000" y="648978"/>
            <a:ext cx="7623720" cy="730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rPr>
              <a:t>Выполнение плана реализации проекта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48" name="TextBox 11"/>
          <p:cNvSpPr/>
          <p:nvPr/>
        </p:nvSpPr>
        <p:spPr>
          <a:xfrm>
            <a:off x="251520" y="1168020"/>
            <a:ext cx="8568952" cy="12912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взаимодействия по подготовке базы данных между студентами, кураторами и заведующими отделениями: проведение цикла инструктивно-методических семинаров </a:t>
            </a:r>
            <a:endParaRPr kumimoji="0" lang="ru-RU" sz="18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149" name="TextBox 13"/>
          <p:cNvSpPr/>
          <p:nvPr/>
        </p:nvSpPr>
        <p:spPr>
          <a:xfrm>
            <a:off x="831960" y="3314520"/>
            <a:ext cx="7623720" cy="51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800" b="1" i="0" u="none" strike="noStrike" kern="1200" cap="none" spc="-1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/>
              </a:rPr>
              <a:t> </a:t>
            </a:r>
            <a:endParaRPr kumimoji="0" lang="ru-RU" sz="28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150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51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10"/>
          <a:stretch>
            <a:fillRect/>
          </a:stretch>
        </p:blipFill>
        <p:spPr>
          <a:xfrm>
            <a:off x="272588" y="2102823"/>
            <a:ext cx="4499992" cy="28042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23234" y="4602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 txBox="1"/>
          <p:nvPr/>
        </p:nvSpPr>
        <p:spPr>
          <a:xfrm>
            <a:off x="423186" y="1162587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500" lnSpcReduction="20000"/>
          </a:bodyPr>
          <a:lstStyle/>
          <a:p>
            <a:pPr algn="ctr"/>
            <a:r>
              <a:rPr lang="ru-RU" sz="2800" b="1" kern="0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онлайн-банка с информацией о достижениях студентов </a:t>
            </a:r>
            <a:endParaRPr lang="ru-RU" sz="2800" kern="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6211669"/>
            <a:ext cx="546521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Ссылка: </a:t>
            </a:r>
            <a:r>
              <a:rPr lang="en-US" dirty="0">
                <a:hlinkClick r:id="rId4"/>
              </a:rPr>
              <a:t>https://disk.yandex.ru/d/b_UjS20PecOaXA</a:t>
            </a:r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2794" t="24836" r="72991" b="7278"/>
          <a:stretch>
            <a:fillRect/>
          </a:stretch>
        </p:blipFill>
        <p:spPr>
          <a:xfrm>
            <a:off x="1084320" y="1667005"/>
            <a:ext cx="2352793" cy="371017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3354" t="12999" r="55563" b="15455"/>
          <a:stretch>
            <a:fillRect/>
          </a:stretch>
        </p:blipFill>
        <p:spPr>
          <a:xfrm>
            <a:off x="4656208" y="1667004"/>
            <a:ext cx="3528392" cy="37101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Стрелка вправо 9"/>
          <p:cNvSpPr/>
          <p:nvPr/>
        </p:nvSpPr>
        <p:spPr>
          <a:xfrm>
            <a:off x="3578599" y="3356992"/>
            <a:ext cx="959207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211719" y="5543869"/>
            <a:ext cx="2047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Папка группы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76056" y="5405369"/>
            <a:ext cx="2892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достижения студентов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23234" y="800612"/>
            <a:ext cx="570900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600" b="1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макета базы данных по специальностям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0" y="517211"/>
            <a:ext cx="6893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000" b="1" spc="-1" dirty="0">
                <a:solidFill>
                  <a:srgbClr val="000000"/>
                </a:solidFill>
                <a:latin typeface="Times New Roman" panose="02020603050405020304"/>
              </a:rPr>
              <a:t>Выполнение плана реализации проекта</a:t>
            </a:r>
            <a:endParaRPr lang="ru-RU" sz="2000" spc="-1" dirty="0">
              <a:solidFill>
                <a:prstClr val="black"/>
              </a:solidFill>
            </a:endParaRPr>
          </a:p>
        </p:txBody>
      </p:sp>
      <p:sp>
        <p:nvSpPr>
          <p:cNvPr id="14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0DB40E2-1EF0-4D79-B046-83DD1FF3DC13}" type="slidenum">
              <a:rPr lang="ru-RU" sz="1400" spc="-1" smtClean="0">
                <a:solidFill>
                  <a:srgbClr val="8B8B8B"/>
                </a:solidFill>
                <a:latin typeface="Calibri" panose="020F0502020204030204"/>
              </a:rPr>
              <a:t>24</a:t>
            </a:fld>
            <a:endParaRPr lang="ru-RU" sz="1400" spc="-1" dirty="0">
              <a:solidFill>
                <a:prstClr val="black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5" name="PlaceHolder 1"/>
          <p:cNvSpPr txBox="1"/>
          <p:nvPr/>
        </p:nvSpPr>
        <p:spPr>
          <a:xfrm>
            <a:off x="483660" y="758887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0500" lnSpcReduction="20000"/>
          </a:bodyPr>
          <a:lstStyle/>
          <a:p>
            <a:pPr algn="ctr"/>
            <a:r>
              <a:rPr lang="ru-RU" sz="2800" b="1" kern="0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онлайн-папки с информацией о достижениях студентов </a:t>
            </a:r>
            <a:endParaRPr lang="ru-RU" sz="2800" kern="0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6309320"/>
            <a:ext cx="5049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Ссылка: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https://disk.yandex.ru/d/b_UjS20PecOaXA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20027" t="8899" r="13137" b="18390"/>
          <a:stretch>
            <a:fillRect/>
          </a:stretch>
        </p:blipFill>
        <p:spPr>
          <a:xfrm>
            <a:off x="1045382" y="1281464"/>
            <a:ext cx="7052260" cy="43155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99183" y="5654288"/>
            <a:ext cx="6744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Сводная информация о достижениях студентов группы  </a:t>
            </a:r>
          </a:p>
        </p:txBody>
      </p:sp>
      <p:sp>
        <p:nvSpPr>
          <p:cNvPr id="7" name="PlaceHolder 2"/>
          <p:cNvSpPr txBox="1"/>
          <p:nvPr/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0DB40E2-1EF0-4D79-B046-83DD1FF3DC13}" type="slidenum">
              <a:rPr lang="ru-RU" sz="1400" spc="-1" smtClean="0">
                <a:solidFill>
                  <a:srgbClr val="8B8B8B"/>
                </a:solidFill>
                <a:latin typeface="Calibri" panose="020F0502020204030204"/>
              </a:rPr>
              <a:t>25</a:t>
            </a:fld>
            <a:endParaRPr lang="ru-RU" sz="1400" spc="-1" dirty="0">
              <a:solidFill>
                <a:prstClr val="black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16A5B60B-C9C1-4F80-9958-E85DD89DF24C}" type="slidenum">
              <a:rPr lang="ru-RU" sz="1400" b="0" strike="noStrike" spc="-1">
                <a:solidFill>
                  <a:srgbClr val="8B8B8B"/>
                </a:solidFill>
                <a:latin typeface="Calibri" panose="020F0502020204030204"/>
              </a:rPr>
              <a:t>26</a:t>
            </a:fld>
            <a:endParaRPr lang="ru-RU" sz="1400" b="0" strike="noStrike" spc="-1">
              <a:latin typeface="Times New Roman" panose="02020603050405020304"/>
            </a:endParaRPr>
          </a:p>
        </p:txBody>
      </p:sp>
      <p:pic>
        <p:nvPicPr>
          <p:cNvPr id="15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55" name="TextBox 10"/>
          <p:cNvSpPr/>
          <p:nvPr/>
        </p:nvSpPr>
        <p:spPr>
          <a:xfrm>
            <a:off x="359532" y="677842"/>
            <a:ext cx="8424936" cy="11988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Результаты реализации проекта </a:t>
            </a:r>
          </a:p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сбора информации о достижениях студентов»</a:t>
            </a:r>
          </a:p>
        </p:txBody>
      </p:sp>
      <p:sp>
        <p:nvSpPr>
          <p:cNvPr id="156" name="TextBox 11"/>
          <p:cNvSpPr/>
          <p:nvPr/>
        </p:nvSpPr>
        <p:spPr>
          <a:xfrm>
            <a:off x="323528" y="1733767"/>
            <a:ext cx="7975184" cy="153742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 реализации проекта; разработанные </a:t>
            </a: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 по заполнению базы данных (для студентов, кураторов).</a:t>
            </a:r>
          </a:p>
          <a:p>
            <a:pPr marL="457200" indent="-457200" algn="just">
              <a:lnSpc>
                <a:spcPct val="100000"/>
              </a:lnSpc>
              <a:buAutoNum type="arabicPeriod"/>
            </a:pPr>
            <a:r>
              <a:rPr lang="ru-RU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целевых и фактических показателей в ходе реализации проекта:</a:t>
            </a:r>
          </a:p>
          <a:p>
            <a:pPr algn="just">
              <a:lnSpc>
                <a:spcPct val="100000"/>
              </a:lnSpc>
            </a:pPr>
            <a:endParaRPr lang="ru-RU" sz="2000" spc="-1" dirty="0">
              <a:latin typeface="Arial" panose="020B0604020202020204"/>
            </a:endParaRPr>
          </a:p>
          <a:p>
            <a:pPr marL="457200" indent="-457200" algn="just">
              <a:lnSpc>
                <a:spcPct val="100000"/>
              </a:lnSpc>
              <a:buAutoNum type="arabicPeriod"/>
            </a:pPr>
            <a:endParaRPr lang="ru-RU" sz="2000" b="1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  <p:pic>
        <p:nvPicPr>
          <p:cNvPr id="15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5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43480" y="2739781"/>
          <a:ext cx="7112896" cy="2488915"/>
        </p:xfrm>
        <a:graphic>
          <a:graphicData uri="http://schemas.openxmlformats.org/drawingml/2006/table">
            <a:tbl>
              <a:tblPr firstRow="1" firstCol="1" bandRow="1"/>
              <a:tblGrid>
                <a:gridCol w="27033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7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1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25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Наименование показателя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Текущий показатель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Целевой показатель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87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Сроки оформления информации о достижениях студентов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33 дня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8,25 дней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87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Сроки сбора и предоставления информации о достижениях студентов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 дней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 дня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879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Уровень заполнения банка данных о достижениях студентов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1493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67544" y="5228697"/>
            <a:ext cx="78311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Сокращение времени на сбор и систематизацию информации о достижениях студентов; полнота представленной информации посредством использования онлайн – редактора Яндекс – документы.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sldNum"/>
          </p:nvPr>
        </p:nvSpPr>
        <p:spPr>
          <a:xfrm>
            <a:off x="6889696" y="6383436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2A8C044A-C3CF-4A83-BEFA-2404685079E9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27</a:t>
            </a:fld>
            <a:endParaRPr lang="ru-RU" sz="1200" b="0" strike="noStrike" spc="-1" dirty="0">
              <a:latin typeface="Times New Roman" panose="02020603050405020304"/>
            </a:endParaRPr>
          </a:p>
        </p:txBody>
      </p:sp>
      <p:sp>
        <p:nvSpPr>
          <p:cNvPr id="160" name="Прямоугольник 4"/>
          <p:cNvSpPr/>
          <p:nvPr/>
        </p:nvSpPr>
        <p:spPr>
          <a:xfrm>
            <a:off x="755640" y="1268640"/>
            <a:ext cx="3672000" cy="2376000"/>
          </a:xfrm>
          <a:prstGeom prst="rect">
            <a:avLst/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1" name="Прямоугольник 5"/>
          <p:cNvSpPr/>
          <p:nvPr/>
        </p:nvSpPr>
        <p:spPr>
          <a:xfrm>
            <a:off x="4581360" y="1268640"/>
            <a:ext cx="3960000" cy="2376000"/>
          </a:xfrm>
          <a:prstGeom prst="rect">
            <a:avLst/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2" name="Прямоугольник 7"/>
          <p:cNvSpPr/>
          <p:nvPr/>
        </p:nvSpPr>
        <p:spPr>
          <a:xfrm>
            <a:off x="755640" y="3789000"/>
            <a:ext cx="3672000" cy="2376000"/>
          </a:xfrm>
          <a:prstGeom prst="rect">
            <a:avLst/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3" name="Прямоугольник 8"/>
          <p:cNvSpPr/>
          <p:nvPr/>
        </p:nvSpPr>
        <p:spPr>
          <a:xfrm>
            <a:off x="4644000" y="3813840"/>
            <a:ext cx="3897360" cy="2351160"/>
          </a:xfrm>
          <a:prstGeom prst="rect">
            <a:avLst/>
          </a:prstGeom>
          <a:noFill/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4" name="Заголовок 1"/>
          <p:cNvSpPr/>
          <p:nvPr/>
        </p:nvSpPr>
        <p:spPr>
          <a:xfrm>
            <a:off x="851942" y="499679"/>
            <a:ext cx="3399120" cy="8819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FF0000"/>
                </a:solidFill>
                <a:latin typeface="Calibri" panose="020F0502020204030204"/>
              </a:rPr>
              <a:t>ФОТО</a:t>
            </a:r>
            <a:r>
              <a:rPr lang="ru-RU" sz="3200" spc="-1" dirty="0">
                <a:latin typeface="Arial" panose="020B0604020202020204"/>
              </a:rPr>
              <a:t> </a:t>
            </a:r>
            <a:r>
              <a:rPr lang="ru-RU" sz="3200" b="0" strike="noStrike" spc="-1" dirty="0">
                <a:solidFill>
                  <a:srgbClr val="FF0000"/>
                </a:solidFill>
                <a:latin typeface="Calibri" panose="020F0502020204030204"/>
              </a:rPr>
              <a:t>до </a:t>
            </a: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165" name="Заголовок 1"/>
          <p:cNvSpPr/>
          <p:nvPr/>
        </p:nvSpPr>
        <p:spPr>
          <a:xfrm>
            <a:off x="1691640" y="4581000"/>
            <a:ext cx="1944000" cy="56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FF0000"/>
                </a:solidFill>
                <a:latin typeface="Calibri" panose="020F0502020204030204"/>
              </a:rPr>
              <a:t>ФОТО</a:t>
            </a:r>
            <a:endParaRPr lang="ru-RU" sz="32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FF0000"/>
                </a:solidFill>
                <a:latin typeface="Calibri" panose="020F0502020204030204"/>
              </a:rPr>
              <a:t>до </a:t>
            </a:r>
            <a:endParaRPr lang="ru-RU" sz="3200" b="0" strike="noStrike" spc="-1">
              <a:latin typeface="Arial" panose="020B0604020202020204"/>
            </a:endParaRPr>
          </a:p>
        </p:txBody>
      </p:sp>
      <p:sp>
        <p:nvSpPr>
          <p:cNvPr id="166" name="Заголовок 1"/>
          <p:cNvSpPr/>
          <p:nvPr/>
        </p:nvSpPr>
        <p:spPr>
          <a:xfrm>
            <a:off x="5186726" y="590950"/>
            <a:ext cx="3024336" cy="77123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0" strike="noStrike" spc="-1" dirty="0">
                <a:solidFill>
                  <a:srgbClr val="FF0000"/>
                </a:solidFill>
                <a:latin typeface="Calibri" panose="020F0502020204030204"/>
              </a:rPr>
              <a:t>ФОТО после </a:t>
            </a:r>
            <a:endParaRPr lang="ru-RU" sz="3200" b="0" strike="noStrike" spc="-1" dirty="0">
              <a:latin typeface="Arial" panose="020B0604020202020204"/>
            </a:endParaRPr>
          </a:p>
        </p:txBody>
      </p:sp>
      <p:sp>
        <p:nvSpPr>
          <p:cNvPr id="167" name="Заголовок 1"/>
          <p:cNvSpPr/>
          <p:nvPr/>
        </p:nvSpPr>
        <p:spPr>
          <a:xfrm>
            <a:off x="5529960" y="4465080"/>
            <a:ext cx="1944000" cy="561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FF0000"/>
                </a:solidFill>
                <a:latin typeface="Calibri" panose="020F0502020204030204"/>
              </a:rPr>
              <a:t>ФОТО</a:t>
            </a:r>
            <a:endParaRPr lang="ru-RU" sz="32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3200" b="0" strike="noStrike" spc="-1">
                <a:solidFill>
                  <a:srgbClr val="FF0000"/>
                </a:solidFill>
                <a:latin typeface="Calibri" panose="020F0502020204030204"/>
              </a:rPr>
              <a:t>после </a:t>
            </a:r>
            <a:endParaRPr lang="ru-RU" sz="3200" b="0" strike="noStrike" spc="-1">
              <a:latin typeface="Arial" panose="020B0604020202020204"/>
            </a:endParaRPr>
          </a:p>
        </p:txBody>
      </p:sp>
      <p:pic>
        <p:nvPicPr>
          <p:cNvPr id="168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69" name="Заголовок 1"/>
          <p:cNvSpPr/>
          <p:nvPr/>
        </p:nvSpPr>
        <p:spPr>
          <a:xfrm>
            <a:off x="1079701" y="65463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7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50018" y="425103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6" b="24801"/>
          <a:stretch>
            <a:fillRect/>
          </a:stretch>
        </p:blipFill>
        <p:spPr>
          <a:xfrm>
            <a:off x="1314966" y="1140657"/>
            <a:ext cx="2224563" cy="30087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" r="16138"/>
          <a:stretch>
            <a:fillRect/>
          </a:stretch>
        </p:blipFill>
        <p:spPr>
          <a:xfrm>
            <a:off x="426856" y="3796182"/>
            <a:ext cx="4000784" cy="28294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/>
          <a:srcRect t="7936" r="29257"/>
          <a:stretch>
            <a:fillRect/>
          </a:stretch>
        </p:blipFill>
        <p:spPr>
          <a:xfrm>
            <a:off x="4567586" y="3813840"/>
            <a:ext cx="4050188" cy="2770403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7"/>
          <a:srcRect t="8694" r="31432" b="3975"/>
          <a:stretch>
            <a:fillRect/>
          </a:stretch>
        </p:blipFill>
        <p:spPr>
          <a:xfrm>
            <a:off x="4824973" y="1133316"/>
            <a:ext cx="3535414" cy="2532835"/>
          </a:xfrm>
          <a:prstGeom prst="rect">
            <a:avLst/>
          </a:prstGeom>
          <a:ln>
            <a:solidFill>
              <a:schemeClr val="accent4">
                <a:lumMod val="50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28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82" y="657266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/>
          <p:cNvSpPr txBox="1"/>
          <p:nvPr/>
        </p:nvSpPr>
        <p:spPr>
          <a:xfrm>
            <a:off x="1064237" y="0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19" y="24649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51521" y="2844225"/>
            <a:ext cx="2736303" cy="92333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локальной документации для комплекса мероприятий по созданию банка данных о достижениях студентов 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94610" y="4844440"/>
            <a:ext cx="2693912" cy="7386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Формирование макета банка данных о достижениях студентов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833" y="6063839"/>
            <a:ext cx="7562749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Составление инструкции по заполнению информационного банка данных о достижениях студентов (для кураторов, студентов)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23503" y="4861896"/>
            <a:ext cx="3293031" cy="7386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Сопровождение кураторами процесса заполнения информационного банка данных о достижениях студентов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713363" y="2522290"/>
            <a:ext cx="3293031" cy="116955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Мотивирующие и контролирующие мероприятия по наполнению банка данных о достижениях студентов (консультации, беседы, кураторские часы, Парад победителей и т.п.)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44" y="1641930"/>
            <a:ext cx="1981303" cy="1117348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9" name="Стрелка: вниз 18"/>
          <p:cNvSpPr/>
          <p:nvPr/>
        </p:nvSpPr>
        <p:spPr>
          <a:xfrm>
            <a:off x="2508266" y="3754790"/>
            <a:ext cx="288032" cy="97985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верх 19"/>
          <p:cNvSpPr/>
          <p:nvPr/>
        </p:nvSpPr>
        <p:spPr>
          <a:xfrm>
            <a:off x="5710676" y="3802020"/>
            <a:ext cx="304651" cy="93262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/>
          <p:cNvSpPr/>
          <p:nvPr/>
        </p:nvSpPr>
        <p:spPr>
          <a:xfrm>
            <a:off x="2522550" y="5605216"/>
            <a:ext cx="259464" cy="35820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верх 22"/>
          <p:cNvSpPr/>
          <p:nvPr/>
        </p:nvSpPr>
        <p:spPr>
          <a:xfrm>
            <a:off x="5721278" y="5642594"/>
            <a:ext cx="288032" cy="35820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laceHolder 1"/>
          <p:cNvSpPr txBox="1"/>
          <p:nvPr/>
        </p:nvSpPr>
        <p:spPr>
          <a:xfrm>
            <a:off x="697734" y="452867"/>
            <a:ext cx="8218800" cy="861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25000" lnSpcReduction="20000"/>
          </a:bodyPr>
          <a:lstStyle/>
          <a:p>
            <a:pPr algn="ctr"/>
            <a:r>
              <a:rPr lang="ru-RU" kern="0" dirty="0">
                <a:solidFill>
                  <a:sysClr val="windowText" lastClr="000000"/>
                </a:solidFill>
              </a:rPr>
              <a:t/>
            </a:r>
            <a:br>
              <a:rPr lang="ru-RU" kern="0" dirty="0">
                <a:solidFill>
                  <a:sysClr val="windowText" lastClr="000000"/>
                </a:solidFill>
              </a:rPr>
            </a:br>
            <a:r>
              <a:rPr lang="ru-RU" sz="8000" b="1" kern="0" spc="-1">
                <a:solidFill>
                  <a:srgbClr val="002060"/>
                </a:solidFill>
                <a:latin typeface="Times New Roman" panose="02020603050405020304"/>
              </a:rPr>
              <a:t>Стандарт процесса </a:t>
            </a:r>
            <a:r>
              <a:rPr lang="ru-RU" sz="8000" b="1" kern="0" spc="-1" dirty="0">
                <a:solidFill>
                  <a:srgbClr val="002060"/>
                </a:solidFill>
                <a:latin typeface="Times New Roman" panose="02020603050405020304"/>
              </a:rPr>
              <a:t>сбора информации о достижениях студентов»</a:t>
            </a:r>
            <a:br>
              <a:rPr lang="ru-RU" sz="8000" b="1" kern="0" spc="-1" dirty="0">
                <a:solidFill>
                  <a:srgbClr val="002060"/>
                </a:solidFill>
                <a:latin typeface="Times New Roman" panose="02020603050405020304"/>
              </a:rPr>
            </a:br>
            <a:endParaRPr lang="ru-RU" sz="4400" kern="0" spc="-1" dirty="0">
              <a:solidFill>
                <a:srgbClr val="000000"/>
              </a:solidFill>
              <a:latin typeface="Calibri" panose="020F0502020204030204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5"/>
          <a:srcRect l="20027" t="8899" r="13137" b="18390"/>
          <a:stretch>
            <a:fillRect/>
          </a:stretch>
        </p:blipFill>
        <p:spPr>
          <a:xfrm>
            <a:off x="511086" y="3770601"/>
            <a:ext cx="1717452" cy="105097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981" y="1136635"/>
            <a:ext cx="1954942" cy="1302480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>
          <a:blip r:embed="rId7"/>
          <a:srcRect l="2751" t="18225" r="24801" b="12824"/>
          <a:stretch>
            <a:fillRect/>
          </a:stretch>
        </p:blipFill>
        <p:spPr>
          <a:xfrm>
            <a:off x="6054527" y="3901713"/>
            <a:ext cx="1652300" cy="884534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8"/>
          <a:srcRect l="7630" t="15256" r="28336" b="13022"/>
          <a:stretch>
            <a:fillRect/>
          </a:stretch>
        </p:blipFill>
        <p:spPr>
          <a:xfrm>
            <a:off x="7519660" y="3721719"/>
            <a:ext cx="1403970" cy="884534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9"/>
          <a:srcRect l="11639" t="8880" r="31071" b="13979"/>
          <a:stretch>
            <a:fillRect/>
          </a:stretch>
        </p:blipFill>
        <p:spPr>
          <a:xfrm>
            <a:off x="6820594" y="1048313"/>
            <a:ext cx="1699656" cy="128730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10"/>
          <a:srcRect l="33597" t="23578" r="22140" b="17320"/>
          <a:stretch>
            <a:fillRect/>
          </a:stretch>
        </p:blipFill>
        <p:spPr>
          <a:xfrm>
            <a:off x="3282945" y="2956905"/>
            <a:ext cx="1956971" cy="1469872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1"/>
          <a:srcRect l="32675" t="31574" r="18500" b="17318"/>
          <a:stretch>
            <a:fillRect/>
          </a:stretch>
        </p:blipFill>
        <p:spPr>
          <a:xfrm>
            <a:off x="3282944" y="4642919"/>
            <a:ext cx="1936637" cy="1286779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Num" idx="4294967295"/>
          </p:nvPr>
        </p:nvSpPr>
        <p:spPr>
          <a:xfrm>
            <a:off x="8643960" y="642924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fld id="{653B9802-2626-4319-97ED-7F6AF873E205}" type="slidenum">
              <a:rPr lang="ru-RU" sz="1200" strike="noStrike" spc="-1">
                <a:solidFill>
                  <a:srgbClr val="215968"/>
                </a:solidFill>
                <a:latin typeface="Calibri" panose="020F0502020204030204"/>
              </a:rPr>
              <a:t>29</a:t>
            </a:fld>
            <a:endParaRPr lang="ru-RU" sz="1200" strike="noStrike" spc="-1" dirty="0">
              <a:latin typeface="Times New Roman" panose="02020603050405020304"/>
            </a:endParaRPr>
          </a:p>
        </p:txBody>
      </p:sp>
      <p:pic>
        <p:nvPicPr>
          <p:cNvPr id="11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7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1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46680" y="644760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20" name="Прямоугольник 5"/>
          <p:cNvSpPr/>
          <p:nvPr/>
        </p:nvSpPr>
        <p:spPr>
          <a:xfrm>
            <a:off x="123840" y="853200"/>
            <a:ext cx="8893440" cy="73721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</a:rPr>
              <a:t>Карта </a:t>
            </a:r>
            <a:r>
              <a:rPr lang="ru-RU" b="1" strike="noStrike" spc="-1" dirty="0" smtClean="0">
                <a:solidFill>
                  <a:srgbClr val="000000"/>
                </a:solidFill>
                <a:latin typeface="Times New Roman" panose="02020603050405020304"/>
              </a:rPr>
              <a:t>текущего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</a:rPr>
              <a:t>состояния процесса </a:t>
            </a:r>
            <a:r>
              <a:rPr lang="ru-RU" b="1" strike="noStrike" spc="-1" dirty="0" smtClean="0">
                <a:solidFill>
                  <a:srgbClr val="000000"/>
                </a:solidFill>
                <a:latin typeface="Times New Roman" panose="02020603050405020304"/>
              </a:rPr>
              <a:t>после внедрения проекта </a:t>
            </a:r>
            <a:r>
              <a:rPr lang="ru-RU" b="1" spc="-1" dirty="0" smtClean="0">
                <a:solidFill>
                  <a:srgbClr val="000000"/>
                </a:solidFill>
                <a:latin typeface="Times New Roman" panose="02020603050405020304"/>
              </a:rPr>
              <a:t>сбора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</a:rPr>
              <a:t>информации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</a:rPr>
              <a:t>о достижениях студентов</a:t>
            </a: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854189"/>
            <a:ext cx="8707376" cy="39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4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30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93251" y="857712"/>
            <a:ext cx="750134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Ссылка на сайт ПОО (вкладка Бережливый</a:t>
            </a:r>
            <a:r>
              <a:rPr kumimoji="0" lang="ru-RU" sz="2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колледж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19672" y="1375433"/>
            <a:ext cx="6248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https://xn--80agvfr.xn--p1ai/teachers/berezhlivyy-kolledzh.php</a:t>
            </a:r>
            <a:endParaRPr lang="ru-RU" b="1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t="11769" b="10272"/>
          <a:stretch>
            <a:fillRect/>
          </a:stretch>
        </p:blipFill>
        <p:spPr>
          <a:xfrm>
            <a:off x="323528" y="1901241"/>
            <a:ext cx="8507088" cy="455209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52*117"/>
  <p:tag name="TABLE_ENDDRAG_RECT" val="25*365*652*11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2856</TotalTime>
  <Words>1326</Words>
  <Application>Microsoft Office PowerPoint</Application>
  <PresentationFormat>Экран (4:3)</PresentationFormat>
  <Paragraphs>288</Paragraphs>
  <Slides>30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30</vt:i4>
      </vt:variant>
    </vt:vector>
  </HeadingPairs>
  <TitlesOfParts>
    <vt:vector size="38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Office Theme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172</cp:revision>
  <cp:lastPrinted>2019-04-25T09:14:00Z</cp:lastPrinted>
  <dcterms:created xsi:type="dcterms:W3CDTF">2018-08-20T14:01:00Z</dcterms:created>
  <dcterms:modified xsi:type="dcterms:W3CDTF">2026-01-25T09:48:39Z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16</vt:i4>
  </property>
  <property fmtid="{D5CDD505-2E9C-101B-9397-08002B2CF9AE}" pid="4" name="ICV">
    <vt:lpwstr>60D03599908B4C849BCBC7EC00CD5529_12</vt:lpwstr>
  </property>
  <property fmtid="{D5CDD505-2E9C-101B-9397-08002B2CF9AE}" pid="5" name="KSOProductBuildVer">
    <vt:lpwstr>1049-12.2.0.23155</vt:lpwstr>
  </property>
</Properties>
</file>