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98" r:id="rId5"/>
    <p:sldId id="258" r:id="rId6"/>
    <p:sldId id="299" r:id="rId7"/>
    <p:sldId id="283" r:id="rId8"/>
    <p:sldId id="300" r:id="rId9"/>
    <p:sldId id="262" r:id="rId10"/>
    <p:sldId id="264" r:id="rId11"/>
    <p:sldId id="282" r:id="rId12"/>
    <p:sldId id="267" r:id="rId13"/>
    <p:sldId id="301" r:id="rId14"/>
    <p:sldId id="302" r:id="rId15"/>
    <p:sldId id="303" r:id="rId16"/>
    <p:sldId id="269" r:id="rId17"/>
    <p:sldId id="270" r:id="rId18"/>
    <p:sldId id="304" r:id="rId19"/>
    <p:sldId id="305" r:id="rId20"/>
    <p:sldId id="292" r:id="rId21"/>
    <p:sldId id="308" r:id="rId22"/>
    <p:sldId id="293" r:id="rId23"/>
    <p:sldId id="294" r:id="rId24"/>
    <p:sldId id="295" r:id="rId25"/>
    <p:sldId id="296" r:id="rId26"/>
    <p:sldId id="306" r:id="rId27"/>
    <p:sldId id="307" r:id="rId28"/>
    <p:sldId id="281" r:id="rId29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3" d="100"/>
          <a:sy n="83" d="100"/>
        </p:scale>
        <p:origin x="1450" y="67"/>
      </p:cViewPr>
      <p:guideLst>
        <p:guide orient="horz" pos="2160"/>
        <p:guide pos="288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216" custLinFactNeighborY="36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02952A2-E36A-4C36-9F3E-BBB3A16BEAFF}" type="presOf" srcId="{CBB2EDB4-08BF-49DB-9282-C363CE23E3D0}" destId="{7099C5AD-A666-455F-9144-31509FAE35FB}" srcOrd="0" destOrd="0" presId="urn:microsoft.com/office/officeart/2005/8/layout/pyramid1#1"/>
    <dgm:cxn modelId="{792CBD91-D1FA-4645-B0E6-1E344FDF5B5F}" type="presOf" srcId="{F014B99B-BC0F-4D51-AA35-03139CBC5BDF}" destId="{158BBE6D-1C8E-4142-827F-B1B32D20364B}" srcOrd="1" destOrd="0" presId="urn:microsoft.com/office/officeart/2005/8/layout/pyramid1#1"/>
    <dgm:cxn modelId="{CB6F3BE7-F153-4CED-8270-72A0F84A15F2}" type="presOf" srcId="{CBB2EDB4-08BF-49DB-9282-C363CE23E3D0}" destId="{8064A9E2-4365-4891-A563-4210D9FE6047}" srcOrd="1" destOrd="0" presId="urn:microsoft.com/office/officeart/2005/8/layout/pyramid1#1"/>
    <dgm:cxn modelId="{EBAC2FB6-06C0-4A9E-9E1C-FA45C82478E1}" type="presOf" srcId="{F014B99B-BC0F-4D51-AA35-03139CBC5BDF}" destId="{47753778-DDCD-4F66-8671-0963E55AC1AB}" srcOrd="0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84A2119-F004-4EA4-91AB-934B6F8401A9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87C54C2A-2433-412F-AFDC-EF80684BA9FB}" type="presOf" srcId="{C055D918-0D48-44D3-9287-CAE1B93EB64A}" destId="{8C222443-D6D5-437E-8A06-7845FF64044F}" srcOrd="0" destOrd="0" presId="urn:microsoft.com/office/officeart/2005/8/layout/pyramid1#1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1E5B1BBB-EB15-427C-923B-76FB6018FA59}" type="presOf" srcId="{8380A261-4409-4C6B-8A07-0D64C5422F6D}" destId="{EB789FCB-B92C-4A52-BB06-4A95FA62001B}" srcOrd="1" destOrd="0" presId="urn:microsoft.com/office/officeart/2005/8/layout/pyramid1#1"/>
    <dgm:cxn modelId="{FC54928D-8489-45BE-A419-478DF3152712}" type="presParOf" srcId="{8C222443-D6D5-437E-8A06-7845FF64044F}" destId="{8E592AC7-B094-488F-86DE-8B46AA43A5F7}" srcOrd="0" destOrd="0" presId="urn:microsoft.com/office/officeart/2005/8/layout/pyramid1#1"/>
    <dgm:cxn modelId="{DC294B94-6F0D-4281-8DCC-7EE503DCE163}" type="presParOf" srcId="{8E592AC7-B094-488F-86DE-8B46AA43A5F7}" destId="{47753778-DDCD-4F66-8671-0963E55AC1AB}" srcOrd="0" destOrd="0" presId="urn:microsoft.com/office/officeart/2005/8/layout/pyramid1#1"/>
    <dgm:cxn modelId="{32B8B60D-2A65-4E4C-9F0F-98AF62A9611C}" type="presParOf" srcId="{8E592AC7-B094-488F-86DE-8B46AA43A5F7}" destId="{158BBE6D-1C8E-4142-827F-B1B32D20364B}" srcOrd="1" destOrd="0" presId="urn:microsoft.com/office/officeart/2005/8/layout/pyramid1#1"/>
    <dgm:cxn modelId="{4C8D2E90-553F-4C69-9633-5DB19C6B4730}" type="presParOf" srcId="{8C222443-D6D5-437E-8A06-7845FF64044F}" destId="{08609C55-E487-4600-AFD0-8994D3888F22}" srcOrd="1" destOrd="0" presId="urn:microsoft.com/office/officeart/2005/8/layout/pyramid1#1"/>
    <dgm:cxn modelId="{9AE41948-5B39-48DA-8B26-40AF888C607C}" type="presParOf" srcId="{08609C55-E487-4600-AFD0-8994D3888F22}" destId="{7099C5AD-A666-455F-9144-31509FAE35FB}" srcOrd="0" destOrd="0" presId="urn:microsoft.com/office/officeart/2005/8/layout/pyramid1#1"/>
    <dgm:cxn modelId="{EDA768DD-D368-40A1-A0BA-204DC4265C49}" type="presParOf" srcId="{08609C55-E487-4600-AFD0-8994D3888F22}" destId="{8064A9E2-4365-4891-A563-4210D9FE6047}" srcOrd="1" destOrd="0" presId="urn:microsoft.com/office/officeart/2005/8/layout/pyramid1#1"/>
    <dgm:cxn modelId="{EE52A2AF-CD13-415D-9E54-7F7697F26A0C}" type="presParOf" srcId="{8C222443-D6D5-437E-8A06-7845FF64044F}" destId="{4E66420A-6794-4210-A8DC-A681DFE94B26}" srcOrd="2" destOrd="0" presId="urn:microsoft.com/office/officeart/2005/8/layout/pyramid1#1"/>
    <dgm:cxn modelId="{3162D02E-FA21-4300-B51B-7304BA500A88}" type="presParOf" srcId="{4E66420A-6794-4210-A8DC-A681DFE94B26}" destId="{3405B94A-B110-4EB0-B99D-680A85764021}" srcOrd="0" destOrd="0" presId="urn:microsoft.com/office/officeart/2005/8/layout/pyramid1#1"/>
    <dgm:cxn modelId="{48E779E7-74C8-4ED9-B4DB-8D03ECADD262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00197" y="0"/>
          <a:ext cx="1500197" cy="1729979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00197" y="0"/>
        <a:ext cx="1500197" cy="1729979"/>
      </dsp:txXfrm>
    </dsp:sp>
    <dsp:sp modelId="{7099C5AD-A666-455F-9144-31509FAE35FB}">
      <dsp:nvSpPr>
        <dsp:cNvPr id="0" name=""/>
        <dsp:cNvSpPr/>
      </dsp:nvSpPr>
      <dsp:spPr bwMode="white">
        <a:xfrm>
          <a:off x="744728" y="1746742"/>
          <a:ext cx="3000395" cy="1729979"/>
        </a:xfrm>
        <a:prstGeom prst="trapezoid">
          <a:avLst>
            <a:gd name="adj" fmla="val 43359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269797" y="1746742"/>
        <a:ext cx="1950256" cy="1729979"/>
      </dsp:txXfrm>
    </dsp:sp>
    <dsp:sp modelId="{3405B94A-B110-4EB0-B99D-680A85764021}">
      <dsp:nvSpPr>
        <dsp:cNvPr id="0" name=""/>
        <dsp:cNvSpPr/>
      </dsp:nvSpPr>
      <dsp:spPr bwMode="white">
        <a:xfrm>
          <a:off x="0" y="3459958"/>
          <a:ext cx="4500593" cy="1729979"/>
        </a:xfrm>
        <a:prstGeom prst="trapezoid">
          <a:avLst>
            <a:gd name="adj" fmla="val 43359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787603" y="3459958"/>
        <a:ext cx="2925385" cy="1729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 panose="020B060402020202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 panose="020B060402020202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pn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jpeg"/><Relationship Id="rId9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sldNum"/>
          </p:nvPr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</a:t>
            </a:r>
            <a:endParaRPr lang="ru-RU" sz="1600" b="0" strike="noStrike" spc="-1" dirty="0">
              <a:latin typeface="Times New Roman" panose="02020603050405020304"/>
            </a:endParaRPr>
          </a:p>
        </p:txBody>
      </p:sp>
      <p:pic>
        <p:nvPicPr>
          <p:cNvPr id="78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79" name="TextBox 10"/>
          <p:cNvSpPr/>
          <p:nvPr/>
        </p:nvSpPr>
        <p:spPr>
          <a:xfrm>
            <a:off x="587880" y="836280"/>
            <a:ext cx="8110800" cy="63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государственное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бюджетное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профессиональное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образовательное учреждение 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«Магнитогорский педагогический колледж»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80" name="TextBox 11"/>
          <p:cNvSpPr/>
          <p:nvPr/>
        </p:nvSpPr>
        <p:spPr>
          <a:xfrm>
            <a:off x="747000" y="1340640"/>
            <a:ext cx="7623360" cy="14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chemeClr val="tx1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solidFill>
                <a:srgbClr val="002060"/>
              </a:solidFill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  <a:ea typeface="DejaVu Sans"/>
              </a:rPr>
              <a:t>Челябинской области </a:t>
            </a:r>
          </a:p>
        </p:txBody>
      </p:sp>
      <p:sp>
        <p:nvSpPr>
          <p:cNvPr id="81" name="TextBox 12"/>
          <p:cNvSpPr/>
          <p:nvPr/>
        </p:nvSpPr>
        <p:spPr>
          <a:xfrm>
            <a:off x="3963420" y="5128276"/>
            <a:ext cx="485100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Директор ГБПОУ «МПК»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Леушканова</a:t>
            </a:r>
            <a:r>
              <a:rPr lang="ru-RU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О.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Ю.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2" name="TextBox 13"/>
          <p:cNvSpPr/>
          <p:nvPr/>
        </p:nvSpPr>
        <p:spPr>
          <a:xfrm>
            <a:off x="827515" y="2924740"/>
            <a:ext cx="7623360" cy="22428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«Оптимизация процесса организации профессиональных проб для обучающихся образовательных организаций </a:t>
            </a:r>
          </a:p>
          <a:p>
            <a:pPr algn="ctr"/>
            <a:r>
              <a:rPr lang="ru-RU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г. Магнитогорска на базе ГБПОУ «Магнитогорский педагогический колледж»</a:t>
            </a:r>
            <a:endParaRPr lang="ru-RU" altLang="en-US" sz="2800" b="1" strike="noStrike" spc="-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8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6"/>
          <p:cNvSpPr/>
          <p:nvPr/>
        </p:nvSpPr>
        <p:spPr>
          <a:xfrm>
            <a:off x="2393640" y="6028560"/>
            <a:ext cx="399528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Магнитогорск -2025 г.</a:t>
            </a:r>
            <a:endParaRPr lang="ru-RU" sz="18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87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88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89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79705" y="44450"/>
            <a:ext cx="676275" cy="819150"/>
          </a:xfrm>
          <a:prstGeom prst="rect">
            <a:avLst/>
          </a:prstGeom>
          <a:ln w="0">
            <a:noFill/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>
            <a:lum bright="24000" contrast="-12000"/>
          </a:blip>
          <a:stretch>
            <a:fillRect/>
          </a:stretch>
        </p:blipFill>
        <p:spPr>
          <a:xfrm>
            <a:off x="1115695" y="964565"/>
            <a:ext cx="7183755" cy="4966970"/>
          </a:xfrm>
          <a:prstGeom prst="rect">
            <a:avLst/>
          </a:prstGeom>
        </p:spPr>
      </p:pic>
      <p:sp>
        <p:nvSpPr>
          <p:cNvPr id="8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</a:t>
            </a:r>
            <a:endParaRPr lang="ru-RU" sz="1600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3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07704" y="788578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и команда проекта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8167" y="645727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755650" y="-354647"/>
            <a:ext cx="8229600" cy="114300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79705" y="1642745"/>
            <a:ext cx="3526790" cy="18662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39"/>
          <p:cNvSpPr/>
          <p:nvPr/>
        </p:nvSpPr>
        <p:spPr>
          <a:xfrm>
            <a:off x="1638300" y="2129790"/>
            <a:ext cx="19989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Белоногова Ольга Михайловна, </a:t>
            </a:r>
          </a:p>
          <a:p>
            <a:pPr algn="ctr"/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заместитель директора </a:t>
            </a:r>
          </a:p>
          <a:p>
            <a:pPr algn="ctr"/>
            <a:r>
              <a:rPr lang="ru-RU" sz="1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по УПР</a:t>
            </a:r>
            <a:endParaRPr lang="ru-RU" sz="12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i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35550" y="3549467"/>
            <a:ext cx="196850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Команда проекта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3458845" y="3755024"/>
            <a:ext cx="1497965" cy="2520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5055235" y="3762009"/>
            <a:ext cx="1497965" cy="25209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6631940" y="3762009"/>
            <a:ext cx="1497965" cy="250317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Прямоугольник 44"/>
          <p:cNvSpPr/>
          <p:nvPr/>
        </p:nvSpPr>
        <p:spPr>
          <a:xfrm>
            <a:off x="3377965" y="5592929"/>
            <a:ext cx="170378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1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Баканова</a:t>
            </a:r>
            <a:r>
              <a:rPr lang="ru-RU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Юлия Владимировна, </a:t>
            </a:r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заведующий отделом практики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4977375" y="5617917"/>
            <a:ext cx="170378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Сагобутдинова</a:t>
            </a:r>
            <a:r>
              <a:rPr lang="ru-RU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Лилия </a:t>
            </a:r>
            <a:r>
              <a:rPr lang="ru-RU" altLang="en-US" sz="1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Камильевна</a:t>
            </a:r>
            <a:r>
              <a:rPr lang="ru-RU" alt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</a:t>
            </a:r>
            <a:endParaRPr lang="en-US" altLang="en-US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3" name="Изображение 52"/>
          <p:cNvPicPr>
            <a:picLocks noChangeAspect="1"/>
          </p:cNvPicPr>
          <p:nvPr/>
        </p:nvPicPr>
        <p:blipFill>
          <a:blip r:embed="rId4"/>
          <a:srcRect b="4846"/>
          <a:stretch>
            <a:fillRect/>
          </a:stretch>
        </p:blipFill>
        <p:spPr>
          <a:xfrm>
            <a:off x="300355" y="1701165"/>
            <a:ext cx="1187450" cy="1704340"/>
          </a:xfrm>
          <a:prstGeom prst="rect">
            <a:avLst/>
          </a:prstGeom>
        </p:spPr>
      </p:pic>
      <p:sp>
        <p:nvSpPr>
          <p:cNvPr id="54" name="Прямоугольник 53"/>
          <p:cNvSpPr/>
          <p:nvPr/>
        </p:nvSpPr>
        <p:spPr>
          <a:xfrm>
            <a:off x="6526683" y="5619317"/>
            <a:ext cx="170378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en-US" sz="1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Гавричкова</a:t>
            </a:r>
            <a:r>
              <a:rPr lang="ru-RU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altLang="en-US" sz="1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Дарья Леонидовна, </a:t>
            </a:r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лаборант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TextBox 24"/>
          <p:cNvSpPr txBox="1"/>
          <p:nvPr/>
        </p:nvSpPr>
        <p:spPr>
          <a:xfrm>
            <a:off x="123815" y="1146627"/>
            <a:ext cx="250444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754" y="3789751"/>
            <a:ext cx="1212311" cy="182816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05400" y="3796647"/>
            <a:ext cx="1206205" cy="18189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/>
          <a:srcRect t="14786" b="18162"/>
          <a:stretch>
            <a:fillRect/>
          </a:stretch>
        </p:blipFill>
        <p:spPr>
          <a:xfrm>
            <a:off x="6748718" y="3810779"/>
            <a:ext cx="1196341" cy="1836813"/>
          </a:xfrm>
          <a:prstGeom prst="rect">
            <a:avLst/>
          </a:prstGeom>
        </p:spPr>
      </p:pic>
      <p:sp>
        <p:nvSpPr>
          <p:cNvPr id="23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3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96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352" y="538869"/>
            <a:ext cx="4158332" cy="569867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0" name="Изображение 2"/>
          <p:cNvPicPr/>
          <p:nvPr/>
        </p:nvPicPr>
        <p:blipFill>
          <a:blip r:embed="rId5"/>
          <a:srcRect l="45430" t="80398" r="23668" b="1441"/>
          <a:stretch>
            <a:fillRect/>
          </a:stretch>
        </p:blipFill>
        <p:spPr>
          <a:xfrm>
            <a:off x="4396105" y="5053965"/>
            <a:ext cx="1224405" cy="1008380"/>
          </a:xfrm>
          <a:prstGeom prst="rect">
            <a:avLst/>
          </a:prstGeom>
          <a:ln w="0">
            <a:noFill/>
          </a:ln>
        </p:spPr>
      </p:pic>
      <p:sp>
        <p:nvSpPr>
          <p:cNvPr id="9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spc="-1" dirty="0">
                <a:solidFill>
                  <a:srgbClr val="000000"/>
                </a:solidFill>
                <a:latin typeface="Times New Roman" panose="02020603050405020304"/>
              </a:rPr>
              <a:t>4</a:t>
            </a:r>
            <a:endParaRPr lang="ru-RU" sz="1600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5</a:t>
            </a:fld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165225" y="-27940"/>
            <a:ext cx="8229600" cy="508635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" name="Текстовое поле 6"/>
          <p:cNvSpPr txBox="1"/>
          <p:nvPr/>
        </p:nvSpPr>
        <p:spPr>
          <a:xfrm>
            <a:off x="1191931" y="497018"/>
            <a:ext cx="7317410" cy="9233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ru-RU" alt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Стенд проекта «Оптимизация процесса организации профессиональных проб для обучающихся ОО г. Магнитогорска на базе ГБПОУ «МПК</a:t>
            </a:r>
            <a:r>
              <a:rPr lang="ru-RU" alt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»</a:t>
            </a:r>
            <a:endParaRPr lang="ru-RU" alt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5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16" y="1372354"/>
            <a:ext cx="8754577" cy="4421683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1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15" name="PlaceHolder 2"/>
          <p:cNvSpPr>
            <a:spLocks noGrp="1"/>
          </p:cNvSpPr>
          <p:nvPr>
            <p:ph type="title" idx="4294967295"/>
          </p:nvPr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16" name="AutoShape 2"/>
          <p:cNvSpPr/>
          <p:nvPr/>
        </p:nvSpPr>
        <p:spPr>
          <a:xfrm>
            <a:off x="155520" y="-144360"/>
            <a:ext cx="304560" cy="30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8" name="Прямоугольник 5"/>
          <p:cNvSpPr/>
          <p:nvPr/>
        </p:nvSpPr>
        <p:spPr>
          <a:xfrm>
            <a:off x="1729612" y="831888"/>
            <a:ext cx="5904736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Дорожная карта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20" y="1340485"/>
            <a:ext cx="9144000" cy="1921510"/>
          </a:xfrm>
          <a:prstGeom prst="rect">
            <a:avLst/>
          </a:prstGeom>
        </p:spPr>
      </p:pic>
      <p:sp>
        <p:nvSpPr>
          <p:cNvPr id="1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6</a:t>
            </a:r>
            <a:endParaRPr lang="ru-RU" sz="1600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9" name="TextBox 48"/>
          <p:cNvSpPr txBox="1">
            <a:spLocks noChangeArrowheads="1"/>
          </p:cNvSpPr>
          <p:nvPr/>
        </p:nvSpPr>
        <p:spPr bwMode="auto">
          <a:xfrm>
            <a:off x="164252" y="6178063"/>
            <a:ext cx="4608513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15 дней. </a:t>
            </a:r>
          </a:p>
        </p:txBody>
      </p:sp>
      <p:sp>
        <p:nvSpPr>
          <p:cNvPr id="15406" name="Прямоугольник 54"/>
          <p:cNvSpPr>
            <a:spLocks noChangeArrowheads="1"/>
          </p:cNvSpPr>
          <p:nvPr/>
        </p:nvSpPr>
        <p:spPr bwMode="auto">
          <a:xfrm>
            <a:off x="211127" y="4364221"/>
            <a:ext cx="3457575" cy="3079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ПРОБЛЕМЫ:</a:t>
            </a:r>
          </a:p>
        </p:txBody>
      </p:sp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514" y="35718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94559" y="799234"/>
            <a:ext cx="889362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текущего состояния процесса </a:t>
            </a: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</p:nvPr>
        </p:nvGraphicFramePr>
        <p:xfrm>
          <a:off x="239747" y="4751077"/>
          <a:ext cx="7549515" cy="1317624"/>
        </p:xfrm>
        <a:graphic>
          <a:graphicData uri="http://schemas.openxmlformats.org/drawingml/2006/table">
            <a:tbl>
              <a:tblPr/>
              <a:tblGrid>
                <a:gridCol w="3035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92405">
                <a:tc>
                  <a:txBody>
                    <a:bodyPr/>
                    <a:lstStyle/>
                    <a:p>
                      <a:pPr algn="l" fontAlgn="ctr"/>
                      <a:r>
                        <a:rPr sz="16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sz="16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Наименование</a:t>
                      </a:r>
                      <a:r>
                        <a:rPr sz="16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проблемы</a:t>
                      </a:r>
                      <a:endParaRPr sz="1600" b="1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2405">
                <a:tc>
                  <a:txBody>
                    <a:bodyPr/>
                    <a:lstStyle/>
                    <a:p>
                      <a:pPr algn="l" fontAlgn="ctr"/>
                      <a:r>
                        <a:rPr sz="1600" b="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протекания процесса организации профессиональных проб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3055">
                <a:tc>
                  <a:txBody>
                    <a:bodyPr/>
                    <a:lstStyle/>
                    <a:p>
                      <a:pPr algn="l" fontAlgn="ctr"/>
                      <a:r>
                        <a:rPr sz="16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стандарта процесса организации профессиональных проб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375">
                <a:tc>
                  <a:txBody>
                    <a:bodyPr/>
                    <a:lstStyle/>
                    <a:p>
                      <a:pPr algn="l" fontAlgn="ctr"/>
                      <a:r>
                        <a:rPr sz="16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Неудовлетворенность представителей ОО,  процессом  организации профессиональных проб</a:t>
                      </a:r>
                    </a:p>
                  </a:txBody>
                  <a:tcPr marL="9525" marR="9525" marT="9525" marB="0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824" y="1300373"/>
            <a:ext cx="8579089" cy="2677828"/>
          </a:xfrm>
          <a:prstGeom prst="rect">
            <a:avLst/>
          </a:prstGeom>
        </p:spPr>
      </p:pic>
      <p:sp>
        <p:nvSpPr>
          <p:cNvPr id="11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7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404745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3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3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33" name="Прямоугольник 5"/>
          <p:cNvSpPr/>
          <p:nvPr/>
        </p:nvSpPr>
        <p:spPr>
          <a:xfrm>
            <a:off x="179605" y="543132"/>
            <a:ext cx="8893080" cy="6426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  <a:sym typeface="+mn-ea"/>
              </a:rPr>
              <a:t>№1</a:t>
            </a:r>
            <a:r>
              <a:rPr lang="ru-RU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endParaRPr lang="ru-RU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b="0" strike="noStrike" spc="-1">
              <a:latin typeface="Arial" panose="020B0604020202020204"/>
            </a:endParaRPr>
          </a:p>
        </p:txBody>
      </p:sp>
      <p:pic>
        <p:nvPicPr>
          <p:cNvPr id="13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42" y="1086746"/>
            <a:ext cx="8524662" cy="5249400"/>
          </a:xfrm>
          <a:prstGeom prst="rect">
            <a:avLst/>
          </a:prstGeom>
        </p:spPr>
      </p:pic>
      <p:sp>
        <p:nvSpPr>
          <p:cNvPr id="1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8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47" name="Прямоугольник 5"/>
          <p:cNvSpPr/>
          <p:nvPr/>
        </p:nvSpPr>
        <p:spPr>
          <a:xfrm>
            <a:off x="286920" y="544320"/>
            <a:ext cx="8893080" cy="6426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№1</a:t>
            </a: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10" y="1268730"/>
            <a:ext cx="7620000" cy="4419600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971600" y="2780928"/>
            <a:ext cx="7583287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9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45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4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9" name="PlaceHolder 1"/>
          <p:cNvSpPr txBox="1"/>
          <p:nvPr/>
        </p:nvSpPr>
        <p:spPr>
          <a:xfrm>
            <a:off x="-612323" y="188640"/>
            <a:ext cx="10369152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ru-RU" b="1" kern="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 идеального состояния процесса </a:t>
            </a:r>
          </a:p>
          <a:p>
            <a:pPr algn="ctr">
              <a:lnSpc>
                <a:spcPct val="90000"/>
              </a:lnSpc>
            </a:pPr>
            <a:endParaRPr lang="ru-RU" kern="0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682280"/>
            <a:ext cx="8581085" cy="2592288"/>
          </a:xfrm>
          <a:prstGeom prst="rect">
            <a:avLst/>
          </a:prstGeom>
        </p:spPr>
      </p:pic>
      <p:sp>
        <p:nvSpPr>
          <p:cNvPr id="1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10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2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7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23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4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2320" y="6309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75" name="Прямоугольник 5"/>
          <p:cNvSpPr/>
          <p:nvPr/>
        </p:nvSpPr>
        <p:spPr>
          <a:xfrm>
            <a:off x="2124355" y="740610"/>
            <a:ext cx="479808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Диаграмма Исикавы</a:t>
            </a: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66" y="1534834"/>
            <a:ext cx="8628414" cy="4102814"/>
          </a:xfrm>
          <a:prstGeom prst="rect">
            <a:avLst/>
          </a:prstGeom>
        </p:spPr>
      </p:pic>
      <p:sp>
        <p:nvSpPr>
          <p:cNvPr id="9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11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362585" y="1310461"/>
          <a:ext cx="8418830" cy="4309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623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719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Проблема 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Коренная причина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Способ</a:t>
                      </a:r>
                      <a:r>
                        <a:rPr lang="ru-RU" sz="1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решения</a:t>
                      </a:r>
                    </a:p>
                  </a:txBody>
                  <a:tcPr marL="91438" marR="91438" marT="45739" marB="45739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1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Длительность протекания процесса организации профессиональных проб</a:t>
                      </a: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организации профессиональных проб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Сокращение времени на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организацию профессиональных проб</a:t>
                      </a:r>
                      <a:endParaRPr lang="ru-RU" sz="1800" b="0" i="0" u="none" strike="noStrike" baseline="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555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Отсутствие стандарта процесса организации профессиональных проб</a:t>
                      </a:r>
                    </a:p>
                  </a:txBody>
                  <a:tcPr marL="53975" marR="53975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Отсутствие единой системы организации профессиональных проб</a:t>
                      </a:r>
                    </a:p>
                  </a:txBody>
                  <a:tcPr marL="91438" marR="91438" marT="45739" marB="45739"/>
                </a:tc>
                <a:tc>
                  <a:txBody>
                    <a:bodyPr/>
                    <a:lstStyle/>
                    <a:p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единого подхода к процессу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организации профессиональных проб</a:t>
                      </a:r>
                      <a:r>
                        <a:rPr lang="ru-RU" sz="1800" b="0" i="0" u="none" strike="noStrike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396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Неудовлетворенность представителей ОО,  процессом  организации профессиональных проб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системы оценки 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удовлетворенности представителей ОО,  процессом  организации профессиональных проб</a:t>
                      </a:r>
                    </a:p>
                  </a:txBody>
                  <a:tcPr marL="91438" marR="91438" marT="45739" marB="45739"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Удовлетворенность представителей ОО, процессом организации профессиональных проб</a:t>
                      </a:r>
                    </a:p>
                    <a:p>
                      <a:pPr marR="6985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BCAC7F4D-E65F-462B-8A35-B149C55565DD}" type="slidenum">
              <a:rPr lang="ru-RU"/>
              <a:t>12</a:t>
            </a:fld>
            <a:endParaRPr lang="ru-RU" dirty="0"/>
          </a:p>
        </p:txBody>
      </p:sp>
      <p:sp>
        <p:nvSpPr>
          <p:cNvPr id="17434" name="Прямоугольник 5"/>
          <p:cNvSpPr>
            <a:spLocks noChangeArrowheads="1"/>
          </p:cNvSpPr>
          <p:nvPr/>
        </p:nvSpPr>
        <p:spPr bwMode="auto">
          <a:xfrm>
            <a:off x="1980094" y="580933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проблем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082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407" y="6436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12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12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/>
        </p:nvGraphicFramePr>
        <p:xfrm>
          <a:off x="123844" y="959978"/>
          <a:ext cx="4500593" cy="51899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2" name="Скругленный прямоугольник 11"/>
          <p:cNvSpPr/>
          <p:nvPr/>
        </p:nvSpPr>
        <p:spPr>
          <a:xfrm>
            <a:off x="4745831" y="3629635"/>
            <a:ext cx="4071938" cy="2520280"/>
          </a:xfrm>
          <a:prstGeom prst="roundRect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l" fontAlgn="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60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Длительность протекания процесса организации профессиональных проб</a:t>
            </a:r>
          </a:p>
          <a:p>
            <a:pPr marL="342900" indent="-342900" algn="l" fontAlgn="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Отсутствие стандарта процесса организации профессиональных проб</a:t>
            </a:r>
          </a:p>
          <a:p>
            <a:pPr marL="342900" indent="-342900" algn="l" fontAlgn="t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ru-RU" sz="16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charset="0"/>
                <a:cs typeface="Times New Roman" panose="02020603050405020304" pitchFamily="18" charset="0"/>
              </a:rPr>
              <a:t>Неудовлетворенность представителей ОО,  процессом  организации профессиональных проб</a:t>
            </a:r>
            <a:r>
              <a:rPr lang="en-US" alt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9" name="Пятно 1 60"/>
          <p:cNvSpPr/>
          <p:nvPr/>
        </p:nvSpPr>
        <p:spPr>
          <a:xfrm>
            <a:off x="755625" y="5012856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</a:p>
        </p:txBody>
      </p:sp>
      <p:sp>
        <p:nvSpPr>
          <p:cNvPr id="13" name="Пятно 1 60"/>
          <p:cNvSpPr/>
          <p:nvPr/>
        </p:nvSpPr>
        <p:spPr>
          <a:xfrm>
            <a:off x="1952439" y="5517681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</a:p>
        </p:txBody>
      </p:sp>
      <p:sp>
        <p:nvSpPr>
          <p:cNvPr id="14" name="Пятно 1 60"/>
          <p:cNvSpPr/>
          <p:nvPr/>
        </p:nvSpPr>
        <p:spPr>
          <a:xfrm>
            <a:off x="3149254" y="5012856"/>
            <a:ext cx="646112" cy="504825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800" b="1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</a:p>
        </p:txBody>
      </p:sp>
      <p:pic>
        <p:nvPicPr>
          <p:cNvPr id="1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3" y="522303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2373" y="6309320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Прямоугольник 5"/>
          <p:cNvSpPr>
            <a:spLocks noChangeArrowheads="1"/>
          </p:cNvSpPr>
          <p:nvPr/>
        </p:nvSpPr>
        <p:spPr bwMode="auto">
          <a:xfrm>
            <a:off x="2458318" y="797801"/>
            <a:ext cx="4798864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Пирамида  проблем</a:t>
            </a:r>
          </a:p>
        </p:txBody>
      </p:sp>
      <p:sp>
        <p:nvSpPr>
          <p:cNvPr id="2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ysClr val="windowText" lastClr="000000"/>
                </a:solidFill>
                <a:latin typeface="Times New Roman" panose="02020603050405020304"/>
              </a:rPr>
              <a:t>13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6" name="TextBox 48"/>
          <p:cNvSpPr txBox="1">
            <a:spLocks noChangeArrowheads="1"/>
          </p:cNvSpPr>
          <p:nvPr/>
        </p:nvSpPr>
        <p:spPr bwMode="auto">
          <a:xfrm>
            <a:off x="179754" y="6237047"/>
            <a:ext cx="4714875" cy="33718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 – 5 день</a:t>
            </a:r>
            <a:r>
              <a:rPr lang="ru-RU" sz="1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7483" y="493527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97979" y="603464"/>
            <a:ext cx="8893621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целевого состояния процесса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4395" y="4816695"/>
            <a:ext cx="38371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по улучшению</a:t>
            </a:r>
          </a:p>
        </p:txBody>
      </p:sp>
      <p:graphicFrame>
        <p:nvGraphicFramePr>
          <p:cNvPr id="6" name="Таблица 5"/>
          <p:cNvGraphicFramePr/>
          <p:nvPr>
            <p:custDataLst>
              <p:tags r:id="rId1"/>
            </p:custDataLst>
          </p:nvPr>
        </p:nvGraphicFramePr>
        <p:xfrm>
          <a:off x="111760" y="5222319"/>
          <a:ext cx="8920480" cy="1014728"/>
        </p:xfrm>
        <a:graphic>
          <a:graphicData uri="http://schemas.openxmlformats.org/drawingml/2006/table">
            <a:tbl>
              <a:tblPr/>
              <a:tblGrid>
                <a:gridCol w="3437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67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600" b="1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sz="16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Решение</a:t>
                      </a:r>
                      <a:r>
                        <a:rPr sz="1600" b="1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600" b="1" i="0" dirty="0" err="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проблемы</a:t>
                      </a:r>
                      <a:endParaRPr sz="1600" b="1" i="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6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Сокращение времени на организацию профессиональных проб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6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Формирование единого подхода к процессу организации профессиональных проб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7165">
                <a:tc>
                  <a:txBody>
                    <a:bodyPr/>
                    <a:lstStyle/>
                    <a:p>
                      <a:pPr algn="ctr" fontAlgn="ctr"/>
                      <a:r>
                        <a:rPr sz="1600" b="0" i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842" marR="9842" marT="9842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Удовлетворенность представителей ОО, процессом организации профессиональных проб</a:t>
                      </a:r>
                    </a:p>
                  </a:txBody>
                  <a:tcPr marL="9525" marR="9525" marT="9525" marB="0" anchor="ctr">
                    <a:lnL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76" y="1159259"/>
            <a:ext cx="8605648" cy="3369242"/>
          </a:xfrm>
          <a:prstGeom prst="rect">
            <a:avLst/>
          </a:prstGeom>
        </p:spPr>
      </p:pic>
      <p:sp>
        <p:nvSpPr>
          <p:cNvPr id="12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14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9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58660" y="476417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1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2" name="Прямоугольник 5"/>
          <p:cNvSpPr/>
          <p:nvPr/>
        </p:nvSpPr>
        <p:spPr>
          <a:xfrm>
            <a:off x="97920" y="620280"/>
            <a:ext cx="8893080" cy="73469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</a:t>
            </a:r>
            <a:r>
              <a:rPr lang="ru-RU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Производственный анализ №2</a:t>
            </a:r>
            <a:endParaRPr lang="ru-RU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b="0" strike="noStrike" spc="-1" dirty="0">
              <a:latin typeface="Arial" panose="020B06040202020202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 rotWithShape="1">
          <a:blip r:embed="rId4"/>
          <a:srcRect t="5482"/>
          <a:stretch/>
        </p:blipFill>
        <p:spPr>
          <a:xfrm>
            <a:off x="97921" y="1125000"/>
            <a:ext cx="8893044" cy="5400360"/>
          </a:xfrm>
          <a:prstGeom prst="rect">
            <a:avLst/>
          </a:prstGeom>
        </p:spPr>
      </p:pic>
      <p:sp>
        <p:nvSpPr>
          <p:cNvPr id="9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15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96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9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9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99" name="Прямоугольник 5"/>
          <p:cNvSpPr/>
          <p:nvPr/>
        </p:nvSpPr>
        <p:spPr>
          <a:xfrm>
            <a:off x="97920" y="692640"/>
            <a:ext cx="8893080" cy="73469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 Производственый анализ №2</a:t>
            </a:r>
            <a:endParaRPr lang="ru-RU" sz="2400" b="0" strike="noStrike" spc="-1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 panose="020B0604020202020204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400" y="1228725"/>
            <a:ext cx="6553200" cy="4400550"/>
          </a:xfrm>
          <a:prstGeom prst="rect">
            <a:avLst/>
          </a:prstGeom>
        </p:spPr>
      </p:pic>
      <p:cxnSp>
        <p:nvCxnSpPr>
          <p:cNvPr id="9" name="Прямая соединительная линия 8"/>
          <p:cNvCxnSpPr/>
          <p:nvPr/>
        </p:nvCxnSpPr>
        <p:spPr>
          <a:xfrm>
            <a:off x="1907281" y="3140581"/>
            <a:ext cx="5760720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16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think-cell Slide" r:id="rId4" imgW="5715" imgH="5715" progId="">
                  <p:embed/>
                </p:oleObj>
              </mc:Choice>
              <mc:Fallback>
                <p:oleObj name="think-cell Slide" r:id="rId4" imgW="5715" imgH="5715" progId="">
                  <p:embed/>
                  <p:pic>
                    <p:nvPicPr>
                      <p:cNvPr id="0" name="Изображение 2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17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94851" y="580159"/>
            <a:ext cx="631103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23844" y="1149025"/>
          <a:ext cx="8866564" cy="47353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01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8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953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151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58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464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7882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Краткое описание проблемы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Мероприятия по решению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8348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протекания процесса организации профессиональных проб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локальных актов (приказов) по организации профессиональных проб для обучающихся образовательных организаций г. Магнитогорска на базе ГБПОУ «Магнитогорский педагогический колледж»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Белоногова Ольга Михайловна,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Баканова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Юлия Владимировна,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Сагобутдинова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Лилия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Камильевна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Гавричкова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Дарья Леонидовна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25.03.2025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31.03.2025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время протекания процесса организации профессиональных проб с 15 дней до 5 дней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8348"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стандарта процесса организации профессиональных проб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инструкции по организации профессиональных проб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шаблонов письма в ОО о проведении профессиональных проб</a:t>
                      </a:r>
                    </a:p>
                    <a:p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формы онлайн графика проведения профессиональных проб</a:t>
                      </a: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Белоногова Ольга Михайловна,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Баканова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Юлия Владимировна,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Сагобутдинова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Лилия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Камильевна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Гавричкова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Дарья Леонидовна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01.04.2025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11.04.2025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стандарта процесса организации профессиональных проб для обучающихся ОО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</a:rPr>
              <a:t>17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1704" name="Object 24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think-cell Slide" r:id="rId4" imgW="5715" imgH="5715" progId="">
                  <p:embed/>
                </p:oleObj>
              </mc:Choice>
              <mc:Fallback>
                <p:oleObj name="think-cell Slide" r:id="rId4" imgW="5715" imgH="5715" progId="">
                  <p:embed/>
                  <p:pic>
                    <p:nvPicPr>
                      <p:cNvPr id="0" name="Изображение 21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356350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t>18</a:t>
            </a:fld>
            <a:endParaRPr lang="ru-RU" sz="1400"/>
          </a:p>
        </p:txBody>
      </p:sp>
      <p:pic>
        <p:nvPicPr>
          <p:cNvPr id="8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444" y="52651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32051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5"/>
          <p:cNvSpPr>
            <a:spLocks noChangeArrowheads="1"/>
          </p:cNvSpPr>
          <p:nvPr/>
        </p:nvSpPr>
        <p:spPr bwMode="auto">
          <a:xfrm>
            <a:off x="1494851" y="691928"/>
            <a:ext cx="631103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реализации проекта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95341" y="1305872"/>
          <a:ext cx="8753318" cy="4693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1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3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01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801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58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88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785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09884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Неудовлетворенность представителей ОО,  процессом  организации профессиональных проб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  <a:p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r>
                        <a:rPr lang="ru-RU" sz="1400" b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 и анализ результатов опроса представителей ОО о психологическом дискомфорте во время организации профессиональных проб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Белоногова Ольга Михайловна,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Баканова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Юлия Владимировна,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Сагобутдинова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Лилия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Камильевна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преподаватель, </a:t>
                      </a:r>
                      <a:r>
                        <a:rPr lang="ru-RU" sz="1400" b="0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Гавричкова</a:t>
                      </a: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Дарья Леонидовна, лаборант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12.04.2025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18.04.2025</a:t>
                      </a:r>
                    </a:p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доли представителей ОО, удовлетворенных процессом  организации профессиональных проб с 60% до 90%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8348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Calibri" panose="020F050202020403020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46910" marR="46910" marT="0" marB="0"/>
                </a:tc>
                <a:tc gridSpan="3"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достижения целевых показателей проекта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Белоногова Ольга Михайловна, заместитель директора по учебно-производственной работе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 gridSpan="2"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Сокращение время протекания процесса организации профессиональных проб с 15 дней до 5 дней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стандарта процесса организации профессиональных проб для обучающихся ОО</a:t>
                      </a:r>
                    </a:p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Повышение доли представителей ОО, удовлетворенных процессом  организации профессиональных проб с 60% до 90%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6910" marR="4691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18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 bwMode="auto">
          <a:xfrm>
            <a:off x="483840" y="634320"/>
            <a:ext cx="8228880" cy="4899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rmAutofit fontScale="94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процесса </a:t>
            </a: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 bwMode="auto">
          <a:xfrm>
            <a:off x="461520" y="1034280"/>
            <a:ext cx="8228880" cy="3978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  <a:defRPr/>
            </a:pP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Время протекания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TextBox 6"/>
          <p:cNvSpPr/>
          <p:nvPr/>
        </p:nvSpPr>
        <p:spPr bwMode="auto">
          <a:xfrm>
            <a:off x="611665" y="1484395"/>
            <a:ext cx="3714120" cy="138112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strike="noStrike" spc="-1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БЫЛО</a:t>
            </a:r>
            <a:r>
              <a:rPr lang="ru-RU" sz="2800" b="0" strike="noStrike" spc="-1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</a:t>
            </a:r>
            <a:endParaRPr lang="ru-RU" sz="28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2800" b="1" strike="noStrike" spc="-1">
                <a:solidFill>
                  <a:srgbClr val="FF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15 дней</a:t>
            </a:r>
            <a:r>
              <a:rPr lang="ru-RU" sz="2800" b="1" strike="noStrike" spc="-1">
                <a:solidFill>
                  <a:srgbClr val="2992A7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  </a:t>
            </a:r>
            <a:r>
              <a:rPr lang="en-US" sz="2800" b="0" strike="noStrike" spc="-1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2800" b="1" strike="noStrike" spc="-1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1800" b="0" strike="noStrike" spc="-1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ru-RU" sz="18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9" name="TextBox 7"/>
          <p:cNvSpPr/>
          <p:nvPr/>
        </p:nvSpPr>
        <p:spPr bwMode="auto">
          <a:xfrm>
            <a:off x="4212130" y="1412250"/>
            <a:ext cx="3714120" cy="181229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strike="noStrike" spc="-1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СТАЛО</a:t>
            </a:r>
            <a:r>
              <a:rPr lang="ru-RU" sz="2800" b="0" strike="noStrike" spc="-1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:</a:t>
            </a:r>
          </a:p>
          <a:p>
            <a:pPr algn="ctr">
              <a:lnSpc>
                <a:spcPct val="150000"/>
              </a:lnSpc>
              <a:defRPr/>
            </a:pPr>
            <a:r>
              <a:rPr lang="ru-RU" sz="2800" b="1" strike="noStrike" spc="-1">
                <a:solidFill>
                  <a:srgbClr val="FF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5 дней</a:t>
            </a:r>
            <a:endParaRPr lang="ru-RU" sz="2800" b="1" strike="noStrike" spc="-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defRPr/>
            </a:pPr>
            <a:r>
              <a:rPr lang="en-US" sz="2800" b="1" strike="noStrike" spc="-1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lang="ru-RU" sz="1800" b="0" strike="noStrike" spc="-1">
                <a:solidFill>
                  <a:srgbClr val="9BBB59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endParaRPr lang="ru-RU" sz="1800" b="0" strike="noStrike" spc="-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" name="Прямоугольник 23"/>
          <p:cNvSpPr/>
          <p:nvPr/>
        </p:nvSpPr>
        <p:spPr bwMode="auto">
          <a:xfrm>
            <a:off x="539640" y="3213000"/>
            <a:ext cx="7704000" cy="642620"/>
          </a:xfrm>
          <a:prstGeom prst="rect">
            <a:avLst/>
          </a:prstGeom>
          <a:noFill/>
          <a:ln w="9525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ЭКОНОМИЯ ВРЕМЕНИ: 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defRPr/>
            </a:pPr>
            <a:r>
              <a:rPr lang="ru-RU" sz="1800" b="1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дней (66,7%)</a:t>
            </a:r>
          </a:p>
        </p:txBody>
      </p:sp>
      <p:sp>
        <p:nvSpPr>
          <p:cNvPr id="151" name="Прямая соединительная линия 10"/>
          <p:cNvSpPr/>
          <p:nvPr/>
        </p:nvSpPr>
        <p:spPr bwMode="auto">
          <a:xfrm flipH="1">
            <a:off x="4283640" y="1556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2" name="Прямая соединительная линия 13"/>
          <p:cNvSpPr/>
          <p:nvPr/>
        </p:nvSpPr>
        <p:spPr bwMode="auto">
          <a:xfrm>
            <a:off x="1187280" y="314064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Прямоугольник 14"/>
          <p:cNvSpPr/>
          <p:nvPr/>
        </p:nvSpPr>
        <p:spPr bwMode="auto">
          <a:xfrm>
            <a:off x="251640" y="4010715"/>
            <a:ext cx="8819640" cy="2550795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16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СНИЖЕНИЕ ВРЕМЕННЫХ ПОТЕРЬ  ЗА СЧЕТ </a:t>
            </a:r>
            <a:endParaRPr 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  <a:defRPr/>
            </a:pP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локальных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приказов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базе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altLang="en-US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  <a:defRPr/>
            </a:pP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ru-RU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altLang="en-US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  <a:defRPr/>
            </a:pP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шаблонов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ru-RU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ru-RU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  <a:defRPr/>
            </a:pP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600" b="0" strike="noStrike" spc="-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ru-RU" altLang="en-US" sz="1600" b="0" strike="noStrike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  <a:defRPr/>
            </a:pPr>
            <a:r>
              <a:rPr lang="ru-RU" sz="16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Оценка и анализ результатов опроса представителей ОО о психологическом дискомфорте во время организации профессиональных проб.</a:t>
            </a:r>
            <a:endParaRPr lang="ru-RU" sz="1600" b="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buClr>
                <a:srgbClr val="2992A7"/>
              </a:buClr>
              <a:buFont typeface="StarSymbol"/>
              <a:buAutoNum type="arabicPeriod"/>
              <a:defRPr/>
            </a:pPr>
            <a:endParaRPr lang="en-US" altLang="en-US" sz="16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55" name="Заголовок 1"/>
          <p:cNvSpPr/>
          <p:nvPr/>
        </p:nvSpPr>
        <p:spPr bwMode="auto"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56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097640" y="4935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57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90160" y="6305039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15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19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748464" y="6442060"/>
            <a:ext cx="0" cy="0"/>
          </a:xfrm>
        </p:spPr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4" cstate="print"/>
          <a:srcRect l="26953" t="18750" r="13281" b="7291"/>
          <a:stretch>
            <a:fillRect/>
          </a:stretch>
        </p:blipFill>
        <p:spPr bwMode="auto">
          <a:xfrm>
            <a:off x="4912182" y="1328933"/>
            <a:ext cx="3312370" cy="230566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3" name="Изображение 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4885109" y="3898598"/>
            <a:ext cx="3478924" cy="2180284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3074" name="Picture 2" descr="Рабочие места «до»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55" y="2429551"/>
            <a:ext cx="4192140" cy="225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300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 bwMode="auto">
          <a:xfrm>
            <a:off x="755640" y="-18324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6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61" name="TextBox 10"/>
          <p:cNvSpPr/>
          <p:nvPr/>
        </p:nvSpPr>
        <p:spPr bwMode="auto">
          <a:xfrm>
            <a:off x="971640" y="6930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 dirty="0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62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850" y="1124745"/>
            <a:ext cx="3574229" cy="52317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323850" y="1484630"/>
            <a:ext cx="4572000" cy="42462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 algn="just">
              <a:buAutoNum type="arabicPeriod"/>
            </a:pP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базе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ГБПОУ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</a:t>
            </a:r>
            <a:r>
              <a:rPr lang="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шаблонов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письма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проведении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формы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графика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проведения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ru-RU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</a:rPr>
              <a:t>20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 bwMode="auto">
          <a:xfrm>
            <a:off x="828000" y="-171719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67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68" name="TextBox 10"/>
          <p:cNvSpPr/>
          <p:nvPr/>
        </p:nvSpPr>
        <p:spPr bwMode="auto">
          <a:xfrm>
            <a:off x="914400" y="764755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69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236600" y="640980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0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825" y="1196975"/>
            <a:ext cx="5179060" cy="354330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040" y="3089275"/>
            <a:ext cx="5053965" cy="3167380"/>
          </a:xfrm>
          <a:prstGeom prst="rect">
            <a:avLst/>
          </a:prstGeom>
        </p:spPr>
      </p:pic>
      <p:sp>
        <p:nvSpPr>
          <p:cNvPr id="10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21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573847"/>
            <a:ext cx="3985895" cy="2989580"/>
          </a:xfrm>
          <a:prstGeom prst="rect">
            <a:avLst/>
          </a:prstGeom>
        </p:spPr>
      </p:pic>
      <p:sp>
        <p:nvSpPr>
          <p:cNvPr id="174" name="PlaceHolder 1"/>
          <p:cNvSpPr>
            <a:spLocks noGrp="1"/>
          </p:cNvSpPr>
          <p:nvPr>
            <p:ph type="title"/>
          </p:nvPr>
        </p:nvSpPr>
        <p:spPr bwMode="auto"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7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77" name="TextBox 10"/>
          <p:cNvSpPr/>
          <p:nvPr/>
        </p:nvSpPr>
        <p:spPr bwMode="auto">
          <a:xfrm>
            <a:off x="843840" y="977400"/>
            <a:ext cx="76233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Выполнение плана реализации проекта</a:t>
            </a:r>
            <a:endParaRPr lang="ru-RU" sz="24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78" name="Picture 2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1236600" y="629928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79" name="Picture 2"/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9835" y="1412240"/>
            <a:ext cx="2484755" cy="3312795"/>
          </a:xfrm>
          <a:prstGeom prst="rect">
            <a:avLst/>
          </a:prstGeom>
        </p:spPr>
      </p:pic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9565" y="2780665"/>
            <a:ext cx="2486025" cy="3315970"/>
          </a:xfrm>
          <a:prstGeom prst="rect">
            <a:avLst/>
          </a:prstGeom>
        </p:spPr>
      </p:pic>
      <p:sp>
        <p:nvSpPr>
          <p:cNvPr id="11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</a:rPr>
              <a:t>22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 bwMode="auto"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just">
              <a:lnSpc>
                <a:spcPct val="100000"/>
              </a:lnSpc>
              <a:defRPr/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183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184" name="TextBox 10"/>
          <p:cNvSpPr/>
          <p:nvPr/>
        </p:nvSpPr>
        <p:spPr bwMode="auto">
          <a:xfrm>
            <a:off x="123840" y="960120"/>
            <a:ext cx="8836560" cy="821160"/>
          </a:xfrm>
          <a:prstGeom prst="rect">
            <a:avLst/>
          </a:prstGeom>
          <a:noFill/>
          <a:ln w="0">
            <a:noFill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Результаты реализации проекта</a:t>
            </a:r>
            <a:endParaRPr lang="ru-RU" sz="2400" b="0" strike="noStrike" spc="-1">
              <a:latin typeface="Arial" panose="020B0604020202020204"/>
            </a:endParaRPr>
          </a:p>
          <a:p>
            <a:pPr>
              <a:lnSpc>
                <a:spcPct val="100000"/>
              </a:lnSpc>
              <a:defRPr/>
            </a:pP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85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043560" y="6237050"/>
            <a:ext cx="6957000" cy="284760"/>
          </a:xfrm>
          <a:prstGeom prst="rect">
            <a:avLst/>
          </a:prstGeom>
          <a:ln w="0">
            <a:noFill/>
          </a:ln>
        </p:spPr>
      </p:pic>
      <p:pic>
        <p:nvPicPr>
          <p:cNvPr id="186" name="Picture 2"/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164960" y="497160"/>
            <a:ext cx="6957000" cy="284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87" name="Таблица 3"/>
          <p:cNvGraphicFramePr/>
          <p:nvPr/>
        </p:nvGraphicFramePr>
        <p:xfrm>
          <a:off x="380960" y="1700475"/>
          <a:ext cx="8322120" cy="2662238"/>
        </p:xfrm>
        <a:graphic>
          <a:graphicData uri="http://schemas.openxmlformats.org/drawingml/2006/table">
            <a:tbl>
              <a:tblPr/>
              <a:tblGrid>
                <a:gridCol w="3575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75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280"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Наименование целевого показателя</a:t>
                      </a: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Текущее значение показателя</a:t>
                      </a: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Целевое значение показателя</a:t>
                      </a: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400" b="1" strike="noStrike" spc="-1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Фактически достигнутое значение показателя</a:t>
                      </a:r>
                    </a:p>
                  </a:txBody>
                  <a:tcPr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Время процесса организации профессиональных проб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15 дней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Сокращение в 3 раза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400" b="0" i="1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дней</a:t>
                      </a: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Стандарт процесса организации профессиональных проб для обучающихся ОО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отсутствие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алич</a:t>
                      </a:r>
                      <a:r>
                        <a:rPr lang="ru-RU"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е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налич</a:t>
                      </a:r>
                      <a:r>
                        <a:rPr lang="ru-RU"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и</a:t>
                      </a: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  <a:sym typeface="+mn-ea"/>
                        </a:rPr>
                        <a:t>е</a:t>
                      </a:r>
                      <a:endParaRPr lang="ru-RU" sz="1400" b="0" strike="noStrike" spc="-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Доля представителей ОО, удовлетворенных процессом </a:t>
                      </a:r>
                      <a:r>
                        <a:rPr sz="1400"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sz="1400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организации профессиональных проб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60%   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sz="1400" i="1"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Увеличение в 1,5 раза </a:t>
                      </a:r>
                    </a:p>
                  </a:txBody>
                  <a:tcPr marL="0" marR="0" marT="0" marB="0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4000"/>
                        </a:lnSpc>
                        <a:defRPr/>
                      </a:pPr>
                      <a:r>
                        <a:rPr lang="ru-RU" sz="1400" b="0" i="1" strike="noStrike" spc="-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90%</a:t>
                      </a:r>
                    </a:p>
                  </a:txBody>
                  <a:tcPr anchor="ctr">
                    <a:lnL w="12240" algn="ctr">
                      <a:solidFill>
                        <a:srgbClr val="000000"/>
                      </a:solidFill>
                    </a:lnL>
                    <a:lnR w="12240" algn="ctr">
                      <a:solidFill>
                        <a:srgbClr val="000000"/>
                      </a:solidFill>
                    </a:lnR>
                    <a:lnT w="12240" algn="ctr">
                      <a:solidFill>
                        <a:srgbClr val="000000"/>
                      </a:solidFill>
                    </a:lnT>
                    <a:lnB w="12240" algn="ctr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23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CB259-FC39-C6F8-3B93-8E205DE8D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id="{7B3F17AE-71EC-D3FF-E350-D60F14D0D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3A394C82-1454-2BAE-C812-50B69EAD0A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2" y="657266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543E215-26B4-29C9-BFE8-88B79AE2D078}"/>
              </a:ext>
            </a:extLst>
          </p:cNvPr>
          <p:cNvSpPr txBox="1"/>
          <p:nvPr/>
        </p:nvSpPr>
        <p:spPr>
          <a:xfrm>
            <a:off x="1064237" y="0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AF982BC0-31EF-A7AE-D82D-2EE4617EA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119" y="246494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AE22FF5-5A64-8F76-22C8-E8699C863848}"/>
              </a:ext>
            </a:extLst>
          </p:cNvPr>
          <p:cNvSpPr txBox="1"/>
          <p:nvPr/>
        </p:nvSpPr>
        <p:spPr>
          <a:xfrm>
            <a:off x="285720" y="2643182"/>
            <a:ext cx="2736303" cy="12926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локальной документации для комплекса мероприятий по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Магнитогорска</a:t>
            </a:r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269AB3-CA19-C792-CC01-450176B5845D}"/>
              </a:ext>
            </a:extLst>
          </p:cNvPr>
          <p:cNvSpPr txBox="1"/>
          <p:nvPr/>
        </p:nvSpPr>
        <p:spPr>
          <a:xfrm>
            <a:off x="194610" y="4844440"/>
            <a:ext cx="2693912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Разработка шаблона письма и электронной формы записи на профессиональные пробы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C2347-7212-C2DC-688F-27E71D50FD03}"/>
              </a:ext>
            </a:extLst>
          </p:cNvPr>
          <p:cNvSpPr txBox="1"/>
          <p:nvPr/>
        </p:nvSpPr>
        <p:spPr>
          <a:xfrm>
            <a:off x="615833" y="6063839"/>
            <a:ext cx="7562749" cy="5232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Составление инструкции по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образовательных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</a:t>
            </a:r>
            <a:endParaRPr lang="ru-RU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E37401-D906-77B9-712A-C5F0CA049E9E}"/>
              </a:ext>
            </a:extLst>
          </p:cNvPr>
          <p:cNvSpPr txBox="1"/>
          <p:nvPr/>
        </p:nvSpPr>
        <p:spPr>
          <a:xfrm>
            <a:off x="5715008" y="4357694"/>
            <a:ext cx="3293031" cy="954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Рассылка в образовательные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</a:t>
            </a:r>
            <a:r>
              <a:rPr lang="ru-RU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о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профессиональных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</a:t>
            </a:r>
            <a:r>
              <a:rPr lang="ru-RU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ах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en-US" alt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ACAFC0B-8FB5-E1CD-C462-6D3AFD8588FE}"/>
              </a:ext>
            </a:extLst>
          </p:cNvPr>
          <p:cNvSpPr txBox="1"/>
          <p:nvPr/>
        </p:nvSpPr>
        <p:spPr>
          <a:xfrm>
            <a:off x="5715008" y="2643182"/>
            <a:ext cx="3293031" cy="73866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 algn="just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 Внедрение и сопровождение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электронной формы записи на профессиональные пробы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D911168F-D084-DBEB-E566-95BABE61E0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596" y="1357297"/>
            <a:ext cx="1981303" cy="1149785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A834D70A-6267-E5A9-B3C9-68565270CFD5}"/>
              </a:ext>
            </a:extLst>
          </p:cNvPr>
          <p:cNvSpPr/>
          <p:nvPr/>
        </p:nvSpPr>
        <p:spPr>
          <a:xfrm>
            <a:off x="2500298" y="3929066"/>
            <a:ext cx="288032" cy="908417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верх 19">
            <a:extLst>
              <a:ext uri="{FF2B5EF4-FFF2-40B4-BE49-F238E27FC236}">
                <a16:creationId xmlns:a16="http://schemas.microsoft.com/office/drawing/2014/main" id="{14AA9823-2E3F-3300-4656-FBFFBE864E16}"/>
              </a:ext>
            </a:extLst>
          </p:cNvPr>
          <p:cNvSpPr/>
          <p:nvPr/>
        </p:nvSpPr>
        <p:spPr>
          <a:xfrm>
            <a:off x="5786446" y="3429000"/>
            <a:ext cx="304651" cy="861187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низ 21">
            <a:extLst>
              <a:ext uri="{FF2B5EF4-FFF2-40B4-BE49-F238E27FC236}">
                <a16:creationId xmlns:a16="http://schemas.microsoft.com/office/drawing/2014/main" id="{85BC6D00-A8BE-641E-00D3-B1CD071AD997}"/>
              </a:ext>
            </a:extLst>
          </p:cNvPr>
          <p:cNvSpPr/>
          <p:nvPr/>
        </p:nvSpPr>
        <p:spPr>
          <a:xfrm>
            <a:off x="2500298" y="5643578"/>
            <a:ext cx="259464" cy="42963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: вверх 22">
            <a:extLst>
              <a:ext uri="{FF2B5EF4-FFF2-40B4-BE49-F238E27FC236}">
                <a16:creationId xmlns:a16="http://schemas.microsoft.com/office/drawing/2014/main" id="{C610A38A-4C4C-3159-6440-18864CDB3001}"/>
              </a:ext>
            </a:extLst>
          </p:cNvPr>
          <p:cNvSpPr/>
          <p:nvPr/>
        </p:nvSpPr>
        <p:spPr>
          <a:xfrm>
            <a:off x="5786446" y="5357826"/>
            <a:ext cx="288032" cy="642942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PlaceHolder 1">
            <a:extLst>
              <a:ext uri="{FF2B5EF4-FFF2-40B4-BE49-F238E27FC236}">
                <a16:creationId xmlns:a16="http://schemas.microsoft.com/office/drawing/2014/main" id="{49F0146F-FF26-2F12-8F4E-01BE84B386DE}"/>
              </a:ext>
            </a:extLst>
          </p:cNvPr>
          <p:cNvSpPr txBox="1">
            <a:spLocks/>
          </p:cNvSpPr>
          <p:nvPr/>
        </p:nvSpPr>
        <p:spPr>
          <a:xfrm>
            <a:off x="697734" y="452867"/>
            <a:ext cx="8218800" cy="861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/>
            <a:r>
              <a:rPr lang="ru-RU" sz="1600" kern="0" dirty="0">
                <a:solidFill>
                  <a:sysClr val="windowText" lastClr="000000"/>
                </a:solidFill>
              </a:rPr>
              <a:t/>
            </a:r>
            <a:br>
              <a:rPr lang="ru-RU" sz="1600" kern="0" dirty="0">
                <a:solidFill>
                  <a:sysClr val="windowText" lastClr="000000"/>
                </a:solidFill>
              </a:rPr>
            </a:b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Стандарт   процесса </a:t>
            </a:r>
            <a:b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</a:br>
            <a:r>
              <a:rPr lang="ru-RU" altLang="en-US" b="1" spc="-1" dirty="0">
                <a:solidFill>
                  <a:srgbClr val="000000"/>
                </a:solidFill>
                <a:latin typeface="Times New Roman" panose="02020603050405020304"/>
                <a:ea typeface="DejaVu Sans"/>
                <a:sym typeface="+mn-ea"/>
              </a:rPr>
              <a:t>  организации профессиональных проб для обучающихся ОО г. Магнитогорска на базе ГБПОУ «МПК» </a:t>
            </a:r>
            <a: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/>
            </a:r>
            <a:br>
              <a:rPr lang="ru-RU" b="1" spc="-1" dirty="0">
                <a:solidFill>
                  <a:srgbClr val="000000"/>
                </a:solidFill>
                <a:latin typeface="Times New Roman" panose="02020603050405020304"/>
                <a:ea typeface="DejaVu Sans"/>
              </a:rPr>
            </a:br>
            <a:endParaRPr lang="ru-RU" sz="2400" b="1" spc="-1" dirty="0">
              <a:solidFill>
                <a:srgbClr val="000000"/>
              </a:solidFill>
              <a:latin typeface="Times New Roman" panose="02020603050405020304"/>
              <a:ea typeface="DejaVu Sans"/>
            </a:endParaRPr>
          </a:p>
        </p:txBody>
      </p:sp>
      <p:pic>
        <p:nvPicPr>
          <p:cNvPr id="25" name="Изображение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785918" y="4071943"/>
            <a:ext cx="500066" cy="714380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7" name="Изображение 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500034" y="4071942"/>
            <a:ext cx="1044173" cy="714380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 l="26953" t="18750" r="13281" b="7291"/>
          <a:stretch>
            <a:fillRect/>
          </a:stretch>
        </p:blipFill>
        <p:spPr bwMode="auto">
          <a:xfrm>
            <a:off x="3071802" y="4286256"/>
            <a:ext cx="2463102" cy="17145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8" name="Изображение 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6858016" y="3429000"/>
            <a:ext cx="1394648" cy="874043"/>
          </a:xfrm>
          <a:prstGeom prst="rect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3C73110-1628-5853-358C-A5839799B86E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rcRect l="26375" t="23411" r="26375" b="21713"/>
          <a:stretch>
            <a:fillRect/>
          </a:stretch>
        </p:blipFill>
        <p:spPr>
          <a:xfrm>
            <a:off x="5857884" y="1643050"/>
            <a:ext cx="1084594" cy="776342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31" name="Изображение 3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 flipH="1">
            <a:off x="7143768" y="1285860"/>
            <a:ext cx="1619175" cy="1214446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sp>
        <p:nvSpPr>
          <p:cNvPr id="24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24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6516749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414" y="46079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152" y="652524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Прямоугольник 5"/>
          <p:cNvSpPr>
            <a:spLocks noChangeArrowheads="1"/>
          </p:cNvSpPr>
          <p:nvPr/>
        </p:nvSpPr>
        <p:spPr bwMode="auto">
          <a:xfrm>
            <a:off x="158117" y="863197"/>
            <a:ext cx="8893621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Карта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текущего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 после внедрения проекта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485" y="1348271"/>
            <a:ext cx="9021179" cy="3952937"/>
          </a:xfrm>
          <a:prstGeom prst="rect">
            <a:avLst/>
          </a:prstGeom>
        </p:spPr>
      </p:pic>
      <p:sp>
        <p:nvSpPr>
          <p:cNvPr id="9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25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  <p:extLst>
      <p:ext uri="{BB962C8B-B14F-4D97-AF65-F5344CB8AC3E}">
        <p14:creationId xmlns:p14="http://schemas.microsoft.com/office/powerpoint/2010/main" val="1823183975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280" cy="925200"/>
          </a:xfrm>
          <a:prstGeom prst="rect">
            <a:avLst/>
          </a:prstGeom>
          <a:ln w="0">
            <a:noFill/>
          </a:ln>
        </p:spPr>
      </p:pic>
      <p:sp>
        <p:nvSpPr>
          <p:cNvPr id="287" name="Заголовок 1"/>
          <p:cNvSpPr/>
          <p:nvPr/>
        </p:nvSpPr>
        <p:spPr>
          <a:xfrm>
            <a:off x="1084320" y="179640"/>
            <a:ext cx="3311640" cy="35928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000" cy="284760"/>
          </a:xfrm>
          <a:prstGeom prst="rect">
            <a:avLst/>
          </a:prstGeom>
          <a:ln w="0">
            <a:noFill/>
          </a:ln>
        </p:spPr>
      </p:pic>
      <p:sp>
        <p:nvSpPr>
          <p:cNvPr id="289" name="Прямоугольник 1"/>
          <p:cNvSpPr/>
          <p:nvPr/>
        </p:nvSpPr>
        <p:spPr>
          <a:xfrm>
            <a:off x="699840" y="772920"/>
            <a:ext cx="855252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Ссылка на сайт ОО (вкладка Преподавателям </a:t>
            </a:r>
            <a:r>
              <a:rPr lang="en-US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&gt; </a:t>
            </a:r>
            <a:r>
              <a:rPr lang="ru-RU" sz="2000" b="0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Бережливое образование)</a:t>
            </a:r>
            <a:endParaRPr lang="ru-RU" sz="2000" b="0" strike="noStrike" spc="-1">
              <a:latin typeface="Arial" panose="020B0604020202020204"/>
            </a:endParaRPr>
          </a:p>
        </p:txBody>
      </p:sp>
      <p:sp>
        <p:nvSpPr>
          <p:cNvPr id="290" name="Прямоугольник 16"/>
          <p:cNvSpPr/>
          <p:nvPr/>
        </p:nvSpPr>
        <p:spPr>
          <a:xfrm>
            <a:off x="1103400" y="1125360"/>
            <a:ext cx="6979680" cy="394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https://xn--80agvfr.xn--p1ai/teachers/berezhlivyy-kolledzh.php</a:t>
            </a:r>
            <a:endParaRPr lang="ru-RU" sz="2000" b="0" strike="noStrike" spc="-1">
              <a:latin typeface="Arial" panose="020B0604020202020204"/>
            </a:endParaRPr>
          </a:p>
        </p:txBody>
      </p:sp>
      <p:grpSp>
        <p:nvGrpSpPr>
          <p:cNvPr id="291" name="Группа 1"/>
          <p:cNvGrpSpPr/>
          <p:nvPr/>
        </p:nvGrpSpPr>
        <p:grpSpPr>
          <a:xfrm>
            <a:off x="447120" y="1484640"/>
            <a:ext cx="8228880" cy="5367600"/>
            <a:chOff x="447120" y="1484640"/>
            <a:chExt cx="8228880" cy="5367600"/>
          </a:xfrm>
        </p:grpSpPr>
        <p:pic>
          <p:nvPicPr>
            <p:cNvPr id="292" name="Замещающее содержимое 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447120" y="1484640"/>
              <a:ext cx="8228880" cy="2436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93" name="Изображение 5"/>
            <p:cNvPicPr/>
            <p:nvPr/>
          </p:nvPicPr>
          <p:blipFill>
            <a:blip r:embed="rId5"/>
            <a:srcRect t="2410"/>
            <a:stretch>
              <a:fillRect/>
            </a:stretch>
          </p:blipFill>
          <p:spPr>
            <a:xfrm>
              <a:off x="591120" y="3921840"/>
              <a:ext cx="8084160" cy="29304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1" name="PlaceHolder 2"/>
          <p:cNvSpPr txBox="1">
            <a:spLocks/>
          </p:cNvSpPr>
          <p:nvPr/>
        </p:nvSpPr>
        <p:spPr>
          <a:xfrm>
            <a:off x="8698680" y="6448320"/>
            <a:ext cx="409320" cy="3643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ctr">
            <a:noAutofit/>
          </a:bodyPr>
          <a:lstStyle/>
          <a:p>
            <a:pPr algn="ctr"/>
            <a:r>
              <a:rPr lang="ru-RU" sz="1600" kern="0" spc="-1" dirty="0" smtClean="0">
                <a:solidFill>
                  <a:srgbClr val="000000"/>
                </a:solidFill>
                <a:latin typeface="Times New Roman" panose="02020603050405020304"/>
                <a:ea typeface="DejaVu Sans"/>
              </a:rPr>
              <a:t>26</a:t>
            </a:r>
            <a:endParaRPr lang="ru-RU" sz="1600" kern="0" spc="-1" dirty="0">
              <a:solidFill>
                <a:sysClr val="windowText" lastClr="00000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594*78"/>
  <p:tag name="TABLE_ENDDRAG_RECT" val="15*381*594*7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62*258"/>
  <p:tag name="TABLE_ENDDRAG_RECT" val="31*78*662*25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702*69"/>
  <p:tag name="TABLE_ENDDRAG_RECT" val="8*401*702*6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966</Words>
  <Application>Microsoft Office PowerPoint</Application>
  <PresentationFormat>Экран (4:3)</PresentationFormat>
  <Paragraphs>249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Arial</vt:lpstr>
      <vt:lpstr>Calibri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think-cell Slide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процесса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173</cp:revision>
  <cp:lastPrinted>2019-04-25T09:14:00Z</cp:lastPrinted>
  <dcterms:created xsi:type="dcterms:W3CDTF">2018-08-20T14:01:00Z</dcterms:created>
  <dcterms:modified xsi:type="dcterms:W3CDTF">2026-01-29T06:14:24Z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PresentationFormat">
    <vt:lpwstr>Экран (4:3)</vt:lpwstr>
  </property>
  <property fmtid="{D5CDD505-2E9C-101B-9397-08002B2CF9AE}" pid="5" name="Slides">
    <vt:i4>26</vt:i4>
  </property>
</Properties>
</file>