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306" r:id="rId3"/>
    <p:sldId id="830" r:id="rId4"/>
    <p:sldId id="315" r:id="rId5"/>
    <p:sldId id="831" r:id="rId6"/>
    <p:sldId id="271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00FF"/>
    <a:srgbClr val="FCCB42"/>
    <a:srgbClr val="99EC88"/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18" autoAdjust="0"/>
    <p:restoredTop sz="96964" autoAdjust="0"/>
  </p:normalViewPr>
  <p:slideViewPr>
    <p:cSldViewPr>
      <p:cViewPr varScale="1">
        <p:scale>
          <a:sx n="88" d="100"/>
          <a:sy n="88" d="100"/>
        </p:scale>
        <p:origin x="146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E2F4CF-8E9E-4556-A163-5F9662B36030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11F6CF1A-3E0A-4944-BBAB-429C199427D7}">
      <dgm:prSet phldrT="[Текст]" custT="1"/>
      <dgm:spPr>
        <a:solidFill>
          <a:srgbClr val="99EC88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РАУНД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«Улучшенный процесс»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Внедрение улучшений в процесс, оценка их эффективности и выявление неуточненных потерь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(Участники стабилизируют внедрение улучшений и ведут хронометраж.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разборе второго РАУНДА, отмечают изменения, анализируют полученные результаты и их причины.</a:t>
          </a: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подготовке к третьему раунду участники продолжают оптимизацию процесса, оснащают свои рабочие места). </a:t>
          </a: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endParaRPr lang="ru-RU" sz="1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2745F-5769-424E-9A71-A0A12F65C06B}" type="parTrans" cxnId="{715815F5-FB39-47EB-A46B-A539B1293B67}">
      <dgm:prSet/>
      <dgm:spPr/>
      <dgm:t>
        <a:bodyPr/>
        <a:lstStyle/>
        <a:p>
          <a:endParaRPr lang="ru-RU"/>
        </a:p>
      </dgm:t>
    </dgm:pt>
    <dgm:pt modelId="{527C501D-A1F6-4B1F-8A0A-48E6053E51ED}" type="sibTrans" cxnId="{715815F5-FB39-47EB-A46B-A539B1293B67}">
      <dgm:prSet/>
      <dgm:spPr/>
      <dgm:t>
        <a:bodyPr/>
        <a:lstStyle/>
        <a:p>
          <a:endParaRPr lang="ru-RU"/>
        </a:p>
      </dgm:t>
    </dgm:pt>
    <dgm:pt modelId="{F20BCCEC-7984-4AD7-8A2C-36FFB80ED335}">
      <dgm:prSet phldrT="[Текст]" custT="1"/>
      <dgm:spPr>
        <a:solidFill>
          <a:srgbClr val="9EE0FE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РАУНД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«Типичный процесс»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>
            <a:lnSpc>
              <a:spcPct val="100000"/>
            </a:lnSpc>
            <a:spcAft>
              <a:spcPts val="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проблем процесса,</a:t>
          </a:r>
        </a:p>
        <a:p>
          <a:pPr algn="just">
            <a:lnSpc>
              <a:spcPct val="90000"/>
            </a:lnSpc>
            <a:spcAft>
              <a:spcPct val="3500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зон, требующих улучшения.</a:t>
          </a:r>
        </a:p>
        <a:p>
          <a:pPr algn="just">
            <a:lnSpc>
              <a:spcPct val="90000"/>
            </a:lnSpc>
            <a:spcAft>
              <a:spcPct val="35000"/>
            </a:spcAft>
          </a:pPr>
          <a:r>
            <a:rPr lang="ru-RU" sz="11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(Задача отработать производственный  цикл на своей операции, провести хронометраж процесса, выявив и зафиксировав все потери, проблемы, возникшие в процессе работы. Получив результаты, отклоняющиеся от заданных, выводят  коренные причины проблем, определить план мероприятий по улучшению процесса).</a:t>
          </a:r>
          <a:r>
            <a: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	</a:t>
          </a:r>
          <a:r>
            <a:rPr lang="ru-RU" sz="1000" dirty="0">
              <a:solidFill>
                <a:schemeClr val="tx1"/>
              </a:solidFill>
            </a:rPr>
            <a:t>	</a:t>
          </a:r>
          <a:r>
            <a:rPr lang="ru-RU" sz="1200" dirty="0"/>
            <a:t>		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C6B3D9-2D4D-4B15-8962-958CF606AEB9}" type="parTrans" cxnId="{9E728FB4-8D0D-4DA7-9636-09F17C9FAB0A}">
      <dgm:prSet/>
      <dgm:spPr/>
      <dgm:t>
        <a:bodyPr/>
        <a:lstStyle/>
        <a:p>
          <a:endParaRPr lang="ru-RU"/>
        </a:p>
      </dgm:t>
    </dgm:pt>
    <dgm:pt modelId="{6A9C6AAC-B9B0-40BC-A813-46A17F81AAF8}" type="sibTrans" cxnId="{9E728FB4-8D0D-4DA7-9636-09F17C9FAB0A}">
      <dgm:prSet/>
      <dgm:spPr/>
      <dgm:t>
        <a:bodyPr/>
        <a:lstStyle/>
        <a:p>
          <a:endParaRPr lang="ru-RU"/>
        </a:p>
      </dgm:t>
    </dgm:pt>
    <dgm:pt modelId="{54D2F4B2-3D34-4C4E-B2D4-42986B164871}" type="pres">
      <dgm:prSet presAssocID="{3AE2F4CF-8E9E-4556-A163-5F9662B36030}" presName="CompostProcess" presStyleCnt="0">
        <dgm:presLayoutVars>
          <dgm:dir/>
          <dgm:resizeHandles val="exact"/>
        </dgm:presLayoutVars>
      </dgm:prSet>
      <dgm:spPr/>
    </dgm:pt>
    <dgm:pt modelId="{16A6D8F3-BFCC-4572-ABA7-2E1B2AB8A298}" type="pres">
      <dgm:prSet presAssocID="{3AE2F4CF-8E9E-4556-A163-5F9662B36030}" presName="arrow" presStyleLbl="bgShp" presStyleIdx="0" presStyleCnt="1" custScaleX="117647" custLinFactNeighborX="1447" custLinFactNeighborY="942"/>
      <dgm:spPr/>
    </dgm:pt>
    <dgm:pt modelId="{21C0E408-BE13-4A25-9357-1FDE9D3AFDC1}" type="pres">
      <dgm:prSet presAssocID="{3AE2F4CF-8E9E-4556-A163-5F9662B36030}" presName="linearProcess" presStyleCnt="0"/>
      <dgm:spPr/>
    </dgm:pt>
    <dgm:pt modelId="{FAD9ACE0-C40A-43EA-8206-DF59AD7AA12A}" type="pres">
      <dgm:prSet presAssocID="{F20BCCEC-7984-4AD7-8A2C-36FFB80ED335}" presName="textNode" presStyleLbl="node1" presStyleIdx="0" presStyleCnt="2" custScaleX="94218" custScaleY="109896" custLinFactNeighborX="5501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E29C59-1C59-4B4D-ADDA-3439CB15A122}" type="pres">
      <dgm:prSet presAssocID="{6A9C6AAC-B9B0-40BC-A813-46A17F81AAF8}" presName="sibTrans" presStyleCnt="0"/>
      <dgm:spPr/>
    </dgm:pt>
    <dgm:pt modelId="{9DDCB04B-4A31-4107-B7CF-04452DD67221}" type="pres">
      <dgm:prSet presAssocID="{11F6CF1A-3E0A-4944-BBAB-429C199427D7}" presName="textNode" presStyleLbl="node1" presStyleIdx="1" presStyleCnt="2" custScaleX="87708" custScaleY="10885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11A76E-BD31-483F-84C3-E2EC86C1E403}" type="presOf" srcId="{F20BCCEC-7984-4AD7-8A2C-36FFB80ED335}" destId="{FAD9ACE0-C40A-43EA-8206-DF59AD7AA12A}" srcOrd="0" destOrd="0" presId="urn:microsoft.com/office/officeart/2005/8/layout/hProcess9"/>
    <dgm:cxn modelId="{715815F5-FB39-47EB-A46B-A539B1293B67}" srcId="{3AE2F4CF-8E9E-4556-A163-5F9662B36030}" destId="{11F6CF1A-3E0A-4944-BBAB-429C199427D7}" srcOrd="1" destOrd="0" parTransId="{26C2745F-5769-424E-9A71-A0A12F65C06B}" sibTransId="{527C501D-A1F6-4B1F-8A0A-48E6053E51ED}"/>
    <dgm:cxn modelId="{9E728FB4-8D0D-4DA7-9636-09F17C9FAB0A}" srcId="{3AE2F4CF-8E9E-4556-A163-5F9662B36030}" destId="{F20BCCEC-7984-4AD7-8A2C-36FFB80ED335}" srcOrd="0" destOrd="0" parTransId="{DCC6B3D9-2D4D-4B15-8962-958CF606AEB9}" sibTransId="{6A9C6AAC-B9B0-40BC-A813-46A17F81AAF8}"/>
    <dgm:cxn modelId="{7C96E166-3C0F-41FE-9F25-81938B2E8369}" type="presOf" srcId="{11F6CF1A-3E0A-4944-BBAB-429C199427D7}" destId="{9DDCB04B-4A31-4107-B7CF-04452DD67221}" srcOrd="0" destOrd="0" presId="urn:microsoft.com/office/officeart/2005/8/layout/hProcess9"/>
    <dgm:cxn modelId="{C52DB709-773F-4DC6-AC5F-F1960BD16141}" type="presOf" srcId="{3AE2F4CF-8E9E-4556-A163-5F9662B36030}" destId="{54D2F4B2-3D34-4C4E-B2D4-42986B164871}" srcOrd="0" destOrd="0" presId="urn:microsoft.com/office/officeart/2005/8/layout/hProcess9"/>
    <dgm:cxn modelId="{89BC46A6-A012-445E-8C26-A351C508C7F3}" type="presParOf" srcId="{54D2F4B2-3D34-4C4E-B2D4-42986B164871}" destId="{16A6D8F3-BFCC-4572-ABA7-2E1B2AB8A298}" srcOrd="0" destOrd="0" presId="urn:microsoft.com/office/officeart/2005/8/layout/hProcess9"/>
    <dgm:cxn modelId="{97B62EA8-2A51-45B2-BA63-00A77A1165B4}" type="presParOf" srcId="{54D2F4B2-3D34-4C4E-B2D4-42986B164871}" destId="{21C0E408-BE13-4A25-9357-1FDE9D3AFDC1}" srcOrd="1" destOrd="0" presId="urn:microsoft.com/office/officeart/2005/8/layout/hProcess9"/>
    <dgm:cxn modelId="{DEC33115-645E-4120-8B27-5D545EF90AD5}" type="presParOf" srcId="{21C0E408-BE13-4A25-9357-1FDE9D3AFDC1}" destId="{FAD9ACE0-C40A-43EA-8206-DF59AD7AA12A}" srcOrd="0" destOrd="0" presId="urn:microsoft.com/office/officeart/2005/8/layout/hProcess9"/>
    <dgm:cxn modelId="{F2557931-A80F-4D62-945C-DF6637BF1FD5}" type="presParOf" srcId="{21C0E408-BE13-4A25-9357-1FDE9D3AFDC1}" destId="{D8E29C59-1C59-4B4D-ADDA-3439CB15A122}" srcOrd="1" destOrd="0" presId="urn:microsoft.com/office/officeart/2005/8/layout/hProcess9"/>
    <dgm:cxn modelId="{08AB57F3-558D-498A-A202-3F6CBFA3DEC8}" type="presParOf" srcId="{21C0E408-BE13-4A25-9357-1FDE9D3AFDC1}" destId="{9DDCB04B-4A31-4107-B7CF-04452DD67221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A6D8F3-BFCC-4572-ABA7-2E1B2AB8A298}">
      <dsp:nvSpPr>
        <dsp:cNvPr id="0" name=""/>
        <dsp:cNvSpPr/>
      </dsp:nvSpPr>
      <dsp:spPr>
        <a:xfrm>
          <a:off x="3" y="0"/>
          <a:ext cx="7505068" cy="535151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9ACE0-C40A-43EA-8206-DF59AD7AA12A}">
      <dsp:nvSpPr>
        <dsp:cNvPr id="0" name=""/>
        <dsp:cNvSpPr/>
      </dsp:nvSpPr>
      <dsp:spPr>
        <a:xfrm>
          <a:off x="109635" y="1499537"/>
          <a:ext cx="3783355" cy="2352439"/>
        </a:xfrm>
        <a:prstGeom prst="roundRect">
          <a:avLst/>
        </a:prstGeom>
        <a:solidFill>
          <a:srgbClr val="9EE0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РАУНД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«Типичный процесс»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проблем процесса,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зон, требующих улучшения.</a:t>
          </a: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(Задача отработать производственный  цикл на своей операции, провести хронометраж процесса, выявив и зафиксировав все потери, проблемы, возникшие в процессе работы. Получив результаты, отклоняющиеся от заданных, выводят  коренные причины проблем, определить план мероприятий по улучшению процесса).</a:t>
          </a:r>
          <a:r>
            <a: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		</a:t>
          </a:r>
          <a:r>
            <a:rPr lang="ru-RU" sz="1000" kern="1200" dirty="0">
              <a:solidFill>
                <a:schemeClr val="tx1"/>
              </a:solidFill>
            </a:rPr>
            <a:t>	</a:t>
          </a:r>
          <a:r>
            <a:rPr lang="ru-RU" sz="1200" kern="1200" dirty="0"/>
            <a:t>		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472" y="1614374"/>
        <a:ext cx="3553681" cy="2122765"/>
      </dsp:txXfrm>
    </dsp:sp>
    <dsp:sp modelId="{9DDCB04B-4A31-4107-B7CF-04452DD67221}">
      <dsp:nvSpPr>
        <dsp:cNvPr id="0" name=""/>
        <dsp:cNvSpPr/>
      </dsp:nvSpPr>
      <dsp:spPr>
        <a:xfrm>
          <a:off x="3980484" y="1510668"/>
          <a:ext cx="3521944" cy="2330177"/>
        </a:xfrm>
        <a:prstGeom prst="roundRect">
          <a:avLst/>
        </a:prstGeom>
        <a:solidFill>
          <a:srgbClr val="99EC8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РАУНД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«Улучшенный процесс»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Внедрение улучшений в процесс, оценка их эффективности и выявление неуточненных потерь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(Участники стабилизируют внедрение улучшений и ведут хронометраж.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разборе второго РАУНДА, отмечают изменения, анализируют полученные результаты и их причины.</a:t>
          </a: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подготовке к третьему раунду участники продолжают оптимизацию процесса, оснащают свои рабочие места). </a:t>
          </a: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4234" y="1624418"/>
        <a:ext cx="3294444" cy="2102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077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398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22.01.2026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22.01.2026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22.01.2026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22.01.2026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22.01.2026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690F5C-004C-42B9-B72F-B786C782DD2F}"/>
              </a:ext>
            </a:extLst>
          </p:cNvPr>
          <p:cNvSpPr txBox="1"/>
          <p:nvPr/>
        </p:nvSpPr>
        <p:spPr>
          <a:xfrm>
            <a:off x="551710" y="950590"/>
            <a:ext cx="832737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осударственное бюджетное профессиональное образовательное учреждение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 педагогический колледж»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15" y="42465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4A1D50-C345-4A34-88BD-4C0B81EE5703}"/>
              </a:ext>
            </a:extLst>
          </p:cNvPr>
          <p:cNvSpPr txBox="1"/>
          <p:nvPr/>
        </p:nvSpPr>
        <p:spPr>
          <a:xfrm>
            <a:off x="843844" y="1792727"/>
            <a:ext cx="7904620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ФАБРИКА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ПРАКТИЧЕСКОГО ОБУЧЕНИЯ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«Разработка развивающих игр»  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C5848D-E353-4493-B4C3-0DA0BB73400D}"/>
              </a:ext>
            </a:extLst>
          </p:cNvPr>
          <p:cNvSpPr txBox="1"/>
          <p:nvPr/>
        </p:nvSpPr>
        <p:spPr>
          <a:xfrm>
            <a:off x="3131840" y="5898864"/>
            <a:ext cx="26277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3C4A04-76A2-4C4A-842D-A84D00B86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138109"/>
            <a:ext cx="3556250" cy="26707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3E68DE-15BF-4AE6-B728-71E003113C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662" y="84102"/>
            <a:ext cx="999880" cy="8867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6A366B-8FC1-4B72-8C9D-7C928E532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19" y="3103266"/>
            <a:ext cx="2952328" cy="26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123844" y="717564"/>
            <a:ext cx="86912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навыков составления развивающих игр по специальностям педагогического профиля.</a:t>
            </a:r>
          </a:p>
          <a:p>
            <a:pPr algn="just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Изучить механизм моделирования развивающей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Выявить проблемы процесса создания игр, формирования коренных причин и разработать план мероприятий по устранению. 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Определить виды потерь в процессе разработки развивающей игры.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Подобрать инструменты бережливого производства для устранения потерь.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Выстроить оптимизированный процесс создания развивающих игр в рамках стандартизации системы производства.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Поток создания ценности (ПСЦ).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Картирование.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Диаграмма спагетти.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Система 5С.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 «5 почему».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Поток единичных изделий.</a:t>
            </a:r>
          </a:p>
        </p:txBody>
      </p:sp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t>3</a:t>
            </a:fld>
            <a:endParaRPr lang="ru-RU" sz="1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308" y="649909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971600" y="959978"/>
            <a:ext cx="7505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0CDB30F2-61A9-493D-8617-3E787243D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627521"/>
              </p:ext>
            </p:extLst>
          </p:nvPr>
        </p:nvGraphicFramePr>
        <p:xfrm>
          <a:off x="1548408" y="713520"/>
          <a:ext cx="7505072" cy="5351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9815617-4920-4014-9580-94BBA0487289}"/>
              </a:ext>
            </a:extLst>
          </p:cNvPr>
          <p:cNvSpPr/>
          <p:nvPr/>
        </p:nvSpPr>
        <p:spPr>
          <a:xfrm>
            <a:off x="1921668" y="4974693"/>
            <a:ext cx="3514427" cy="15106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 результатов 1 раунда;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 выявленных проблем;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-поиск коренных причин и способов решения; 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карты текущего состояния. 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25883CD8-1122-4E45-BF51-0239F6BD30C1}"/>
              </a:ext>
            </a:extLst>
          </p:cNvPr>
          <p:cNvSpPr/>
          <p:nvPr/>
        </p:nvSpPr>
        <p:spPr>
          <a:xfrm>
            <a:off x="5544835" y="4999306"/>
            <a:ext cx="3514427" cy="14614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-обсуждение результатов 2 раунда;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-построение карты целевого состояния процесса.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C1E48E9-4AC1-495E-A3ED-F064E7CC82F1}"/>
              </a:ext>
            </a:extLst>
          </p:cNvPr>
          <p:cNvSpPr/>
          <p:nvPr/>
        </p:nvSpPr>
        <p:spPr>
          <a:xfrm>
            <a:off x="1117950" y="608362"/>
            <a:ext cx="7064834" cy="640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ПРОВЕДЕНИЯ ФАБРИКИ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ПРАКТИЧЕСКОГО ОБУЧЕНИЯ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развивающих игр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66496C0E-82C0-469C-959B-BA1B02DA1D35}"/>
              </a:ext>
            </a:extLst>
          </p:cNvPr>
          <p:cNvSpPr/>
          <p:nvPr/>
        </p:nvSpPr>
        <p:spPr>
          <a:xfrm>
            <a:off x="217705" y="2257777"/>
            <a:ext cx="1401967" cy="2307714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Вводная часть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-Цели и задачи;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-структурная схема процесса;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-инструктаж;</a:t>
            </a:r>
          </a:p>
          <a:p>
            <a:pPr lvl="0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-расстановка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65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472649" y="854291"/>
            <a:ext cx="83554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Стандарт процесса проведения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Фабрика практического обучения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6" dirty="0">
                <a:solidFill>
                  <a:srgbClr val="0070C0"/>
                </a:solidFill>
                <a:latin typeface="Times New Roman"/>
                <a:cs typeface="Times New Roman"/>
              </a:rPr>
              <a:t>«Разработка развивающих игр»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Номер слайда 3">
            <a:extLst>
              <a:ext uri="{FF2B5EF4-FFF2-40B4-BE49-F238E27FC236}">
                <a16:creationId xmlns:a16="http://schemas.microsoft.com/office/drawing/2014/main" id="{7592B75B-E6FC-453A-8D17-C79230E05B7A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8DAE5E0B-9DC9-4869-BAA5-12886B8F5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>
            <a:extLst>
              <a:ext uri="{FF2B5EF4-FFF2-40B4-BE49-F238E27FC236}">
                <a16:creationId xmlns:a16="http://schemas.microsoft.com/office/drawing/2014/main" id="{C21591E1-9706-4E8C-8F36-0C474112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72C45401-01C9-4E44-96F0-3640461457E8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3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E809B0A-68E9-4F7D-9E7E-7445AD69C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4">
            <a:extLst>
              <a:ext uri="{FF2B5EF4-FFF2-40B4-BE49-F238E27FC236}">
                <a16:creationId xmlns:a16="http://schemas.microsoft.com/office/drawing/2014/main" id="{4741AD5C-185D-4461-A0D9-965D9CE10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70654"/>
              </p:ext>
            </p:extLst>
          </p:nvPr>
        </p:nvGraphicFramePr>
        <p:xfrm>
          <a:off x="691001" y="1643052"/>
          <a:ext cx="1656184" cy="45942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142903606"/>
                    </a:ext>
                  </a:extLst>
                </a:gridCol>
              </a:tblGrid>
              <a:tr h="5013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игру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77975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56888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93637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46445"/>
                  </a:ext>
                </a:extLst>
              </a:tr>
            </a:tbl>
          </a:graphicData>
        </a:graphic>
      </p:graphicFrame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589CBB0C-205D-46F4-B9AC-550795B96FDA}"/>
              </a:ext>
            </a:extLst>
          </p:cNvPr>
          <p:cNvSpPr/>
          <p:nvPr/>
        </p:nvSpPr>
        <p:spPr>
          <a:xfrm>
            <a:off x="2442060" y="2492896"/>
            <a:ext cx="314918" cy="2853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Стрелка: вправо 48">
            <a:extLst>
              <a:ext uri="{FF2B5EF4-FFF2-40B4-BE49-F238E27FC236}">
                <a16:creationId xmlns:a16="http://schemas.microsoft.com/office/drawing/2014/main" id="{D95479D3-9063-4A4C-8A0F-DE4EA60F941B}"/>
              </a:ext>
            </a:extLst>
          </p:cNvPr>
          <p:cNvSpPr/>
          <p:nvPr/>
        </p:nvSpPr>
        <p:spPr>
          <a:xfrm>
            <a:off x="4567968" y="2492896"/>
            <a:ext cx="314918" cy="2853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трелка: вправо 49">
            <a:extLst>
              <a:ext uri="{FF2B5EF4-FFF2-40B4-BE49-F238E27FC236}">
                <a16:creationId xmlns:a16="http://schemas.microsoft.com/office/drawing/2014/main" id="{230B8FC4-5E9C-450E-A15E-4F1C2677F6A2}"/>
              </a:ext>
            </a:extLst>
          </p:cNvPr>
          <p:cNvSpPr/>
          <p:nvPr/>
        </p:nvSpPr>
        <p:spPr>
          <a:xfrm>
            <a:off x="6667422" y="2493811"/>
            <a:ext cx="314918" cy="2853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1" name="Таблица 14">
            <a:extLst>
              <a:ext uri="{FF2B5EF4-FFF2-40B4-BE49-F238E27FC236}">
                <a16:creationId xmlns:a16="http://schemas.microsoft.com/office/drawing/2014/main" id="{F27CD24A-BEEA-44BD-A6CD-470551034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030101"/>
              </p:ext>
            </p:extLst>
          </p:nvPr>
        </p:nvGraphicFramePr>
        <p:xfrm>
          <a:off x="2834381" y="1643052"/>
          <a:ext cx="1656184" cy="460155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142903606"/>
                    </a:ext>
                  </a:extLst>
                </a:gridCol>
              </a:tblGrid>
              <a:tr h="5013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раунд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77975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56888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93637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Построение карты текущего состояния процесса;</a:t>
                      </a:r>
                    </a:p>
                    <a:p>
                      <a:pPr marL="0" indent="0" algn="ctr">
                        <a:buFontTx/>
                        <a:buChar char="-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проблем; </a:t>
                      </a:r>
                    </a:p>
                    <a:p>
                      <a:pPr marL="0" indent="0" algn="ctr">
                        <a:buFontTx/>
                        <a:buChar char="-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коренной причины;</a:t>
                      </a:r>
                    </a:p>
                    <a:p>
                      <a:pPr marL="0" indent="0" algn="ctr">
                        <a:buFontTx/>
                        <a:buChar char="-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способов решения проблем. 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46445"/>
                  </a:ext>
                </a:extLst>
              </a:tr>
            </a:tbl>
          </a:graphicData>
        </a:graphic>
      </p:graphicFrame>
      <p:graphicFrame>
        <p:nvGraphicFramePr>
          <p:cNvPr id="52" name="Таблица 14">
            <a:extLst>
              <a:ext uri="{FF2B5EF4-FFF2-40B4-BE49-F238E27FC236}">
                <a16:creationId xmlns:a16="http://schemas.microsoft.com/office/drawing/2014/main" id="{C25484F0-8174-4D8E-AEA6-51644301E5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932345"/>
              </p:ext>
            </p:extLst>
          </p:nvPr>
        </p:nvGraphicFramePr>
        <p:xfrm>
          <a:off x="4925100" y="1643052"/>
          <a:ext cx="1656184" cy="45942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142903606"/>
                    </a:ext>
                  </a:extLst>
                </a:gridCol>
              </a:tblGrid>
              <a:tr h="5013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раунд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77975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56888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93637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pPr marL="0" indent="6350" algn="ctr">
                        <a:buFontTx/>
                        <a:buChar char="-"/>
                      </a:pPr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Обсуждение результатов раунда;</a:t>
                      </a:r>
                    </a:p>
                    <a:p>
                      <a:pPr marL="0" indent="6350"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построение карты целевого состояния процесса.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46445"/>
                  </a:ext>
                </a:extLst>
              </a:tr>
            </a:tbl>
          </a:graphicData>
        </a:graphic>
      </p:graphicFrame>
      <p:graphicFrame>
        <p:nvGraphicFramePr>
          <p:cNvPr id="53" name="Таблица 14">
            <a:extLst>
              <a:ext uri="{FF2B5EF4-FFF2-40B4-BE49-F238E27FC236}">
                <a16:creationId xmlns:a16="http://schemas.microsoft.com/office/drawing/2014/main" id="{E753D840-A887-4097-BD91-5C7673D2C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381794"/>
              </p:ext>
            </p:extLst>
          </p:nvPr>
        </p:nvGraphicFramePr>
        <p:xfrm>
          <a:off x="7068480" y="1643052"/>
          <a:ext cx="1656184" cy="461109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142903606"/>
                    </a:ext>
                  </a:extLst>
                </a:gridCol>
              </a:tblGrid>
              <a:tr h="4729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Подведение итогов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77975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56888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93637"/>
                  </a:ext>
                </a:extLst>
              </a:tr>
              <a:tr h="13643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4644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25B50624-9CE0-4C30-89BA-0DC663BF76FC}"/>
              </a:ext>
            </a:extLst>
          </p:cNvPr>
          <p:cNvSpPr txBox="1"/>
          <p:nvPr/>
        </p:nvSpPr>
        <p:spPr>
          <a:xfrm>
            <a:off x="2845152" y="326704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1240FC-EAAE-48E4-8912-7435D3215A69}"/>
              </a:ext>
            </a:extLst>
          </p:cNvPr>
          <p:cNvSpPr txBox="1"/>
          <p:nvPr/>
        </p:nvSpPr>
        <p:spPr>
          <a:xfrm>
            <a:off x="4935871" y="3275111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1CB484C-52AA-4D78-B141-BC9AA6CAE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02" y="3531048"/>
            <a:ext cx="1656184" cy="133811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F9BF248-9B79-45BD-B2EC-B7F845C93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84" y="2162895"/>
            <a:ext cx="1663676" cy="133811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C903BFB-7688-4DA2-863A-8F04931B2C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0830" y="3522833"/>
            <a:ext cx="1670454" cy="13463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513A3D3-69E8-47A7-8C04-57773E5A51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0882" y="3514885"/>
            <a:ext cx="1656184" cy="137171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94062D8-3463-4FD0-9393-B715858B96E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066"/>
          <a:stretch/>
        </p:blipFill>
        <p:spPr>
          <a:xfrm>
            <a:off x="682388" y="4864686"/>
            <a:ext cx="1681206" cy="137171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EF7BABAD-4AB6-43D4-9676-E51D210107E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504"/>
          <a:stretch/>
        </p:blipFill>
        <p:spPr>
          <a:xfrm>
            <a:off x="2840799" y="2137909"/>
            <a:ext cx="1641029" cy="119682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6019AC6B-87C2-4784-B97A-6A1DD0D521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8478" y="2162895"/>
            <a:ext cx="1656184" cy="1373118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F64DC3A-434B-4ADD-98F2-1D61DA883E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22675" y="2130522"/>
            <a:ext cx="1645538" cy="1201745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5CCB962C-257A-4C5E-978F-A502E27F95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79249" y="3531049"/>
            <a:ext cx="1645413" cy="134526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F5BF1EB1-AC6F-4B89-9458-70FF7B9F747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4876" y="4886579"/>
            <a:ext cx="1673505" cy="13731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84698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E45BBE-484E-4041-9664-5920F61ED286}"/>
              </a:ext>
            </a:extLst>
          </p:cNvPr>
          <p:cNvSpPr/>
          <p:nvPr/>
        </p:nvSpPr>
        <p:spPr>
          <a:xfrm>
            <a:off x="819464" y="344686"/>
            <a:ext cx="75050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 по фабрике процессов</a:t>
            </a:r>
          </a:p>
          <a:p>
            <a:pPr algn="ctr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«Разработка развивающих игр»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" name="document_5442711324905741953">
            <a:hlinkClick r:id="" action="ppaction://media"/>
            <a:extLst>
              <a:ext uri="{FF2B5EF4-FFF2-40B4-BE49-F238E27FC236}">
                <a16:creationId xmlns:a16="http://schemas.microsoft.com/office/drawing/2014/main" id="{296FA63C-B15C-4CB2-9302-41CDA92E60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4023" y="1270606"/>
            <a:ext cx="8375953" cy="48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5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39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4" name="Прямоугольник 1"/>
          <p:cNvSpPr/>
          <p:nvPr/>
        </p:nvSpPr>
        <p:spPr>
          <a:xfrm>
            <a:off x="699684" y="772920"/>
            <a:ext cx="8552836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Ссылка на сайт ОО (вкладка Преподавателям </a:t>
            </a:r>
            <a:r>
              <a:rPr lang="en-US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&gt; </a:t>
            </a:r>
            <a:r>
              <a:rPr lang="ru-RU" sz="2000" b="0" strike="noStrike" spc="-1" dirty="0">
                <a:solidFill>
                  <a:srgbClr val="002060"/>
                </a:solidFill>
                <a:latin typeface="Times New Roman" panose="02020603050405020304"/>
              </a:rPr>
              <a:t>Бережливое образование)</a:t>
            </a:r>
            <a:endParaRPr lang="ru-RU" sz="20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sp>
        <p:nvSpPr>
          <p:cNvPr id="225" name="Прямоугольник 16"/>
          <p:cNvSpPr/>
          <p:nvPr/>
        </p:nvSpPr>
        <p:spPr>
          <a:xfrm>
            <a:off x="1103400" y="1125360"/>
            <a:ext cx="69796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https://xn--80agvfr.xn--p1ai/teachers/berezhlivyy-kolledzh.php</a:t>
            </a:r>
            <a:endParaRPr lang="ru-RU" sz="2000" b="0" strike="noStrike" spc="-1" dirty="0">
              <a:latin typeface="Arial" panose="020B0604020202020204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7216" y="1484784"/>
            <a:ext cx="8157232" cy="5236416"/>
            <a:chOff x="395640" y="1523880"/>
            <a:chExt cx="8229240" cy="5367960"/>
          </a:xfrm>
        </p:grpSpPr>
        <p:pic>
          <p:nvPicPr>
            <p:cNvPr id="226" name="Замещающее содержимое 2"/>
            <p:cNvPicPr/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5640" y="1523880"/>
              <a:ext cx="8229240" cy="2436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7" name="Изображение 5"/>
            <p:cNvPicPr/>
            <p:nvPr/>
          </p:nvPicPr>
          <p:blipFill>
            <a:blip r:embed="rId6" cstate="screen"/>
            <a:srcRect t="2410"/>
            <a:stretch>
              <a:fillRect/>
            </a:stretch>
          </p:blipFill>
          <p:spPr>
            <a:xfrm>
              <a:off x="539640" y="3961080"/>
              <a:ext cx="8084520" cy="2930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1" name="Номер слайда 3">
            <a:extLst>
              <a:ext uri="{FF2B5EF4-FFF2-40B4-BE49-F238E27FC236}">
                <a16:creationId xmlns:a16="http://schemas.microsoft.com/office/drawing/2014/main" id="{B5099685-72CE-4D50-B908-77772864A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</TotalTime>
  <Words>423</Words>
  <Application>Microsoft Office PowerPoint</Application>
  <PresentationFormat>Экран (4:3)</PresentationFormat>
  <Paragraphs>93</Paragraphs>
  <Slides>6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Пользователь</cp:lastModifiedBy>
  <cp:revision>154</cp:revision>
  <cp:lastPrinted>2019-04-25T09:14:46Z</cp:lastPrinted>
  <dcterms:created xsi:type="dcterms:W3CDTF">2018-08-20T14:01:12Z</dcterms:created>
  <dcterms:modified xsi:type="dcterms:W3CDTF">2026-01-22T03:51:07Z</dcterms:modified>
</cp:coreProperties>
</file>