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71" r:id="rId16"/>
    <p:sldId id="272" r:id="rId17"/>
    <p:sldId id="273" r:id="rId18"/>
    <p:sldId id="274" r:id="rId19"/>
    <p:sldId id="275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428" autoAdjust="0"/>
  </p:normalViewPr>
  <p:slideViewPr>
    <p:cSldViewPr snapToGrid="0">
      <p:cViewPr varScale="1">
        <p:scale>
          <a:sx n="86" d="100"/>
          <a:sy n="86" d="100"/>
        </p:scale>
        <p:origin x="708" y="9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C071B-B97C-424B-818E-17E2F35C56B7}" type="datetimeFigureOut">
              <a:rPr lang="ru-RU" smtClean="0"/>
              <a:t>17.02.2021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B7E38-53AB-4D10-AAE6-9864087F5F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74655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C071B-B97C-424B-818E-17E2F35C56B7}" type="datetimeFigureOut">
              <a:rPr lang="ru-RU" smtClean="0"/>
              <a:t>17.02.2021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B7E38-53AB-4D10-AAE6-9864087F5F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62795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C071B-B97C-424B-818E-17E2F35C56B7}" type="datetimeFigureOut">
              <a:rPr lang="ru-RU" smtClean="0"/>
              <a:t>17.02.2021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B7E38-53AB-4D10-AAE6-9864087F5F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81992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C071B-B97C-424B-818E-17E2F35C56B7}" type="datetimeFigureOut">
              <a:rPr lang="ru-RU" smtClean="0"/>
              <a:t>17.02.2021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B7E38-53AB-4D10-AAE6-9864087F5F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93986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C071B-B97C-424B-818E-17E2F35C56B7}" type="datetimeFigureOut">
              <a:rPr lang="ru-RU" smtClean="0"/>
              <a:t>17.02.2021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B7E38-53AB-4D10-AAE6-9864087F5F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31551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C071B-B97C-424B-818E-17E2F35C56B7}" type="datetimeFigureOut">
              <a:rPr lang="ru-RU" smtClean="0"/>
              <a:t>17.02.2021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B7E38-53AB-4D10-AAE6-9864087F5F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01216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C071B-B97C-424B-818E-17E2F35C56B7}" type="datetimeFigureOut">
              <a:rPr lang="ru-RU" smtClean="0"/>
              <a:t>17.02.2021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B7E38-53AB-4D10-AAE6-9864087F5F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60895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C071B-B97C-424B-818E-17E2F35C56B7}" type="datetimeFigureOut">
              <a:rPr lang="ru-RU" smtClean="0"/>
              <a:t>17.02.2021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B7E38-53AB-4D10-AAE6-9864087F5F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8740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C071B-B97C-424B-818E-17E2F35C56B7}" type="datetimeFigureOut">
              <a:rPr lang="ru-RU" smtClean="0"/>
              <a:t>17.02.2021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B7E38-53AB-4D10-AAE6-9864087F5F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93421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C071B-B97C-424B-818E-17E2F35C56B7}" type="datetimeFigureOut">
              <a:rPr lang="ru-RU" smtClean="0"/>
              <a:t>17.02.2021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B7E38-53AB-4D10-AAE6-9864087F5F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72697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C071B-B97C-424B-818E-17E2F35C56B7}" type="datetimeFigureOut">
              <a:rPr lang="ru-RU" smtClean="0"/>
              <a:t>17.02.2021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B7E38-53AB-4D10-AAE6-9864087F5F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86348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BC071B-B97C-424B-818E-17E2F35C56B7}" type="datetimeFigureOut">
              <a:rPr lang="ru-RU" smtClean="0"/>
              <a:t>17.02.2021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8B7E38-53AB-4D10-AAE6-9864087F5F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97293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Журнал успеваемости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Выставление КТП и оценок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91607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083" y="2080754"/>
            <a:ext cx="12192000" cy="354454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9084" y="1184651"/>
            <a:ext cx="116976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Для </a:t>
            </a:r>
            <a:r>
              <a:rPr lang="ru-RU" dirty="0"/>
              <a:t>работы с журналом успеваемости выберите раздел меню «Занятия» и перейдите в </a:t>
            </a:r>
            <a:r>
              <a:rPr lang="ru-RU" dirty="0" smtClean="0"/>
              <a:t>пункт «Журнал </a:t>
            </a:r>
            <a:r>
              <a:rPr lang="ru-RU" dirty="0"/>
              <a:t>успеваемости</a:t>
            </a:r>
            <a:r>
              <a:rPr lang="ru-RU" dirty="0" smtClean="0"/>
              <a:t>». Либо на главном экране «Журнал успеваемости»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710887" y="2352299"/>
            <a:ext cx="772225" cy="3693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9790770" y="3840187"/>
            <a:ext cx="1996069" cy="3693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709029" y="2752763"/>
            <a:ext cx="1666180" cy="414018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356839" y="211873"/>
            <a:ext cx="113073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/>
              <a:t>Журнал успеваемости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286589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11" y="1851985"/>
            <a:ext cx="7215988" cy="341270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9083" y="341812"/>
            <a:ext cx="1169763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 </a:t>
            </a:r>
            <a:r>
              <a:rPr lang="ru-RU" dirty="0"/>
              <a:t>данной рабочей области отображается список групп обучения, созданных в Системе. Для</a:t>
            </a:r>
          </a:p>
          <a:p>
            <a:r>
              <a:rPr lang="ru-RU" dirty="0"/>
              <a:t>отображения журнала успеваемости конкретной группы обучения наведите курсор на название</a:t>
            </a:r>
          </a:p>
          <a:p>
            <a:r>
              <a:rPr lang="ru-RU" dirty="0"/>
              <a:t>группы и нажмите левой кнопкой мыши. В открывшемся окне, нажав на название предмета,</a:t>
            </a:r>
          </a:p>
          <a:p>
            <a:r>
              <a:rPr lang="ru-RU" dirty="0"/>
              <a:t>выбрать необходимый предмет: Система загрузит журнал успеваемости по выбранной</a:t>
            </a:r>
          </a:p>
          <a:p>
            <a:r>
              <a:rPr lang="ru-RU" dirty="0"/>
              <a:t>дисциплине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65558" y="2707628"/>
            <a:ext cx="772225" cy="3693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465558" y="4710690"/>
            <a:ext cx="727621" cy="3693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510164" y="3779149"/>
            <a:ext cx="683015" cy="414018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558" y="5276543"/>
            <a:ext cx="6668428" cy="755755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499009" y="5469754"/>
            <a:ext cx="727621" cy="3693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1226630" y="2336663"/>
            <a:ext cx="468355" cy="177753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5429" y="1169345"/>
            <a:ext cx="2911303" cy="5432903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9007723" y="2056207"/>
            <a:ext cx="2321916" cy="28045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9007722" y="2344020"/>
            <a:ext cx="2656453" cy="4258228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4818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899" y="1188865"/>
            <a:ext cx="10383034" cy="523423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4839" y="341812"/>
            <a:ext cx="116976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Выбрав предмет из списка, который Вам нужен, система </a:t>
            </a:r>
            <a:r>
              <a:rPr lang="ru-RU" dirty="0"/>
              <a:t>загрузит журнал успеваемости по выбранной</a:t>
            </a:r>
          </a:p>
          <a:p>
            <a:r>
              <a:rPr lang="ru-RU" dirty="0"/>
              <a:t>Дисциплине. Если по данной дисциплине было создано расписание занятий, то в журнале успеваемости</a:t>
            </a:r>
          </a:p>
          <a:p>
            <a:r>
              <a:rPr lang="ru-RU" dirty="0"/>
              <a:t>отобразится таблица с датами запланированных занятий</a:t>
            </a:r>
            <a:r>
              <a:rPr lang="ru-RU" dirty="0" smtClean="0"/>
              <a:t>.  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497873" y="1946370"/>
            <a:ext cx="8151542" cy="33962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6119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302"/>
          <a:stretch/>
        </p:blipFill>
        <p:spPr>
          <a:xfrm>
            <a:off x="111513" y="1369416"/>
            <a:ext cx="3992136" cy="298174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4839" y="341812"/>
            <a:ext cx="116976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Если </a:t>
            </a:r>
            <a:r>
              <a:rPr lang="ru-RU" dirty="0"/>
              <a:t>по данной </a:t>
            </a:r>
            <a:r>
              <a:rPr lang="ru-RU" dirty="0" smtClean="0"/>
              <a:t>дисциплине не было </a:t>
            </a:r>
            <a:r>
              <a:rPr lang="ru-RU" dirty="0"/>
              <a:t>создано расписание занятий, то в журнале </a:t>
            </a:r>
            <a:r>
              <a:rPr lang="ru-RU" dirty="0" smtClean="0"/>
              <a:t>успеваемости не будет таблицы </a:t>
            </a:r>
            <a:r>
              <a:rPr lang="ru-RU" dirty="0"/>
              <a:t>с датами запланированных занятий</a:t>
            </a:r>
            <a:r>
              <a:rPr lang="ru-RU" dirty="0" smtClean="0"/>
              <a:t>.  Таким образом нужно перетаскивать тему КТП к «Дате занятий» и самостоятельно выбрать дату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64839" y="2353389"/>
            <a:ext cx="1642020" cy="33962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0338" y="1383963"/>
            <a:ext cx="5630061" cy="334374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510854" y="4886969"/>
            <a:ext cx="530333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 открывшемся окне выбрать дату, длительность и тип занятия. Перед сохранением убедитесь, что вы вносите правильную тему КТП, после нажать кнопку «Сохранить». Таким образом после сохранения, дата и тема КТП появятся в журнале.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826002" y="2875800"/>
            <a:ext cx="5258732" cy="33962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2826002" y="3367750"/>
            <a:ext cx="5258732" cy="63081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356839" y="4880026"/>
            <a:ext cx="43378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Длительность или часы КТП всегда должно быть 1 час. Если у вас стоит в расписании 2 часа (2 урока), то вы проставляете два раза одну и ту же дату.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8621" y="1284567"/>
            <a:ext cx="2943636" cy="2943636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10615961" y="2185352"/>
            <a:ext cx="446050" cy="146109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9511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30982"/>
            <a:ext cx="12192000" cy="215891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9084" y="1184651"/>
            <a:ext cx="116976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Для того чтобы добавить сведения о занятии, нажмите левой кнопкой мыши на дату </a:t>
            </a:r>
            <a:r>
              <a:rPr lang="ru-RU" dirty="0" smtClean="0"/>
              <a:t>его проведения </a:t>
            </a:r>
            <a:r>
              <a:rPr lang="ru-RU" dirty="0"/>
              <a:t>и на правой панели перейдите на вкладку «Темы КТП</a:t>
            </a:r>
            <a:r>
              <a:rPr lang="ru-RU" dirty="0" smtClean="0"/>
              <a:t>». 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969833" y="2609092"/>
            <a:ext cx="379143" cy="503178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8368989" y="3278451"/>
            <a:ext cx="3741235" cy="3693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-78059" y="140761"/>
            <a:ext cx="113073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/>
              <a:t>Добавление КТП к датам </a:t>
            </a:r>
            <a:endParaRPr lang="ru-RU" sz="4000" dirty="0"/>
          </a:p>
        </p:txBody>
      </p:sp>
      <p:cxnSp>
        <p:nvCxnSpPr>
          <p:cNvPr id="6" name="Прямая со стрелкой 5"/>
          <p:cNvCxnSpPr/>
          <p:nvPr/>
        </p:nvCxnSpPr>
        <p:spPr>
          <a:xfrm flipV="1">
            <a:off x="4616605" y="2166986"/>
            <a:ext cx="4482790" cy="117393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00361" y="4129217"/>
            <a:ext cx="116976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На правой панели наведите курсор на интересующую тему КТП и, удерживая ее левой кнопкой мыши, перетащите в нужный столбец с занятиям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/>
          <a:srcRect l="39806" t="15891" r="1643" b="38876"/>
          <a:stretch/>
        </p:blipFill>
        <p:spPr>
          <a:xfrm>
            <a:off x="188176" y="4718728"/>
            <a:ext cx="10774866" cy="2050061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7639283" y="5765180"/>
            <a:ext cx="3323760" cy="187338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5" name="Прямая со стрелкой 14"/>
          <p:cNvCxnSpPr/>
          <p:nvPr/>
        </p:nvCxnSpPr>
        <p:spPr>
          <a:xfrm flipH="1" flipV="1">
            <a:off x="4103649" y="5531005"/>
            <a:ext cx="3535634" cy="31223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9441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839" y="1265142"/>
            <a:ext cx="5620534" cy="337232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4839" y="341812"/>
            <a:ext cx="116976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После того, как элемент был перемещен в таблицу занятий, откроется окно «Занятие», </a:t>
            </a:r>
            <a:r>
              <a:rPr lang="ru-RU" dirty="0" smtClean="0"/>
              <a:t>в котором </a:t>
            </a:r>
            <a:r>
              <a:rPr lang="ru-RU" dirty="0"/>
              <a:t>необходимо указать тип занятия, количество академических часов и нажать </a:t>
            </a:r>
            <a:r>
              <a:rPr lang="ru-RU" dirty="0" smtClean="0"/>
              <a:t>кнопку «Сохранить».</a:t>
            </a:r>
            <a:br>
              <a:rPr lang="ru-RU" dirty="0" smtClean="0"/>
            </a:br>
            <a:r>
              <a:rPr lang="ru-RU" dirty="0" smtClean="0"/>
              <a:t>Тема которую Вы переносили из списка КТП, автоматически появится снизу.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454409" y="3256638"/>
            <a:ext cx="4195649" cy="64628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454408" y="2610349"/>
            <a:ext cx="1708929" cy="64628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2163337" y="2610348"/>
            <a:ext cx="1708929" cy="64628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4650058" y="4070195"/>
            <a:ext cx="1014762" cy="33453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0058" y="4549216"/>
            <a:ext cx="6525536" cy="2010056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9433931" y="5475249"/>
            <a:ext cx="412596" cy="97015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238311" y="4549216"/>
            <a:ext cx="416591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Таким образом, когда вы нажали на «Сохранить», в журнале дата становится более темного цвета и появляется 1 домашнее задание, которое было внесено в КТП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93609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839" y="1324294"/>
            <a:ext cx="4591691" cy="257210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4839" y="341812"/>
            <a:ext cx="116976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На примере выше для выбранной нами темы назначено 2 часа в соответствии с </a:t>
            </a:r>
            <a:r>
              <a:rPr lang="ru-RU" dirty="0" smtClean="0"/>
              <a:t>календарно-тематическим планирование</a:t>
            </a:r>
            <a:r>
              <a:rPr lang="ru-RU" dirty="0"/>
              <a:t>. Так как один час уже пришелся на занятие, на правой панели отобразится информация о времени проведенного занятия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264839" y="3166946"/>
            <a:ext cx="4591691" cy="35732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/>
          <p:cNvSpPr txBox="1"/>
          <p:nvPr/>
        </p:nvSpPr>
        <p:spPr>
          <a:xfrm>
            <a:off x="791737" y="4073754"/>
            <a:ext cx="593709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После того, как в журнал успеваемости будет добавлено еще одно занятие с заданной темой, информация о выбранной теме на правой панели будет выглядеть следующим </a:t>
            </a:r>
            <a:r>
              <a:rPr lang="ru-RU" dirty="0" smtClean="0"/>
              <a:t>образом (Лекция будет зачеркнута и будет стоять 2 из 2)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3128" y="3801116"/>
            <a:ext cx="4601217" cy="2467319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6873128" y="5460380"/>
            <a:ext cx="4591691" cy="35732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5448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22792"/>
            <a:ext cx="12192000" cy="231131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9084" y="1184651"/>
            <a:ext cx="116976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Для редактирования параметров занятия в таблице журнала успеваемости </a:t>
            </a:r>
            <a:r>
              <a:rPr lang="ru-RU" dirty="0" smtClean="0"/>
              <a:t>выберите нажатием </a:t>
            </a:r>
            <a:r>
              <a:rPr lang="ru-RU" dirty="0"/>
              <a:t>левой кнопки мыши дату его проведения, после чего на вкладке «Занятия» </a:t>
            </a:r>
            <a:r>
              <a:rPr lang="ru-RU" dirty="0" smtClean="0"/>
              <a:t>нажмите кнопку </a:t>
            </a:r>
            <a:r>
              <a:rPr lang="ru-RU" dirty="0"/>
              <a:t>«Действия» на правой панели и выберите пункт «Изменить </a:t>
            </a:r>
            <a:r>
              <a:rPr lang="ru-RU" dirty="0" smtClean="0"/>
              <a:t>занятие». В </a:t>
            </a:r>
            <a:r>
              <a:rPr lang="ru-RU" dirty="0"/>
              <a:t>открывшемся окне внесите изменения и нажмите кнопку «Сохранить».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994923" y="3089329"/>
            <a:ext cx="379143" cy="503178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11182813" y="2775273"/>
            <a:ext cx="1009187" cy="31405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-78059" y="140761"/>
            <a:ext cx="113073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/>
              <a:t>Редактирование параметров занятий</a:t>
            </a:r>
            <a:endParaRPr lang="ru-RU" sz="4000" dirty="0"/>
          </a:p>
        </p:txBody>
      </p:sp>
      <p:cxnSp>
        <p:nvCxnSpPr>
          <p:cNvPr id="6" name="Прямая со стрелкой 5"/>
          <p:cNvCxnSpPr/>
          <p:nvPr/>
        </p:nvCxnSpPr>
        <p:spPr>
          <a:xfrm flipV="1">
            <a:off x="4616605" y="2684080"/>
            <a:ext cx="3670608" cy="65683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6" name="Прямоугольник 15"/>
          <p:cNvSpPr/>
          <p:nvPr/>
        </p:nvSpPr>
        <p:spPr>
          <a:xfrm>
            <a:off x="10588081" y="3097613"/>
            <a:ext cx="1410631" cy="23001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5857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54"/>
          <a:stretch/>
        </p:blipFill>
        <p:spPr>
          <a:xfrm>
            <a:off x="0" y="2840171"/>
            <a:ext cx="12192000" cy="206044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31025" y="1395427"/>
            <a:ext cx="116976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1. Для добавления задания для конкретного занятия в таблице журнала </a:t>
            </a:r>
            <a:r>
              <a:rPr lang="ru-RU" dirty="0" smtClean="0"/>
              <a:t>успеваемости выберите </a:t>
            </a:r>
            <a:r>
              <a:rPr lang="ru-RU" dirty="0"/>
              <a:t>нажатием левой кнопки мыши дату его проведения, после чего на </a:t>
            </a:r>
            <a:r>
              <a:rPr lang="ru-RU" dirty="0" smtClean="0"/>
              <a:t>вкладке «Занятия</a:t>
            </a:r>
            <a:r>
              <a:rPr lang="ru-RU" dirty="0"/>
              <a:t>» нажмите кнопку «Действия» на правой панели и выберите пункт «</a:t>
            </a:r>
            <a:r>
              <a:rPr lang="ru-RU" dirty="0" smtClean="0"/>
              <a:t>Добавить задание</a:t>
            </a:r>
            <a:r>
              <a:rPr lang="ru-RU" dirty="0"/>
              <a:t>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940560" y="3491713"/>
            <a:ext cx="379143" cy="503178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11101038" y="3227918"/>
            <a:ext cx="1009187" cy="31405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-54830" y="70126"/>
            <a:ext cx="113073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/>
              <a:t>Добавление заданий к занятию 1 способ</a:t>
            </a:r>
            <a:endParaRPr lang="ru-RU" sz="4000" dirty="0"/>
          </a:p>
        </p:txBody>
      </p:sp>
      <p:cxnSp>
        <p:nvCxnSpPr>
          <p:cNvPr id="6" name="Прямая со стрелкой 5"/>
          <p:cNvCxnSpPr/>
          <p:nvPr/>
        </p:nvCxnSpPr>
        <p:spPr>
          <a:xfrm flipV="1">
            <a:off x="4678865" y="3213555"/>
            <a:ext cx="3670608" cy="65683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6" name="Прямоугольник 15"/>
          <p:cNvSpPr/>
          <p:nvPr/>
        </p:nvSpPr>
        <p:spPr>
          <a:xfrm>
            <a:off x="10699594" y="3743302"/>
            <a:ext cx="1410631" cy="23001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4258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150" y="1791233"/>
            <a:ext cx="5065094" cy="5009781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684404" y="2839725"/>
            <a:ext cx="341507" cy="27959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390292" y="3703019"/>
            <a:ext cx="635620" cy="31405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-54830" y="70126"/>
            <a:ext cx="113073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/>
              <a:t>Добавление заданий к занятию 1 способ</a:t>
            </a:r>
            <a:endParaRPr lang="ru-RU" sz="4000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390292" y="3119320"/>
            <a:ext cx="635619" cy="304104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67151" y="955196"/>
            <a:ext cx="1159738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В открывшемся окне из выпадающего справочника выберите тип </a:t>
            </a:r>
            <a:r>
              <a:rPr lang="ru-RU" dirty="0" smtClean="0"/>
              <a:t>ответа, укажите </a:t>
            </a:r>
            <a:r>
              <a:rPr lang="ru-RU" dirty="0"/>
              <a:t>задание </a:t>
            </a:r>
            <a:r>
              <a:rPr lang="ru-RU" dirty="0" smtClean="0"/>
              <a:t>и при </a:t>
            </a:r>
            <a:r>
              <a:rPr lang="ru-RU" dirty="0"/>
              <a:t>необходимости пояснение к нему; </a:t>
            </a:r>
            <a:r>
              <a:rPr lang="ru-RU" dirty="0" err="1"/>
              <a:t>чекбоксом</a:t>
            </a:r>
            <a:r>
              <a:rPr lang="ru-RU" dirty="0"/>
              <a:t> стоит отметить у тех студентов, для </a:t>
            </a:r>
            <a:r>
              <a:rPr lang="ru-RU" dirty="0" smtClean="0"/>
              <a:t>которых данное </a:t>
            </a:r>
            <a:r>
              <a:rPr lang="ru-RU" dirty="0"/>
              <a:t>задание будет являться обязательным на данном </a:t>
            </a:r>
            <a:r>
              <a:rPr lang="ru-RU" dirty="0" smtClean="0"/>
              <a:t>занятии, либо же отметить всех. </a:t>
            </a:r>
            <a:r>
              <a:rPr lang="ru-RU" dirty="0"/>
              <a:t>После того, как </a:t>
            </a:r>
            <a:r>
              <a:rPr lang="ru-RU" dirty="0" smtClean="0"/>
              <a:t>все необходимые данные </a:t>
            </a:r>
            <a:r>
              <a:rPr lang="ru-RU" dirty="0"/>
              <a:t>введены нажать кнопку «Сохранить» 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3969833" y="4334922"/>
            <a:ext cx="252761" cy="31405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265769" y="4957289"/>
            <a:ext cx="249045" cy="146014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4179614" y="6514319"/>
            <a:ext cx="998501" cy="31405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5742878" y="2074127"/>
            <a:ext cx="33342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/>
              <a:t>После сохранения задание отображается на панели справа на вкладке «Занятия»</a:t>
            </a:r>
            <a:endParaRPr lang="ru-RU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7488" y="3139211"/>
            <a:ext cx="4525006" cy="2705478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6487488" y="4957289"/>
            <a:ext cx="4525006" cy="71868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5489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58" t="10854" r="60031" b="227"/>
          <a:stretch/>
        </p:blipFill>
        <p:spPr>
          <a:xfrm>
            <a:off x="0" y="2716382"/>
            <a:ext cx="7297680" cy="255701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31025" y="1395427"/>
            <a:ext cx="11697631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2. Для </a:t>
            </a:r>
            <a:r>
              <a:rPr lang="ru-RU" dirty="0"/>
              <a:t>добавления задания в таблице журнала наведите курсор на ячейку на </a:t>
            </a:r>
            <a:r>
              <a:rPr lang="ru-RU" dirty="0" smtClean="0"/>
              <a:t>пересечении столбца </a:t>
            </a:r>
            <a:r>
              <a:rPr lang="ru-RU" dirty="0"/>
              <a:t>с датой проведения занятия и строки «Назначено занятий</a:t>
            </a:r>
            <a:r>
              <a:rPr lang="ru-RU" dirty="0" smtClean="0"/>
              <a:t>» (где тире </a:t>
            </a:r>
            <a:r>
              <a:rPr lang="ru-RU" sz="3200" b="1" dirty="0" smtClean="0"/>
              <a:t>-</a:t>
            </a:r>
            <a:r>
              <a:rPr lang="ru-RU" dirty="0" smtClean="0"/>
              <a:t>) </a:t>
            </a:r>
            <a:r>
              <a:rPr lang="ru-RU" dirty="0"/>
              <a:t>и нажмите </a:t>
            </a:r>
            <a:r>
              <a:rPr lang="ru-RU" dirty="0" smtClean="0"/>
              <a:t>появившуюся кнопку </a:t>
            </a:r>
            <a:r>
              <a:rPr lang="ru-RU" dirty="0"/>
              <a:t>« </a:t>
            </a:r>
            <a:r>
              <a:rPr lang="ru-RU" dirty="0" smtClean="0"/>
              <a:t>     ». Процедура </a:t>
            </a:r>
            <a:r>
              <a:rPr lang="ru-RU" dirty="0"/>
              <a:t>сохранения задания </a:t>
            </a:r>
            <a:r>
              <a:rPr lang="ru-RU" dirty="0" smtClean="0"/>
              <a:t>аналогична способу 1.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979840" y="3590693"/>
            <a:ext cx="443262" cy="60301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-54830" y="70126"/>
            <a:ext cx="113073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/>
              <a:t>Добавление заданий к занятию 2 способ</a:t>
            </a:r>
            <a:endParaRPr lang="ru-RU" sz="4000" dirty="0"/>
          </a:p>
        </p:txBody>
      </p:sp>
      <p:sp>
        <p:nvSpPr>
          <p:cNvPr id="3" name="Крест 2"/>
          <p:cNvSpPr/>
          <p:nvPr/>
        </p:nvSpPr>
        <p:spPr>
          <a:xfrm>
            <a:off x="9821434" y="1918424"/>
            <a:ext cx="256478" cy="256478"/>
          </a:xfrm>
          <a:prstGeom prst="plus">
            <a:avLst/>
          </a:prstGeom>
          <a:solidFill>
            <a:srgbClr val="92D050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131024" y="4392516"/>
            <a:ext cx="7166655" cy="27458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7665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/>
          <a:srcRect l="79975" t="19949" r="1923" b="43666"/>
          <a:stretch/>
        </p:blipFill>
        <p:spPr>
          <a:xfrm>
            <a:off x="318117" y="1920511"/>
            <a:ext cx="4146172" cy="285834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8629" y="213371"/>
            <a:ext cx="10515600" cy="237041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Изменение и удаление занятий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318117" y="784371"/>
            <a:ext cx="118128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dirty="0">
                <a:solidFill>
                  <a:prstClr val="black"/>
                </a:solidFill>
              </a:rPr>
              <a:t>Чтобы отредактировать назначенное задание, нажмите кнопку « </a:t>
            </a:r>
            <a:r>
              <a:rPr lang="ru-RU" dirty="0" smtClean="0">
                <a:solidFill>
                  <a:prstClr val="black"/>
                </a:solidFill>
              </a:rPr>
              <a:t>           » </a:t>
            </a:r>
            <a:r>
              <a:rPr lang="ru-RU" dirty="0">
                <a:solidFill>
                  <a:prstClr val="black"/>
                </a:solidFill>
              </a:rPr>
              <a:t>в блоке задания </a:t>
            </a:r>
            <a:r>
              <a:rPr lang="ru-RU" dirty="0" smtClean="0">
                <a:solidFill>
                  <a:prstClr val="black"/>
                </a:solidFill>
              </a:rPr>
              <a:t>и выберите </a:t>
            </a:r>
            <a:r>
              <a:rPr lang="ru-RU" dirty="0">
                <a:solidFill>
                  <a:prstClr val="black"/>
                </a:solidFill>
              </a:rPr>
              <a:t>из выпадающего списка пункт «Изменить </a:t>
            </a:r>
            <a:r>
              <a:rPr lang="ru-RU" dirty="0" smtClean="0">
                <a:solidFill>
                  <a:prstClr val="black"/>
                </a:solidFill>
              </a:rPr>
              <a:t>задание». В открывшемся </a:t>
            </a:r>
            <a:r>
              <a:rPr lang="ru-RU" dirty="0">
                <a:solidFill>
                  <a:prstClr val="black"/>
                </a:solidFill>
              </a:rPr>
              <a:t>окне внесите необходимые изменения и нажмите кнопку «Сохранить».</a:t>
            </a:r>
            <a:br>
              <a:rPr lang="ru-RU" dirty="0">
                <a:solidFill>
                  <a:prstClr val="black"/>
                </a:solidFill>
              </a:rPr>
            </a:b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287645" y="3775011"/>
            <a:ext cx="250901" cy="31019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789552" y="4085204"/>
            <a:ext cx="1498093" cy="23242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789552" y="4351871"/>
            <a:ext cx="1498093" cy="32049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Равно 7"/>
          <p:cNvSpPr/>
          <p:nvPr/>
        </p:nvSpPr>
        <p:spPr>
          <a:xfrm>
            <a:off x="6768790" y="732401"/>
            <a:ext cx="501805" cy="374833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939544" y="4178692"/>
            <a:ext cx="69809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dirty="0" smtClean="0">
                <a:solidFill>
                  <a:prstClr val="black"/>
                </a:solidFill>
              </a:rPr>
              <a:t>Чтобы удалить </a:t>
            </a:r>
            <a:r>
              <a:rPr lang="ru-RU" dirty="0">
                <a:solidFill>
                  <a:prstClr val="black"/>
                </a:solidFill>
              </a:rPr>
              <a:t>назначенное задание, нажмите кнопку « </a:t>
            </a:r>
            <a:r>
              <a:rPr lang="ru-RU" dirty="0" smtClean="0">
                <a:solidFill>
                  <a:prstClr val="black"/>
                </a:solidFill>
              </a:rPr>
              <a:t>       » </a:t>
            </a:r>
            <a:r>
              <a:rPr lang="ru-RU" dirty="0">
                <a:solidFill>
                  <a:prstClr val="black"/>
                </a:solidFill>
              </a:rPr>
              <a:t>в блоке задания </a:t>
            </a:r>
            <a:r>
              <a:rPr lang="ru-RU" dirty="0" smtClean="0">
                <a:solidFill>
                  <a:prstClr val="black"/>
                </a:solidFill>
              </a:rPr>
              <a:t>и выберите </a:t>
            </a:r>
            <a:r>
              <a:rPr lang="ru-RU" dirty="0">
                <a:solidFill>
                  <a:prstClr val="black"/>
                </a:solidFill>
              </a:rPr>
              <a:t>из выпадающего списка пункт «Удалить задание</a:t>
            </a:r>
            <a:r>
              <a:rPr lang="ru-RU" dirty="0" smtClean="0">
                <a:solidFill>
                  <a:prstClr val="black"/>
                </a:solidFill>
              </a:rPr>
              <a:t>». В открывшемся </a:t>
            </a:r>
            <a:r>
              <a:rPr lang="ru-RU" dirty="0">
                <a:solidFill>
                  <a:prstClr val="black"/>
                </a:solidFill>
              </a:rPr>
              <a:t>окне подтвердите удаление задания, нажав кнопку «Удалить»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Равно 14"/>
          <p:cNvSpPr/>
          <p:nvPr/>
        </p:nvSpPr>
        <p:spPr>
          <a:xfrm>
            <a:off x="10465363" y="4201416"/>
            <a:ext cx="501805" cy="374833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2839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40107" t="17974" r="1601" b="43153"/>
          <a:stretch/>
        </p:blipFill>
        <p:spPr>
          <a:xfrm>
            <a:off x="167151" y="2833260"/>
            <a:ext cx="9241797" cy="2113907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-54830" y="70126"/>
            <a:ext cx="113073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/>
              <a:t>Выставление оценок 1 способ</a:t>
            </a:r>
            <a:endParaRPr lang="ru-RU" sz="4000" dirty="0"/>
          </a:p>
        </p:txBody>
      </p:sp>
      <p:sp>
        <p:nvSpPr>
          <p:cNvPr id="3" name="TextBox 2"/>
          <p:cNvSpPr txBox="1"/>
          <p:nvPr/>
        </p:nvSpPr>
        <p:spPr>
          <a:xfrm>
            <a:off x="167151" y="1430953"/>
            <a:ext cx="115973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Чтобы выставить оценки, выберите дату занятия в журнале, на вкладке «Занятия» в </a:t>
            </a:r>
            <a:r>
              <a:rPr lang="ru-RU" dirty="0" smtClean="0"/>
              <a:t>блоке «Список заданий» нажмите </a:t>
            </a:r>
            <a:r>
              <a:rPr lang="ru-RU" dirty="0"/>
              <a:t>на кнопку « </a:t>
            </a:r>
            <a:r>
              <a:rPr lang="ru-RU" dirty="0" smtClean="0"/>
              <a:t>            » </a:t>
            </a:r>
            <a:r>
              <a:rPr lang="ru-RU" dirty="0"/>
              <a:t>рядом с заданием, по которому нужно </a:t>
            </a:r>
            <a:r>
              <a:rPr lang="ru-RU" dirty="0" smtClean="0"/>
              <a:t>выставить оценки</a:t>
            </a:r>
            <a:r>
              <a:rPr lang="ru-RU" dirty="0"/>
              <a:t>, и в контекстном меню выберите пункт «Выставить оценки» </a:t>
            </a:r>
          </a:p>
        </p:txBody>
      </p:sp>
      <p:sp>
        <p:nvSpPr>
          <p:cNvPr id="15" name="Равно 14"/>
          <p:cNvSpPr/>
          <p:nvPr/>
        </p:nvSpPr>
        <p:spPr>
          <a:xfrm>
            <a:off x="2364895" y="1715714"/>
            <a:ext cx="501805" cy="374833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377177" y="3483466"/>
            <a:ext cx="284355" cy="40674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1" name="Прямая со стрелкой 20"/>
          <p:cNvCxnSpPr/>
          <p:nvPr/>
        </p:nvCxnSpPr>
        <p:spPr>
          <a:xfrm flipV="1">
            <a:off x="1839224" y="3121601"/>
            <a:ext cx="4653256" cy="723729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2" name="Прямоугольник 21"/>
          <p:cNvSpPr/>
          <p:nvPr/>
        </p:nvSpPr>
        <p:spPr>
          <a:xfrm>
            <a:off x="9158047" y="4133852"/>
            <a:ext cx="250901" cy="31019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8170234" y="4288949"/>
            <a:ext cx="1113263" cy="1728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008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-54830" y="70126"/>
            <a:ext cx="113073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/>
              <a:t>Выставление оценок</a:t>
            </a:r>
            <a:endParaRPr lang="ru-RU" sz="4000" dirty="0"/>
          </a:p>
        </p:txBody>
      </p:sp>
      <p:sp>
        <p:nvSpPr>
          <p:cNvPr id="24" name="TextBox 23"/>
          <p:cNvSpPr txBox="1"/>
          <p:nvPr/>
        </p:nvSpPr>
        <p:spPr>
          <a:xfrm>
            <a:off x="370220" y="1060203"/>
            <a:ext cx="59212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 открывшемся </a:t>
            </a:r>
            <a:r>
              <a:rPr lang="ru-RU" dirty="0"/>
              <a:t>окне </a:t>
            </a:r>
            <a:r>
              <a:rPr lang="ru-RU" dirty="0" smtClean="0"/>
              <a:t>внесите </a:t>
            </a:r>
            <a:r>
              <a:rPr lang="ru-RU" dirty="0"/>
              <a:t>оценки в соответствующие поля напротив необходимых учеников. После внесения всех необходимых данных нажмите кнопку «Сохранить». Созданные оценки отобразятся в журнале занятий</a:t>
            </a:r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 rotWithShape="1">
          <a:blip r:embed="rId2"/>
          <a:srcRect l="58045" t="21189" r="19659" b="19171"/>
          <a:stretch/>
        </p:blipFill>
        <p:spPr>
          <a:xfrm>
            <a:off x="229444" y="2171700"/>
            <a:ext cx="4929018" cy="4522254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0965" y="1942797"/>
            <a:ext cx="5010849" cy="4344006"/>
          </a:xfrm>
          <a:prstGeom prst="rect">
            <a:avLst/>
          </a:prstGeom>
        </p:spPr>
      </p:pic>
      <p:cxnSp>
        <p:nvCxnSpPr>
          <p:cNvPr id="6" name="Прямая со стрелкой 5"/>
          <p:cNvCxnSpPr/>
          <p:nvPr/>
        </p:nvCxnSpPr>
        <p:spPr>
          <a:xfrm>
            <a:off x="5417820" y="4114800"/>
            <a:ext cx="1097280" cy="1143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6" name="Прямоугольник 15"/>
          <p:cNvSpPr/>
          <p:nvPr/>
        </p:nvSpPr>
        <p:spPr>
          <a:xfrm>
            <a:off x="8826192" y="4003287"/>
            <a:ext cx="250901" cy="25647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938241" y="6286803"/>
            <a:ext cx="957144" cy="27011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469890" y="3525981"/>
            <a:ext cx="1425495" cy="24313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6248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54"/>
          <a:stretch/>
        </p:blipFill>
        <p:spPr>
          <a:xfrm>
            <a:off x="0" y="2314914"/>
            <a:ext cx="12192000" cy="2060445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-54830" y="70126"/>
            <a:ext cx="113073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/>
              <a:t>Выставление посещаемости 1 способ</a:t>
            </a:r>
            <a:endParaRPr lang="ru-RU" sz="4000" dirty="0"/>
          </a:p>
        </p:txBody>
      </p:sp>
      <p:sp>
        <p:nvSpPr>
          <p:cNvPr id="3" name="TextBox 2"/>
          <p:cNvSpPr txBox="1"/>
          <p:nvPr/>
        </p:nvSpPr>
        <p:spPr>
          <a:xfrm>
            <a:off x="167151" y="1430953"/>
            <a:ext cx="115973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Чтобы выставить отметки о посещаемости, выберите дату занятия в журнале, на </a:t>
            </a:r>
            <a:r>
              <a:rPr lang="ru-RU" dirty="0" smtClean="0"/>
              <a:t>вкладке «Занятия</a:t>
            </a:r>
            <a:r>
              <a:rPr lang="ru-RU" dirty="0"/>
              <a:t>» нажмите кнопку «Действия» и в контекстном меню выберите пункт «</a:t>
            </a:r>
            <a:r>
              <a:rPr lang="ru-RU" dirty="0" smtClean="0"/>
              <a:t>Отметить, кого </a:t>
            </a:r>
            <a:r>
              <a:rPr lang="ru-RU" dirty="0"/>
              <a:t>нет»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3979328" y="3020118"/>
            <a:ext cx="284355" cy="40674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1" name="Прямая со стрелкой 20"/>
          <p:cNvCxnSpPr/>
          <p:nvPr/>
        </p:nvCxnSpPr>
        <p:spPr>
          <a:xfrm flipV="1">
            <a:off x="4259038" y="2553629"/>
            <a:ext cx="4059772" cy="748303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2" name="Прямоугольник 21"/>
          <p:cNvSpPr/>
          <p:nvPr/>
        </p:nvSpPr>
        <p:spPr>
          <a:xfrm>
            <a:off x="11252507" y="2709925"/>
            <a:ext cx="801961" cy="31019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0651274" y="3524918"/>
            <a:ext cx="1403194" cy="18843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2774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14112"/>
            <a:ext cx="6106377" cy="4077269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-54830" y="70126"/>
            <a:ext cx="113073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/>
              <a:t>Выставление посещаемости </a:t>
            </a:r>
            <a:endParaRPr lang="ru-RU" sz="4000" dirty="0"/>
          </a:p>
        </p:txBody>
      </p:sp>
      <p:sp>
        <p:nvSpPr>
          <p:cNvPr id="24" name="TextBox 23"/>
          <p:cNvSpPr txBox="1"/>
          <p:nvPr/>
        </p:nvSpPr>
        <p:spPr>
          <a:xfrm>
            <a:off x="370220" y="975788"/>
            <a:ext cx="59212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В открывшемся окне отметьте </a:t>
            </a:r>
            <a:r>
              <a:rPr lang="ru-RU" dirty="0" err="1"/>
              <a:t>чекбокс</a:t>
            </a:r>
            <a:r>
              <a:rPr lang="ru-RU" dirty="0"/>
              <a:t> </a:t>
            </a:r>
            <a:r>
              <a:rPr lang="ru-RU" dirty="0" smtClean="0"/>
              <a:t>напротив отсутствующих </a:t>
            </a:r>
            <a:r>
              <a:rPr lang="ru-RU" dirty="0"/>
              <a:t>студентов и нажмите </a:t>
            </a:r>
            <a:r>
              <a:rPr lang="ru-RU" dirty="0" smtClean="0"/>
              <a:t>кнопку «</a:t>
            </a:r>
            <a:r>
              <a:rPr lang="ru-RU" dirty="0"/>
              <a:t>Сохранить». Отсутствующие студенты в журнале будут отмечены буквой «н»</a:t>
            </a:r>
          </a:p>
        </p:txBody>
      </p:sp>
      <p:cxnSp>
        <p:nvCxnSpPr>
          <p:cNvPr id="6" name="Прямая со стрелкой 5"/>
          <p:cNvCxnSpPr/>
          <p:nvPr/>
        </p:nvCxnSpPr>
        <p:spPr>
          <a:xfrm flipV="1">
            <a:off x="6146025" y="3757961"/>
            <a:ext cx="1520592" cy="27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234176" y="3066585"/>
            <a:ext cx="136044" cy="26763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923265" y="5508701"/>
            <a:ext cx="1098394" cy="38268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6617" y="1575953"/>
            <a:ext cx="2791215" cy="4553585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9673685" y="3501482"/>
            <a:ext cx="250901" cy="25647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8362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797" y="2505734"/>
            <a:ext cx="2553056" cy="3124636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-54830" y="70126"/>
            <a:ext cx="113073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/>
              <a:t>Выставление оценок и посещаемости 2 способ</a:t>
            </a:r>
            <a:endParaRPr lang="ru-RU" sz="4000" dirty="0"/>
          </a:p>
        </p:txBody>
      </p:sp>
      <p:sp>
        <p:nvSpPr>
          <p:cNvPr id="24" name="TextBox 23"/>
          <p:cNvSpPr txBox="1"/>
          <p:nvPr/>
        </p:nvSpPr>
        <p:spPr>
          <a:xfrm>
            <a:off x="370220" y="892239"/>
            <a:ext cx="1088228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Чтобы </a:t>
            </a:r>
            <a:r>
              <a:rPr lang="ru-RU" dirty="0"/>
              <a:t>выставить </a:t>
            </a:r>
            <a:r>
              <a:rPr lang="ru-RU" dirty="0" smtClean="0"/>
              <a:t>оценки или посещаемости некоторым студентам, а не всем, </a:t>
            </a:r>
            <a:r>
              <a:rPr lang="ru-RU" dirty="0"/>
              <a:t>выберите дату занятия в журнале, </a:t>
            </a:r>
            <a:r>
              <a:rPr lang="ru-RU" dirty="0" smtClean="0"/>
              <a:t>нажмите на квадратик с фамилией студента, кому хотите выставить оценку или посещаемость. В открывшемся окне выставляем 1) был/не был/опоздал; 2) Оценку и «Сохранить»</a:t>
            </a:r>
            <a:br>
              <a:rPr lang="ru-RU" dirty="0" smtClean="0"/>
            </a:br>
            <a:r>
              <a:rPr lang="ru-RU" dirty="0"/>
              <a:t>Отсутствующие студенты в журнале будут отмечены буквой «н</a:t>
            </a:r>
            <a:r>
              <a:rPr lang="ru-RU" dirty="0" smtClean="0"/>
              <a:t>», а </a:t>
            </a:r>
            <a:r>
              <a:rPr lang="ru-RU" dirty="0"/>
              <a:t>оценки отобразятся в журнале </a:t>
            </a:r>
            <a:r>
              <a:rPr lang="ru-RU" dirty="0" smtClean="0"/>
              <a:t>занятий.</a:t>
            </a:r>
            <a:br>
              <a:rPr lang="ru-RU" dirty="0" smtClean="0"/>
            </a:br>
            <a:r>
              <a:rPr lang="ru-RU" dirty="0" smtClean="0"/>
              <a:t>Таким же способом можно изменить оценку или изменить посещаемость студента.</a:t>
            </a:r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cxnSp>
        <p:nvCxnSpPr>
          <p:cNvPr id="6" name="Прямая со стрелкой 5"/>
          <p:cNvCxnSpPr/>
          <p:nvPr/>
        </p:nvCxnSpPr>
        <p:spPr>
          <a:xfrm>
            <a:off x="2842108" y="4719985"/>
            <a:ext cx="1097280" cy="1143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6" name="Прямоугольник 15"/>
          <p:cNvSpPr/>
          <p:nvPr/>
        </p:nvSpPr>
        <p:spPr>
          <a:xfrm>
            <a:off x="2213829" y="4537059"/>
            <a:ext cx="365209" cy="37728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8830" y="2930859"/>
            <a:ext cx="6062859" cy="3124636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4258830" y="3877407"/>
            <a:ext cx="915335" cy="29600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9468184" y="5070769"/>
            <a:ext cx="915335" cy="29600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9272198" y="5630370"/>
            <a:ext cx="915335" cy="29600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862706" y="3852067"/>
            <a:ext cx="365209" cy="37728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96152" y="3840744"/>
            <a:ext cx="300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</a:t>
            </a:r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9033302" y="4996205"/>
            <a:ext cx="300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2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9001734" y="4989492"/>
            <a:ext cx="365209" cy="37728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2775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86147"/>
            <a:ext cx="12192000" cy="2302586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84917"/>
            <a:ext cx="12192000" cy="2029357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-54830" y="70126"/>
            <a:ext cx="113073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/>
              <a:t>Удаление занятий из КТП</a:t>
            </a:r>
            <a:endParaRPr lang="ru-RU" sz="4000" dirty="0"/>
          </a:p>
        </p:txBody>
      </p:sp>
      <p:sp>
        <p:nvSpPr>
          <p:cNvPr id="24" name="TextBox 23"/>
          <p:cNvSpPr txBox="1"/>
          <p:nvPr/>
        </p:nvSpPr>
        <p:spPr>
          <a:xfrm>
            <a:off x="136044" y="815840"/>
            <a:ext cx="120559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Для удаления занятия левой кнопкой мыши выберите дату проведения занятия в журнале, </a:t>
            </a:r>
            <a:r>
              <a:rPr lang="ru-RU" dirty="0" smtClean="0"/>
              <a:t>на вкладке </a:t>
            </a:r>
            <a:r>
              <a:rPr lang="ru-RU" dirty="0"/>
              <a:t>«Занятия» панели справа нажать </a:t>
            </a:r>
            <a:r>
              <a:rPr lang="ru-RU" dirty="0" smtClean="0"/>
              <a:t>кнопку «Действия</a:t>
            </a:r>
            <a:r>
              <a:rPr lang="ru-RU" dirty="0"/>
              <a:t>» и в контекстном меню </a:t>
            </a:r>
            <a:r>
              <a:rPr lang="ru-RU" dirty="0" smtClean="0"/>
              <a:t>выбрать пункт </a:t>
            </a:r>
            <a:r>
              <a:rPr lang="ru-RU" dirty="0"/>
              <a:t>«Удалить занятие». В открывшемся окне подтвердить удаление, нажав кнопку «Удалить». Занятие будет </a:t>
            </a:r>
            <a:r>
              <a:rPr lang="ru-RU" dirty="0" smtClean="0"/>
              <a:t>удалено из </a:t>
            </a:r>
            <a:r>
              <a:rPr lang="ru-RU" dirty="0"/>
              <a:t>журнала со всеми заданиями и выставленными оценками. </a:t>
            </a:r>
          </a:p>
        </p:txBody>
      </p:sp>
      <p:cxnSp>
        <p:nvCxnSpPr>
          <p:cNvPr id="6" name="Прямая со стрелкой 5"/>
          <p:cNvCxnSpPr/>
          <p:nvPr/>
        </p:nvCxnSpPr>
        <p:spPr>
          <a:xfrm flipV="1">
            <a:off x="2287704" y="2366510"/>
            <a:ext cx="5886141" cy="70540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1600201" y="2683441"/>
            <a:ext cx="317809" cy="50180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1175378" y="2496186"/>
            <a:ext cx="1016622" cy="22302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0599230" y="3672698"/>
            <a:ext cx="1306553" cy="21558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4" name="Прямая со стрелкой 13"/>
          <p:cNvCxnSpPr/>
          <p:nvPr/>
        </p:nvCxnSpPr>
        <p:spPr>
          <a:xfrm flipH="1">
            <a:off x="2287704" y="4014274"/>
            <a:ext cx="2531326" cy="147939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3977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1455</TotalTime>
  <Words>977</Words>
  <Application>Microsoft Office PowerPoint</Application>
  <PresentationFormat>Широкоэкранный</PresentationFormat>
  <Paragraphs>49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Тема Office</vt:lpstr>
      <vt:lpstr>Журнал успеваемости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Изменение и удаление занятий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119</cp:revision>
  <dcterms:created xsi:type="dcterms:W3CDTF">2021-02-16T03:31:05Z</dcterms:created>
  <dcterms:modified xsi:type="dcterms:W3CDTF">2021-02-17T04:24:40Z</dcterms:modified>
</cp:coreProperties>
</file>