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notesMasterIdLst>
    <p:notesMasterId r:id="rId30"/>
  </p:notesMasterIdLst>
  <p:sldIdLst>
    <p:sldId id="256" r:id="rId3"/>
    <p:sldId id="257" r:id="rId4"/>
    <p:sldId id="273" r:id="rId5"/>
    <p:sldId id="272" r:id="rId6"/>
    <p:sldId id="279" r:id="rId7"/>
    <p:sldId id="277" r:id="rId8"/>
    <p:sldId id="258" r:id="rId9"/>
    <p:sldId id="274" r:id="rId10"/>
    <p:sldId id="280" r:id="rId11"/>
    <p:sldId id="282" r:id="rId12"/>
    <p:sldId id="275" r:id="rId13"/>
    <p:sldId id="259" r:id="rId14"/>
    <p:sldId id="260" r:id="rId15"/>
    <p:sldId id="261" r:id="rId16"/>
    <p:sldId id="276" r:id="rId17"/>
    <p:sldId id="281" r:id="rId18"/>
    <p:sldId id="262" r:id="rId19"/>
    <p:sldId id="263" r:id="rId20"/>
    <p:sldId id="264" r:id="rId21"/>
    <p:sldId id="292" r:id="rId22"/>
    <p:sldId id="265" r:id="rId23"/>
    <p:sldId id="266" r:id="rId24"/>
    <p:sldId id="267" r:id="rId25"/>
    <p:sldId id="268" r:id="rId26"/>
    <p:sldId id="290" r:id="rId27"/>
    <p:sldId id="291" r:id="rId28"/>
    <p:sldId id="271" r:id="rId29"/>
  </p:sldIdLst>
  <p:sldSz cx="9144000" cy="6858000" type="screen4x3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428" autoAdjust="0"/>
    <p:restoredTop sz="95332" autoAdjust="0"/>
  </p:normalViewPr>
  <p:slideViewPr>
    <p:cSldViewPr showGuides="1">
      <p:cViewPr varScale="1">
        <p:scale>
          <a:sx n="88" d="100"/>
          <a:sy n="88" d="100"/>
        </p:scale>
        <p:origin x="1085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4_5#1">
  <dgm:title val=""/>
  <dgm:desc val=""/>
  <dgm:catLst>
    <dgm:cat type="accent4" pri="11500"/>
  </dgm:catLst>
  <dgm:styleLbl name="align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>
      <a:schemeClr val="accent4">
        <a:alpha val="90000"/>
      </a:schemeClr>
      <a:schemeClr val="accent4">
        <a:alpha val="5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/>
    <dgm:txEffectClrLst/>
  </dgm:styleLbl>
  <dgm:styleLbl name="asst0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alpha val="90000"/>
        <a:tint val="40000"/>
      </a:schemeClr>
      <a:schemeClr val="accent4">
        <a:alpha val="5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4">
        <a:tint val="50000"/>
        <a:alpha val="90000"/>
      </a:schemeClr>
      <a:schemeClr val="accent4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lnNode1">
    <dgm:fillClrLst>
      <a:schemeClr val="accent4">
        <a:shade val="90000"/>
      </a:schemeClr>
      <a:schemeClr val="accent4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cycle"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alpha val="9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vennNode1">
    <dgm:fillClrLst>
      <a:schemeClr val="accent4">
        <a:shade val="80000"/>
        <a:alpha val="50000"/>
      </a:schemeClr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055D918-0D48-44D3-9287-CAE1B93EB64A}" type="doc">
      <dgm:prSet loTypeId="urn:microsoft.com/office/officeart/2005/8/layout/pyramid1#1" loCatId="pyramid" qsTypeId="urn:microsoft.com/office/officeart/2005/8/quickstyle/simple1#1" qsCatId="simple" csTypeId="urn:microsoft.com/office/officeart/2005/8/colors/accent4_5#1" csCatId="accent4" phldr="1"/>
      <dgm:spPr/>
    </dgm:pt>
    <dgm:pt modelId="{F014B99B-BC0F-4D51-AA35-03139CBC5BDF}">
      <dgm:prSet phldrT="[Текст]" custT="1"/>
      <dgm:spPr>
        <a:solidFill>
          <a:srgbClr val="0070C0"/>
        </a:solidFill>
      </dgm:spPr>
      <dgm:t>
        <a:bodyPr/>
        <a:lstStyle/>
        <a:p>
          <a:endParaRPr lang="ru-RU" sz="1200" b="1" dirty="0"/>
        </a:p>
        <a:p>
          <a:endParaRPr lang="ru-RU" sz="1200" b="1" dirty="0"/>
        </a:p>
        <a:p>
          <a:endParaRPr lang="ru-RU" sz="1200" b="1" dirty="0"/>
        </a:p>
        <a:p>
          <a:endParaRPr lang="ru-RU" sz="1200" b="1" dirty="0"/>
        </a:p>
        <a:p>
          <a:endParaRPr lang="ru-RU" sz="1200" b="1" dirty="0">
            <a:solidFill>
              <a:schemeClr val="bg1"/>
            </a:solidFill>
          </a:endParaRPr>
        </a:p>
        <a:p>
          <a:r>
            <a:rPr lang="ru-RU" sz="1200" b="1" dirty="0">
              <a:solidFill>
                <a:schemeClr val="bg1"/>
              </a:solidFill>
            </a:rPr>
            <a:t>Федеральный </a:t>
          </a:r>
        </a:p>
        <a:p>
          <a:r>
            <a:rPr lang="ru-RU" sz="1200" b="1" dirty="0">
              <a:solidFill>
                <a:schemeClr val="bg1"/>
              </a:solidFill>
            </a:rPr>
            <a:t>уровень</a:t>
          </a:r>
        </a:p>
      </dgm:t>
    </dgm:pt>
    <dgm:pt modelId="{547044BC-B29A-41C2-9396-2C63C92CED4B}" type="parTrans" cxnId="{DF277F6E-5463-4336-ABDE-6CE9BBB5760E}">
      <dgm:prSet/>
      <dgm:spPr/>
      <dgm:t>
        <a:bodyPr/>
        <a:lstStyle/>
        <a:p>
          <a:endParaRPr lang="ru-RU" b="1"/>
        </a:p>
      </dgm:t>
    </dgm:pt>
    <dgm:pt modelId="{310293B5-AF1E-4EB5-9AC5-576D9AB28450}" type="sibTrans" cxnId="{DF277F6E-5463-4336-ABDE-6CE9BBB5760E}">
      <dgm:prSet/>
      <dgm:spPr/>
      <dgm:t>
        <a:bodyPr/>
        <a:lstStyle/>
        <a:p>
          <a:endParaRPr lang="ru-RU" b="1"/>
        </a:p>
      </dgm:t>
    </dgm:pt>
    <dgm:pt modelId="{CBB2EDB4-08BF-49DB-9282-C363CE23E3D0}">
      <dgm:prSet phldrT="[Текст]" custT="1"/>
      <dgm:spPr>
        <a:solidFill>
          <a:srgbClr val="00B0F0"/>
        </a:solidFill>
      </dgm:spPr>
      <dgm:t>
        <a:bodyPr/>
        <a:lstStyle/>
        <a:p>
          <a:r>
            <a:rPr lang="ru-RU" sz="1200" b="1" dirty="0"/>
            <a:t>Региональный уровень</a:t>
          </a:r>
        </a:p>
      </dgm:t>
    </dgm:pt>
    <dgm:pt modelId="{061A8EDF-95EB-4ED1-B54D-E85549B7DDD2}" type="parTrans" cxnId="{AE28E987-068C-4050-9EA0-6987A9368CE5}">
      <dgm:prSet/>
      <dgm:spPr/>
      <dgm:t>
        <a:bodyPr/>
        <a:lstStyle/>
        <a:p>
          <a:endParaRPr lang="ru-RU" b="1"/>
        </a:p>
      </dgm:t>
    </dgm:pt>
    <dgm:pt modelId="{8A73D853-84E8-4FCE-B4F9-A28E61B55BFC}" type="sibTrans" cxnId="{AE28E987-068C-4050-9EA0-6987A9368CE5}">
      <dgm:prSet/>
      <dgm:spPr/>
      <dgm:t>
        <a:bodyPr/>
        <a:lstStyle/>
        <a:p>
          <a:endParaRPr lang="ru-RU" b="1"/>
        </a:p>
      </dgm:t>
    </dgm:pt>
    <dgm:pt modelId="{8380A261-4409-4C6B-8A07-0D64C5422F6D}">
      <dgm:prSet phldrT="[Текст]" custT="1"/>
      <dgm:spPr>
        <a:solidFill>
          <a:srgbClr val="00B0F0">
            <a:alpha val="50000"/>
          </a:srgbClr>
        </a:solidFill>
      </dgm:spPr>
      <dgm:t>
        <a:bodyPr/>
        <a:lstStyle/>
        <a:p>
          <a:r>
            <a:rPr lang="ru-RU" sz="1200" b="1" dirty="0"/>
            <a:t>Уровень ОО</a:t>
          </a:r>
        </a:p>
      </dgm:t>
    </dgm:pt>
    <dgm:pt modelId="{FDF2E5F5-8F13-4FFA-81A9-3BFDEEE2F092}" type="sibTrans" cxnId="{E7AC5795-AE57-4629-9DCD-7B603559995E}">
      <dgm:prSet/>
      <dgm:spPr/>
      <dgm:t>
        <a:bodyPr/>
        <a:lstStyle/>
        <a:p>
          <a:endParaRPr lang="ru-RU" b="1"/>
        </a:p>
      </dgm:t>
    </dgm:pt>
    <dgm:pt modelId="{48549D1C-43AC-47BA-B869-251333E1E3E6}" type="parTrans" cxnId="{E7AC5795-AE57-4629-9DCD-7B603559995E}">
      <dgm:prSet/>
      <dgm:spPr/>
      <dgm:t>
        <a:bodyPr/>
        <a:lstStyle/>
        <a:p>
          <a:endParaRPr lang="ru-RU" b="1"/>
        </a:p>
      </dgm:t>
    </dgm:pt>
    <dgm:pt modelId="{8C222443-D6D5-437E-8A06-7845FF64044F}" type="pres">
      <dgm:prSet presAssocID="{C055D918-0D48-44D3-9287-CAE1B93EB64A}" presName="Name0" presStyleCnt="0">
        <dgm:presLayoutVars>
          <dgm:dir/>
          <dgm:animLvl val="lvl"/>
          <dgm:resizeHandles val="exact"/>
        </dgm:presLayoutVars>
      </dgm:prSet>
      <dgm:spPr/>
    </dgm:pt>
    <dgm:pt modelId="{8E592AC7-B094-488F-86DE-8B46AA43A5F7}" type="pres">
      <dgm:prSet presAssocID="{F014B99B-BC0F-4D51-AA35-03139CBC5BDF}" presName="Name8" presStyleCnt="0"/>
      <dgm:spPr/>
    </dgm:pt>
    <dgm:pt modelId="{47753778-DDCD-4F66-8671-0963E55AC1AB}" type="pres">
      <dgm:prSet presAssocID="{F014B99B-BC0F-4D51-AA35-03139CBC5BDF}" presName="level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58BBE6D-1C8E-4142-827F-B1B32D20364B}" type="pres">
      <dgm:prSet presAssocID="{F014B99B-BC0F-4D51-AA35-03139CBC5BDF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8609C55-E487-4600-AFD0-8994D3888F22}" type="pres">
      <dgm:prSet presAssocID="{CBB2EDB4-08BF-49DB-9282-C363CE23E3D0}" presName="Name8" presStyleCnt="0"/>
      <dgm:spPr/>
    </dgm:pt>
    <dgm:pt modelId="{7099C5AD-A666-455F-9144-31509FAE35FB}" type="pres">
      <dgm:prSet presAssocID="{CBB2EDB4-08BF-49DB-9282-C363CE23E3D0}" presName="level" presStyleLbl="node1" presStyleIdx="1" presStyleCnt="3" custScaleY="78959" custLinFactNeighborX="-179" custLinFactNeighborY="969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064A9E2-4365-4891-A563-4210D9FE6047}" type="pres">
      <dgm:prSet presAssocID="{CBB2EDB4-08BF-49DB-9282-C363CE23E3D0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E66420A-6794-4210-A8DC-A681DFE94B26}" type="pres">
      <dgm:prSet presAssocID="{8380A261-4409-4C6B-8A07-0D64C5422F6D}" presName="Name8" presStyleCnt="0"/>
      <dgm:spPr/>
    </dgm:pt>
    <dgm:pt modelId="{3405B94A-B110-4EB0-B99D-680A85764021}" type="pres">
      <dgm:prSet presAssocID="{8380A261-4409-4C6B-8A07-0D64C5422F6D}" presName="level" presStyleLbl="node1" presStyleIdx="2" presStyleCnt="3" custLinFactNeighborX="1482" custLinFactNeighborY="-64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B789FCB-B92C-4A52-BB06-4A95FA62001B}" type="pres">
      <dgm:prSet presAssocID="{8380A261-4409-4C6B-8A07-0D64C5422F6D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BA9B468-518D-4F5A-823C-377ACF2B11B2}" type="presOf" srcId="{F014B99B-BC0F-4D51-AA35-03139CBC5BDF}" destId="{47753778-DDCD-4F66-8671-0963E55AC1AB}" srcOrd="0" destOrd="0" presId="urn:microsoft.com/office/officeart/2005/8/layout/pyramid1#1"/>
    <dgm:cxn modelId="{7136AE40-ECCE-43DB-89ED-20F42D28308C}" type="presOf" srcId="{8380A261-4409-4C6B-8A07-0D64C5422F6D}" destId="{EB789FCB-B92C-4A52-BB06-4A95FA62001B}" srcOrd="1" destOrd="0" presId="urn:microsoft.com/office/officeart/2005/8/layout/pyramid1#1"/>
    <dgm:cxn modelId="{E7AC5795-AE57-4629-9DCD-7B603559995E}" srcId="{C055D918-0D48-44D3-9287-CAE1B93EB64A}" destId="{8380A261-4409-4C6B-8A07-0D64C5422F6D}" srcOrd="2" destOrd="0" parTransId="{48549D1C-43AC-47BA-B869-251333E1E3E6}" sibTransId="{FDF2E5F5-8F13-4FFA-81A9-3BFDEEE2F092}"/>
    <dgm:cxn modelId="{65EF718E-50D7-485C-862B-903DFB432792}" type="presOf" srcId="{CBB2EDB4-08BF-49DB-9282-C363CE23E3D0}" destId="{7099C5AD-A666-455F-9144-31509FAE35FB}" srcOrd="0" destOrd="0" presId="urn:microsoft.com/office/officeart/2005/8/layout/pyramid1#1"/>
    <dgm:cxn modelId="{C6A166DB-CDBE-40F4-9E39-F1EDB95A1A51}" type="presOf" srcId="{CBB2EDB4-08BF-49DB-9282-C363CE23E3D0}" destId="{8064A9E2-4365-4891-A563-4210D9FE6047}" srcOrd="1" destOrd="0" presId="urn:microsoft.com/office/officeart/2005/8/layout/pyramid1#1"/>
    <dgm:cxn modelId="{860EB195-5C34-49A2-9877-9A27675703AB}" type="presOf" srcId="{F014B99B-BC0F-4D51-AA35-03139CBC5BDF}" destId="{158BBE6D-1C8E-4142-827F-B1B32D20364B}" srcOrd="1" destOrd="0" presId="urn:microsoft.com/office/officeart/2005/8/layout/pyramid1#1"/>
    <dgm:cxn modelId="{36226B16-F907-4D44-B707-94E1F718B80C}" type="presOf" srcId="{8380A261-4409-4C6B-8A07-0D64C5422F6D}" destId="{3405B94A-B110-4EB0-B99D-680A85764021}" srcOrd="0" destOrd="0" presId="urn:microsoft.com/office/officeart/2005/8/layout/pyramid1#1"/>
    <dgm:cxn modelId="{AE28E987-068C-4050-9EA0-6987A9368CE5}" srcId="{C055D918-0D48-44D3-9287-CAE1B93EB64A}" destId="{CBB2EDB4-08BF-49DB-9282-C363CE23E3D0}" srcOrd="1" destOrd="0" parTransId="{061A8EDF-95EB-4ED1-B54D-E85549B7DDD2}" sibTransId="{8A73D853-84E8-4FCE-B4F9-A28E61B55BFC}"/>
    <dgm:cxn modelId="{DF277F6E-5463-4336-ABDE-6CE9BBB5760E}" srcId="{C055D918-0D48-44D3-9287-CAE1B93EB64A}" destId="{F014B99B-BC0F-4D51-AA35-03139CBC5BDF}" srcOrd="0" destOrd="0" parTransId="{547044BC-B29A-41C2-9396-2C63C92CED4B}" sibTransId="{310293B5-AF1E-4EB5-9AC5-576D9AB28450}"/>
    <dgm:cxn modelId="{6D354D4D-D01E-460C-A8EB-3D83BA2B6C2D}" type="presOf" srcId="{C055D918-0D48-44D3-9287-CAE1B93EB64A}" destId="{8C222443-D6D5-437E-8A06-7845FF64044F}" srcOrd="0" destOrd="0" presId="urn:microsoft.com/office/officeart/2005/8/layout/pyramid1#1"/>
    <dgm:cxn modelId="{AC6ABD16-0912-42FC-8F71-B1CAD1EBEC09}" type="presParOf" srcId="{8C222443-D6D5-437E-8A06-7845FF64044F}" destId="{8E592AC7-B094-488F-86DE-8B46AA43A5F7}" srcOrd="0" destOrd="0" presId="urn:microsoft.com/office/officeart/2005/8/layout/pyramid1#1"/>
    <dgm:cxn modelId="{EF533C9B-CA93-42FC-B557-CC0142C9B358}" type="presParOf" srcId="{8E592AC7-B094-488F-86DE-8B46AA43A5F7}" destId="{47753778-DDCD-4F66-8671-0963E55AC1AB}" srcOrd="0" destOrd="0" presId="urn:microsoft.com/office/officeart/2005/8/layout/pyramid1#1"/>
    <dgm:cxn modelId="{E65F9FEA-9C82-4EB8-9A3B-890098D32110}" type="presParOf" srcId="{8E592AC7-B094-488F-86DE-8B46AA43A5F7}" destId="{158BBE6D-1C8E-4142-827F-B1B32D20364B}" srcOrd="1" destOrd="0" presId="urn:microsoft.com/office/officeart/2005/8/layout/pyramid1#1"/>
    <dgm:cxn modelId="{BDBA3748-C635-425D-B569-22D6760C26C9}" type="presParOf" srcId="{8C222443-D6D5-437E-8A06-7845FF64044F}" destId="{08609C55-E487-4600-AFD0-8994D3888F22}" srcOrd="1" destOrd="0" presId="urn:microsoft.com/office/officeart/2005/8/layout/pyramid1#1"/>
    <dgm:cxn modelId="{4736F2C4-F6F2-48AC-A9DF-1FC135498A50}" type="presParOf" srcId="{08609C55-E487-4600-AFD0-8994D3888F22}" destId="{7099C5AD-A666-455F-9144-31509FAE35FB}" srcOrd="0" destOrd="0" presId="urn:microsoft.com/office/officeart/2005/8/layout/pyramid1#1"/>
    <dgm:cxn modelId="{43F2702F-D1BE-48C2-8B53-71BF24254B02}" type="presParOf" srcId="{08609C55-E487-4600-AFD0-8994D3888F22}" destId="{8064A9E2-4365-4891-A563-4210D9FE6047}" srcOrd="1" destOrd="0" presId="urn:microsoft.com/office/officeart/2005/8/layout/pyramid1#1"/>
    <dgm:cxn modelId="{0F20ED9F-6F9D-4D90-8457-742E58D50CBB}" type="presParOf" srcId="{8C222443-D6D5-437E-8A06-7845FF64044F}" destId="{4E66420A-6794-4210-A8DC-A681DFE94B26}" srcOrd="2" destOrd="0" presId="urn:microsoft.com/office/officeart/2005/8/layout/pyramid1#1"/>
    <dgm:cxn modelId="{708FCD3F-37F9-482B-A2C4-43DFCB7B9925}" type="presParOf" srcId="{4E66420A-6794-4210-A8DC-A681DFE94B26}" destId="{3405B94A-B110-4EB0-B99D-680A85764021}" srcOrd="0" destOrd="0" presId="urn:microsoft.com/office/officeart/2005/8/layout/pyramid1#1"/>
    <dgm:cxn modelId="{8EB73478-C020-4672-88EA-DD18360025D5}" type="presParOf" srcId="{4E66420A-6794-4210-A8DC-A681DFE94B26}" destId="{EB789FCB-B92C-4A52-BB06-4A95FA62001B}" srcOrd="1" destOrd="0" presId="urn:microsoft.com/office/officeart/2005/8/layout/pyramid1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753778-DDCD-4F66-8671-0963E55AC1AB}">
      <dsp:nvSpPr>
        <dsp:cNvPr id="0" name=""/>
        <dsp:cNvSpPr/>
      </dsp:nvSpPr>
      <dsp:spPr bwMode="white">
        <a:xfrm>
          <a:off x="1558153" y="0"/>
          <a:ext cx="1741352" cy="1860273"/>
        </a:xfrm>
        <a:prstGeom prst="trapezoid">
          <a:avLst>
            <a:gd name="adj" fmla="val 50000"/>
          </a:avLst>
        </a:prstGeom>
        <a:solidFill>
          <a:srgbClr val="0070C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b="1" kern="1200" dirty="0"/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b="1" kern="1200" dirty="0"/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b="1" kern="1200" dirty="0"/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b="1" kern="1200" dirty="0"/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b="1" kern="1200" dirty="0">
            <a:solidFill>
              <a:schemeClr val="bg1"/>
            </a:solidFill>
          </a:endParaRP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>
              <a:solidFill>
                <a:schemeClr val="bg1"/>
              </a:solidFill>
            </a:rPr>
            <a:t>Федеральный 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>
              <a:solidFill>
                <a:schemeClr val="bg1"/>
              </a:solidFill>
            </a:rPr>
            <a:t>уровень</a:t>
          </a:r>
        </a:p>
      </dsp:txBody>
      <dsp:txXfrm>
        <a:off x="1558153" y="0"/>
        <a:ext cx="1741352" cy="1860273"/>
      </dsp:txXfrm>
    </dsp:sp>
    <dsp:sp modelId="{7099C5AD-A666-455F-9144-31509FAE35FB}">
      <dsp:nvSpPr>
        <dsp:cNvPr id="0" name=""/>
        <dsp:cNvSpPr/>
      </dsp:nvSpPr>
      <dsp:spPr bwMode="white">
        <a:xfrm>
          <a:off x="865098" y="1878299"/>
          <a:ext cx="3116307" cy="1468853"/>
        </a:xfrm>
        <a:prstGeom prst="trapezoid">
          <a:avLst>
            <a:gd name="adj" fmla="val 46804"/>
          </a:avLst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/>
            <a:t>Региональный уровень</a:t>
          </a:r>
        </a:p>
      </dsp:txBody>
      <dsp:txXfrm>
        <a:off x="1410451" y="1878299"/>
        <a:ext cx="2025599" cy="1468853"/>
      </dsp:txXfrm>
    </dsp:sp>
    <dsp:sp modelId="{3405B94A-B110-4EB0-B99D-680A85764021}">
      <dsp:nvSpPr>
        <dsp:cNvPr id="0" name=""/>
        <dsp:cNvSpPr/>
      </dsp:nvSpPr>
      <dsp:spPr bwMode="white">
        <a:xfrm>
          <a:off x="0" y="3317183"/>
          <a:ext cx="4857660" cy="1860273"/>
        </a:xfrm>
        <a:prstGeom prst="trapezoid">
          <a:avLst>
            <a:gd name="adj" fmla="val 46804"/>
          </a:avLst>
        </a:prstGeom>
        <a:solidFill>
          <a:srgbClr val="00B0F0">
            <a:alpha val="50000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/>
            <a:t>Уровень ОО</a:t>
          </a:r>
        </a:p>
      </dsp:txBody>
      <dsp:txXfrm>
        <a:off x="850090" y="3317183"/>
        <a:ext cx="3157479" cy="186027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1#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>
          <dgm:prSet qsTypeId="urn:microsoft.com/office/officeart/2005/8/quickstyle/simple5"/>
        </dgm:pt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pyraLvlNode" val="level"/>
          <dgm:param type="pyraAcctTxNode" val="acctTx"/>
          <dgm:param type="pyraAcctBkgdNode" val="acctBkgd"/>
          <dgm:param type="linDir" val="fromB"/>
          <dgm:param type="txDir" val="fromT"/>
          <dgm:param type="pyraAcctPos" val="aft"/>
          <dgm:param type="pyraAcctTxMar" val="step"/>
        </dgm:alg>
      </dgm:if>
      <dgm:else name="Name3">
        <dgm:alg type="pyra">
          <dgm:param type="pyraLvlNode" val="level"/>
          <dgm:param type="pyraAcctTxNode" val="acctTx"/>
          <dgm:param type="pyraAcctBkgdNode" val="acctBkgd"/>
          <dgm:param type="linDir" val="fromB"/>
          <dgm:param type="txDir" val="fromT"/>
          <dgm:param type="pyraAcctPos" val="bef"/>
          <dgm:param type="pyraAcctTxMar" val="step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281488" y="0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7640B9-90C9-4772-BFDA-A4074C0D0536}" type="datetimeFigureOut">
              <a:rPr lang="ru-RU" smtClean="0"/>
              <a:t>26.01.2026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4775" y="1336675"/>
            <a:ext cx="4810125" cy="36083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755650" y="5145088"/>
            <a:ext cx="6048375" cy="42100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0155238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281488" y="10155238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9CB307-9D7B-4463-B3A0-46D2065257D2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9CB307-9D7B-4463-B3A0-46D2065257D2}" type="slidenum">
              <a:rPr lang="ru-RU" smtClean="0"/>
              <a:t>14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9CB307-9D7B-4463-B3A0-46D2065257D2}" type="slidenum">
              <a:rPr lang="ru-RU" smtClean="0"/>
              <a:t>25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9CB307-9D7B-4463-B3A0-46D2065257D2}" type="slidenum">
              <a:rPr lang="ru-RU" smtClean="0"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51168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74680"/>
            <a:ext cx="8229240" cy="5297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3239640" y="160020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6022080" y="160020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457200" y="396432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3239640" y="396432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6022080" y="396432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457200" y="274680"/>
            <a:ext cx="8229240" cy="5297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4525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/>
          </p:nvPr>
        </p:nvSpPr>
        <p:spPr>
          <a:xfrm>
            <a:off x="457200" y="3964320"/>
            <a:ext cx="822924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/>
          </p:nvPr>
        </p:nvSpPr>
        <p:spPr>
          <a:xfrm>
            <a:off x="4674240" y="160020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/>
          </p:nvPr>
        </p:nvSpPr>
        <p:spPr>
          <a:xfrm>
            <a:off x="457200" y="396432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/>
          </p:nvPr>
        </p:nvSpPr>
        <p:spPr>
          <a:xfrm>
            <a:off x="4674240" y="3964320"/>
            <a:ext cx="40158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/>
          </p:nvPr>
        </p:nvSpPr>
        <p:spPr>
          <a:xfrm>
            <a:off x="3239640" y="160020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/>
          </p:nvPr>
        </p:nvSpPr>
        <p:spPr>
          <a:xfrm>
            <a:off x="6022080" y="160020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/>
          </p:nvPr>
        </p:nvSpPr>
        <p:spPr>
          <a:xfrm>
            <a:off x="457200" y="396432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/>
          </p:nvPr>
        </p:nvSpPr>
        <p:spPr>
          <a:xfrm>
            <a:off x="3239640" y="396432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/>
          </p:nvPr>
        </p:nvSpPr>
        <p:spPr>
          <a:xfrm>
            <a:off x="6022080" y="3964320"/>
            <a:ext cx="2649600" cy="2158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ru-RU" sz="32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4400" b="0" strike="noStrike" spc="-1">
                <a:solidFill>
                  <a:srgbClr val="000000"/>
                </a:solidFill>
                <a:latin typeface="Calibri" panose="020F0502020204030204"/>
              </a:rPr>
              <a:t>Образец заголовка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marL="342900" indent="-342900">
              <a:lnSpc>
                <a:spcPct val="100000"/>
              </a:lnSpc>
              <a:spcBef>
                <a:spcPts val="640"/>
              </a:spcBef>
              <a:buClr>
                <a:srgbClr val="000000"/>
              </a:buClr>
              <a:buFont typeface="Arial" panose="020B0604020202020204"/>
              <a:buChar char="•"/>
            </a:pPr>
            <a:r>
              <a:rPr lang="ru-RU" sz="3200" b="0" strike="noStrike" spc="-1">
                <a:solidFill>
                  <a:srgbClr val="000000"/>
                </a:solidFill>
                <a:latin typeface="Calibri" panose="020F0502020204030204"/>
              </a:rPr>
              <a:t>Образец текста</a:t>
            </a:r>
          </a:p>
          <a:p>
            <a:pPr marL="742950" lvl="1" indent="-285750">
              <a:lnSpc>
                <a:spcPct val="100000"/>
              </a:lnSpc>
              <a:spcBef>
                <a:spcPts val="560"/>
              </a:spcBef>
              <a:buClr>
                <a:srgbClr val="000000"/>
              </a:buClr>
              <a:buFont typeface="Arial" panose="020B0604020202020204"/>
              <a:buChar char="–"/>
            </a:pPr>
            <a:r>
              <a:rPr lang="ru-RU" sz="2800" b="0" strike="noStrike" spc="-1">
                <a:solidFill>
                  <a:srgbClr val="000000"/>
                </a:solidFill>
                <a:latin typeface="Calibri" panose="020F0502020204030204"/>
              </a:rPr>
              <a:t>Второй уровень</a:t>
            </a:r>
          </a:p>
          <a:p>
            <a:pPr marL="1143000" lvl="2" indent="-228600">
              <a:lnSpc>
                <a:spcPct val="100000"/>
              </a:lnSpc>
              <a:spcBef>
                <a:spcPts val="480"/>
              </a:spcBef>
              <a:buClr>
                <a:srgbClr val="000000"/>
              </a:buClr>
              <a:buFont typeface="Arial" panose="020B0604020202020204"/>
              <a:buChar char="•"/>
            </a:pPr>
            <a:r>
              <a:rPr lang="ru-RU" sz="2400" b="0" strike="noStrike" spc="-1">
                <a:solidFill>
                  <a:srgbClr val="000000"/>
                </a:solidFill>
                <a:latin typeface="Calibri" panose="020F0502020204030204"/>
              </a:rPr>
              <a:t>Третий уровень</a:t>
            </a:r>
          </a:p>
          <a:p>
            <a:pPr marL="1600200" lvl="3" indent="-2286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 panose="020B0604020202020204"/>
              <a:buChar char="–"/>
            </a:pPr>
            <a:r>
              <a:rPr lang="ru-RU" sz="2000" b="0" strike="noStrike" spc="-1">
                <a:solidFill>
                  <a:srgbClr val="000000"/>
                </a:solidFill>
                <a:latin typeface="Calibri" panose="020F0502020204030204"/>
              </a:rPr>
              <a:t>Четвертый уровень</a:t>
            </a:r>
          </a:p>
          <a:p>
            <a:pPr marL="2057400" lvl="4" indent="-2286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 panose="020B0604020202020204"/>
              <a:buChar char="»"/>
            </a:pPr>
            <a:r>
              <a:rPr lang="ru-RU" sz="2000" b="0" strike="noStrike" spc="-1">
                <a:solidFill>
                  <a:srgbClr val="000000"/>
                </a:solidFill>
                <a:latin typeface="Calibri" panose="020F0502020204030204"/>
              </a:rPr>
              <a:t>Пятый уровень</a:t>
            </a:r>
          </a:p>
        </p:txBody>
      </p:sp>
      <p:sp>
        <p:nvSpPr>
          <p:cNvPr id="2" name="PlaceHolder 3"/>
          <p:cNvSpPr>
            <a:spLocks noGrp="1"/>
          </p:cNvSpPr>
          <p:nvPr>
            <p:ph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endParaRPr lang="ru-RU" sz="2400" b="0" strike="noStrike" spc="-1">
              <a:latin typeface="Times New Roman" panose="02020603050405020304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endParaRPr lang="ru-RU" sz="2400" b="0" strike="noStrike" spc="-1">
              <a:latin typeface="Times New Roman" panose="02020603050405020304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endParaRPr lang="ru-RU" sz="2400" b="0" strike="noStrike" spc="-1">
              <a:latin typeface="Times New Roman" panose="02020603050405020304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dt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endParaRPr lang="ru-RU" sz="2400" b="0" strike="noStrike" spc="-1">
              <a:latin typeface="Times New Roman" panose="02020603050405020304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ftr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endParaRPr lang="ru-RU" sz="2400" b="0" strike="noStrike" spc="-1">
              <a:latin typeface="Times New Roman" panose="02020603050405020304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endParaRPr lang="ru-RU" sz="2400" b="0" strike="noStrike" spc="-1">
              <a:latin typeface="Times New Roman" panose="02020603050405020304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solidFill>
                  <a:srgbClr val="000000"/>
                </a:solidFill>
                <a:latin typeface="Calibri" panose="020F0502020204030204"/>
              </a:rPr>
              <a:t>Для правки текста заглавия щёлкните мышью</a:t>
            </a:r>
          </a:p>
        </p:txBody>
      </p:sp>
      <p:sp>
        <p:nvSpPr>
          <p:cNvPr id="45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1800" indent="-323850">
              <a:spcBef>
                <a:spcPts val="141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3200" b="0" strike="noStrike" spc="-1">
                <a:solidFill>
                  <a:srgbClr val="000000"/>
                </a:solidFill>
                <a:latin typeface="Calibri" panose="020F0502020204030204"/>
              </a:rPr>
              <a:t>Для правки структуры щёлкните мышью</a:t>
            </a:r>
          </a:p>
          <a:p>
            <a:pPr marL="864235" lvl="1" indent="-323850">
              <a:spcBef>
                <a:spcPts val="113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2400" b="0" strike="noStrike" spc="-1">
                <a:solidFill>
                  <a:srgbClr val="000000"/>
                </a:solidFill>
                <a:latin typeface="Calibri" panose="020F0502020204030204"/>
              </a:rPr>
              <a:t>Второй уровень структуры</a:t>
            </a:r>
          </a:p>
          <a:p>
            <a:pPr marL="1296035" lvl="2" indent="-288290">
              <a:spcBef>
                <a:spcPts val="850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Calibri" panose="020F0502020204030204"/>
              </a:rPr>
              <a:t>Третий уровень структуры</a:t>
            </a:r>
          </a:p>
          <a:p>
            <a:pPr marL="1727835" lvl="3" indent="-215900">
              <a:spcBef>
                <a:spcPts val="565"/>
              </a:spcBef>
              <a:buClr>
                <a:srgbClr val="000000"/>
              </a:buClr>
              <a:buSzPct val="75000"/>
              <a:buFont typeface="Symbol" panose="05050102010706020507" charset="2"/>
              <a:buChar char=""/>
            </a:pPr>
            <a:r>
              <a:rPr lang="ru-RU" sz="2000" b="0" strike="noStrike" spc="-1">
                <a:solidFill>
                  <a:srgbClr val="000000"/>
                </a:solidFill>
                <a:latin typeface="Calibri" panose="020F0502020204030204"/>
              </a:rPr>
              <a:t>Четвёртый уровень структуры</a:t>
            </a:r>
          </a:p>
          <a:p>
            <a:pPr marL="2160270" lvl="4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Calibri" panose="020F0502020204030204"/>
              </a:rPr>
              <a:t>Пятый уровень структуры</a:t>
            </a:r>
          </a:p>
          <a:p>
            <a:pPr marL="2592070" lvl="5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Calibri" panose="020F0502020204030204"/>
              </a:rPr>
              <a:t>Шестой уровень структуры</a:t>
            </a:r>
          </a:p>
          <a:p>
            <a:pPr marL="3023870" lvl="6" indent="-215900">
              <a:spcBef>
                <a:spcPts val="285"/>
              </a:spcBef>
              <a:buClr>
                <a:srgbClr val="000000"/>
              </a:buClr>
              <a:buSzPct val="45000"/>
              <a:buFont typeface="Wingdings" panose="05000000000000000000" pitchFamily="2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Calibri" panose="020F0502020204030204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jpeg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1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5" Type="http://schemas.openxmlformats.org/officeDocument/2006/relationships/image" Target="../media/image25.jpeg"/><Relationship Id="rId4" Type="http://schemas.openxmlformats.org/officeDocument/2006/relationships/image" Target="../media/image2.png"/><Relationship Id="rId9" Type="http://schemas.openxmlformats.org/officeDocument/2006/relationships/image" Target="../media/image2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9.png"/><Relationship Id="rId4" Type="http://schemas.openxmlformats.org/officeDocument/2006/relationships/image" Target="../media/image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title"/>
          </p:nvPr>
        </p:nvSpPr>
        <p:spPr>
          <a:xfrm>
            <a:off x="1084320" y="179640"/>
            <a:ext cx="3312000" cy="359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</a:rPr>
              <a:t>Челябинская область</a:t>
            </a:r>
            <a:endParaRPr lang="ru-RU" sz="16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83" name="PlaceHolder 2"/>
          <p:cNvSpPr>
            <a:spLocks noGrp="1"/>
          </p:cNvSpPr>
          <p:nvPr>
            <p:ph type="sldNum"/>
          </p:nvPr>
        </p:nvSpPr>
        <p:spPr>
          <a:xfrm>
            <a:off x="6975463" y="6420514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/>
            <a:r>
              <a:rPr lang="ru-RU" sz="2400" spc="-1" dirty="0">
                <a:latin typeface="Times New Roman" panose="02020603050405020304"/>
              </a:rPr>
              <a:t>1</a:t>
            </a:r>
            <a:endParaRPr lang="ru-RU" sz="2400" b="0" strike="noStrike" spc="-1" dirty="0">
              <a:latin typeface="Times New Roman" panose="02020603050405020304"/>
            </a:endParaRPr>
          </a:p>
        </p:txBody>
      </p:sp>
      <p:pic>
        <p:nvPicPr>
          <p:cNvPr id="84" name="Picture 3" descr="C:\Users\Администратор\Desktop\Coat_of_arms_of_Chelyabinsk_Oblast.svg.png"/>
          <p:cNvPicPr/>
          <p:nvPr/>
        </p:nvPicPr>
        <p:blipFill>
          <a:blip r:embed="rId2"/>
          <a:stretch>
            <a:fillRect/>
          </a:stretch>
        </p:blipFill>
        <p:spPr>
          <a:xfrm>
            <a:off x="123840" y="34200"/>
            <a:ext cx="719640" cy="925560"/>
          </a:xfrm>
          <a:prstGeom prst="rect">
            <a:avLst/>
          </a:prstGeom>
          <a:ln w="0">
            <a:noFill/>
          </a:ln>
        </p:spPr>
      </p:pic>
      <p:sp>
        <p:nvSpPr>
          <p:cNvPr id="85" name="TextBox 10"/>
          <p:cNvSpPr/>
          <p:nvPr/>
        </p:nvSpPr>
        <p:spPr>
          <a:xfrm>
            <a:off x="587880" y="836280"/>
            <a:ext cx="8111160" cy="639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800" b="0" strike="noStrike" spc="-1">
                <a:solidFill>
                  <a:srgbClr val="000000"/>
                </a:solidFill>
                <a:latin typeface="Times New Roman" panose="02020603050405020304"/>
              </a:rPr>
              <a:t>государственное</a:t>
            </a:r>
            <a:r>
              <a:rPr lang="en-US" sz="1800" b="0" strike="noStrike" spc="-1">
                <a:solidFill>
                  <a:srgbClr val="000000"/>
                </a:solidFill>
                <a:latin typeface="Times New Roman" panose="02020603050405020304"/>
              </a:rPr>
              <a:t> </a:t>
            </a:r>
            <a:r>
              <a:rPr lang="ru-RU" sz="1800" b="0" strike="noStrike" spc="-1">
                <a:solidFill>
                  <a:srgbClr val="000000"/>
                </a:solidFill>
                <a:latin typeface="Times New Roman" panose="02020603050405020304"/>
              </a:rPr>
              <a:t>бюджетное</a:t>
            </a:r>
            <a:r>
              <a:rPr lang="en-US" sz="1800" b="0" strike="noStrike" spc="-1">
                <a:solidFill>
                  <a:srgbClr val="000000"/>
                </a:solidFill>
                <a:latin typeface="Times New Roman" panose="02020603050405020304"/>
              </a:rPr>
              <a:t> </a:t>
            </a:r>
            <a:r>
              <a:rPr lang="ru-RU" sz="1800" b="0" strike="noStrike" spc="-1">
                <a:solidFill>
                  <a:srgbClr val="000000"/>
                </a:solidFill>
                <a:latin typeface="Times New Roman" panose="02020603050405020304"/>
              </a:rPr>
              <a:t>профессиональное</a:t>
            </a:r>
            <a:r>
              <a:rPr lang="en-US" sz="1800" b="0" strike="noStrike" spc="-1">
                <a:solidFill>
                  <a:srgbClr val="000000"/>
                </a:solidFill>
                <a:latin typeface="Times New Roman" panose="02020603050405020304"/>
              </a:rPr>
              <a:t> </a:t>
            </a:r>
            <a:r>
              <a:rPr lang="ru-RU" sz="1800" b="0" strike="noStrike" spc="-1">
                <a:solidFill>
                  <a:srgbClr val="000000"/>
                </a:solidFill>
                <a:latin typeface="Times New Roman" panose="02020603050405020304"/>
              </a:rPr>
              <a:t>образовательное учреждение </a:t>
            </a:r>
            <a:r>
              <a:rPr lang="en-US" sz="1800" b="0" strike="noStrike" spc="-1">
                <a:solidFill>
                  <a:srgbClr val="000000"/>
                </a:solidFill>
                <a:latin typeface="Times New Roman" panose="02020603050405020304"/>
              </a:rPr>
              <a:t> «Магнитогорский педагогический колледж»</a:t>
            </a:r>
            <a:endParaRPr lang="ru-RU" sz="1800" b="0" strike="noStrike" spc="-1">
              <a:latin typeface="Arial" panose="020B0604020202020204"/>
            </a:endParaRPr>
          </a:p>
        </p:txBody>
      </p:sp>
      <p:sp>
        <p:nvSpPr>
          <p:cNvPr id="86" name="TextBox 11"/>
          <p:cNvSpPr/>
          <p:nvPr/>
        </p:nvSpPr>
        <p:spPr>
          <a:xfrm>
            <a:off x="747000" y="1340640"/>
            <a:ext cx="7623720" cy="1492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endParaRPr lang="ru-RU" sz="1800" b="0" strike="noStrike" spc="-1" dirty="0">
              <a:latin typeface="Arial" panose="020B0604020202020204"/>
            </a:endParaRPr>
          </a:p>
          <a:p>
            <a:pPr algn="ctr"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002060"/>
                </a:solidFill>
                <a:latin typeface="Times New Roman" panose="02020603050405020304"/>
              </a:rPr>
              <a:t>Презентация проекта по внедрению бережливых технологий в системе образования </a:t>
            </a:r>
            <a:endParaRPr lang="ru-RU" sz="2400" b="0" strike="noStrike" spc="-1" dirty="0">
              <a:latin typeface="Arial" panose="020B0604020202020204"/>
            </a:endParaRPr>
          </a:p>
          <a:p>
            <a:pPr algn="ctr"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002060"/>
                </a:solidFill>
                <a:latin typeface="Times New Roman" panose="02020603050405020304"/>
              </a:rPr>
              <a:t>Челябинской области </a:t>
            </a:r>
            <a:endParaRPr lang="ru-RU" sz="2400" b="0" strike="noStrike" spc="-1" dirty="0">
              <a:latin typeface="Arial" panose="020B0604020202020204"/>
            </a:endParaRPr>
          </a:p>
        </p:txBody>
      </p:sp>
      <p:sp>
        <p:nvSpPr>
          <p:cNvPr id="87" name="TextBox 12"/>
          <p:cNvSpPr/>
          <p:nvPr/>
        </p:nvSpPr>
        <p:spPr>
          <a:xfrm>
            <a:off x="3924000" y="4797152"/>
            <a:ext cx="4851360" cy="92187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endParaRPr lang="ru-RU" sz="1800" b="0" strike="noStrike" spc="-1" dirty="0">
              <a:latin typeface="Arial" panose="020B0604020202020204"/>
            </a:endParaRPr>
          </a:p>
          <a:p>
            <a:pPr algn="r">
              <a:lnSpc>
                <a:spcPct val="100000"/>
              </a:lnSpc>
            </a:pPr>
            <a:r>
              <a:rPr lang="ru-RU" spc="-1" dirty="0">
                <a:solidFill>
                  <a:srgbClr val="000000"/>
                </a:solidFill>
                <a:latin typeface="Times New Roman" panose="02020603050405020304"/>
              </a:rPr>
              <a:t>Директор </a:t>
            </a:r>
            <a:r>
              <a:rPr lang="ru-RU" sz="1800" b="0" strike="noStrike" spc="-1" dirty="0">
                <a:solidFill>
                  <a:srgbClr val="000000"/>
                </a:solidFill>
                <a:latin typeface="Times New Roman" panose="02020603050405020304"/>
              </a:rPr>
              <a:t>ГБПОУ «МПК»</a:t>
            </a:r>
            <a:endParaRPr lang="ru-RU" sz="1800" b="0" strike="noStrike" spc="-1" dirty="0">
              <a:latin typeface="Arial" panose="020B0604020202020204"/>
            </a:endParaRPr>
          </a:p>
          <a:p>
            <a:pPr algn="r">
              <a:lnSpc>
                <a:spcPct val="100000"/>
              </a:lnSpc>
            </a:pPr>
            <a:r>
              <a:rPr lang="ru-RU" spc="-1" dirty="0">
                <a:solidFill>
                  <a:srgbClr val="000000"/>
                </a:solidFill>
                <a:latin typeface="Times New Roman" panose="02020603050405020304"/>
              </a:rPr>
              <a:t>О.Ю. </a:t>
            </a:r>
            <a:r>
              <a:rPr lang="ru-RU" spc="-1" dirty="0" err="1">
                <a:solidFill>
                  <a:srgbClr val="000000"/>
                </a:solidFill>
                <a:latin typeface="Times New Roman" panose="02020603050405020304"/>
              </a:rPr>
              <a:t>Леушканова</a:t>
            </a:r>
            <a:endParaRPr lang="ru-RU" sz="1800" b="0" strike="noStrike" spc="-1" dirty="0">
              <a:latin typeface="Arial" panose="020B0604020202020204"/>
            </a:endParaRPr>
          </a:p>
        </p:txBody>
      </p:sp>
      <p:sp>
        <p:nvSpPr>
          <p:cNvPr id="88" name="TextBox 13"/>
          <p:cNvSpPr/>
          <p:nvPr/>
        </p:nvSpPr>
        <p:spPr>
          <a:xfrm>
            <a:off x="831960" y="3140640"/>
            <a:ext cx="7623720" cy="181442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800" b="1" strike="noStrike" spc="-1" dirty="0">
                <a:solidFill>
                  <a:srgbClr val="002060"/>
                </a:solidFill>
                <a:latin typeface="Times New Roman" panose="02020603050405020304"/>
              </a:rPr>
              <a:t>«Оптимизация процесса приема документов абитуриентов</a:t>
            </a:r>
            <a:r>
              <a:rPr lang="ru-RU" sz="2800" b="1" spc="-1" dirty="0">
                <a:solidFill>
                  <a:srgbClr val="002060"/>
                </a:solidFill>
                <a:latin typeface="Times New Roman" panose="02020603050405020304"/>
              </a:rPr>
              <a:t> </a:t>
            </a:r>
          </a:p>
          <a:p>
            <a:pPr algn="ctr">
              <a:lnSpc>
                <a:spcPct val="100000"/>
              </a:lnSpc>
            </a:pPr>
            <a:r>
              <a:rPr lang="ru-RU" sz="2800" b="1" spc="-1" dirty="0">
                <a:solidFill>
                  <a:srgbClr val="002060"/>
                </a:solidFill>
                <a:latin typeface="Times New Roman" panose="02020603050405020304"/>
              </a:rPr>
              <a:t>ГБПОУ «Магнитогорский педагогический колледж» </a:t>
            </a:r>
            <a:r>
              <a:rPr lang="ru-RU" sz="2800" b="1" strike="noStrike" spc="-1" dirty="0">
                <a:solidFill>
                  <a:srgbClr val="002060"/>
                </a:solidFill>
                <a:latin typeface="Times New Roman" panose="02020603050405020304"/>
              </a:rPr>
              <a:t>  </a:t>
            </a:r>
            <a:endParaRPr lang="ru-RU" sz="2800" spc="-1" dirty="0"/>
          </a:p>
        </p:txBody>
      </p:sp>
      <p:pic>
        <p:nvPicPr>
          <p:cNvPr id="89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236600" y="6299280"/>
            <a:ext cx="6957360" cy="285120"/>
          </a:xfrm>
          <a:prstGeom prst="rect">
            <a:avLst/>
          </a:prstGeom>
          <a:ln w="0">
            <a:noFill/>
          </a:ln>
        </p:spPr>
      </p:pic>
      <p:pic>
        <p:nvPicPr>
          <p:cNvPr id="90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164960" y="497160"/>
            <a:ext cx="6957360" cy="285120"/>
          </a:xfrm>
          <a:prstGeom prst="rect">
            <a:avLst/>
          </a:prstGeom>
          <a:ln w="0">
            <a:noFill/>
          </a:ln>
        </p:spPr>
      </p:pic>
      <p:sp>
        <p:nvSpPr>
          <p:cNvPr id="91" name="TextBox 16"/>
          <p:cNvSpPr/>
          <p:nvPr/>
        </p:nvSpPr>
        <p:spPr>
          <a:xfrm>
            <a:off x="2393640" y="6028560"/>
            <a:ext cx="3995640" cy="364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800" b="0" strike="noStrike" spc="-1" dirty="0">
                <a:solidFill>
                  <a:srgbClr val="000000"/>
                </a:solidFill>
                <a:latin typeface="Times New Roman" panose="02020603050405020304"/>
              </a:rPr>
              <a:t>Магнитогорск -2024г.</a:t>
            </a:r>
            <a:endParaRPr lang="ru-RU" sz="1800" b="0" strike="noStrike" spc="-1" dirty="0">
              <a:latin typeface="Arial" panose="020B0604020202020204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1171440" y="384480"/>
            <a:ext cx="6957360" cy="285120"/>
          </a:xfrm>
          <a:prstGeom prst="rect">
            <a:avLst/>
          </a:prstGeom>
          <a:ln w="0">
            <a:noFill/>
          </a:ln>
        </p:spPr>
      </p:pic>
      <p:pic>
        <p:nvPicPr>
          <p:cNvPr id="94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1317600" y="6237360"/>
            <a:ext cx="6957360" cy="285120"/>
          </a:xfrm>
          <a:prstGeom prst="rect">
            <a:avLst/>
          </a:prstGeom>
          <a:ln w="0">
            <a:noFill/>
          </a:ln>
        </p:spPr>
      </p:pic>
      <p:sp>
        <p:nvSpPr>
          <p:cNvPr id="95" name="Заголовок 1"/>
          <p:cNvSpPr/>
          <p:nvPr/>
        </p:nvSpPr>
        <p:spPr>
          <a:xfrm>
            <a:off x="1084320" y="179640"/>
            <a:ext cx="3312000" cy="35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</a:rPr>
              <a:t>Челябинская область</a:t>
            </a:r>
            <a:endParaRPr lang="ru-RU" sz="1600" b="0" strike="noStrike" spc="-1">
              <a:latin typeface="Arial" panose="020B0604020202020204"/>
            </a:endParaRPr>
          </a:p>
        </p:txBody>
      </p:sp>
      <p:sp>
        <p:nvSpPr>
          <p:cNvPr id="92" name="PlaceHolder 1"/>
          <p:cNvSpPr>
            <a:spLocks noGrp="1"/>
          </p:cNvSpPr>
          <p:nvPr>
            <p:ph type="sldNum"/>
          </p:nvPr>
        </p:nvSpPr>
        <p:spPr>
          <a:xfrm>
            <a:off x="6948264" y="646128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/>
            <a:r>
              <a:rPr lang="ru-RU" sz="2400" b="0" strike="noStrike" spc="-1" dirty="0">
                <a:latin typeface="Times New Roman" panose="02020603050405020304"/>
              </a:rPr>
              <a:t>2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696" y="1834042"/>
            <a:ext cx="7632847" cy="440331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96" name="Picture 3" descr="C:\Users\Администратор\Desktop\Coat_of_arms_of_Chelyabinsk_Oblast.svg.png"/>
          <p:cNvPicPr/>
          <p:nvPr/>
        </p:nvPicPr>
        <p:blipFill>
          <a:blip r:embed="rId4"/>
          <a:stretch>
            <a:fillRect/>
          </a:stretch>
        </p:blipFill>
        <p:spPr>
          <a:xfrm>
            <a:off x="249608" y="214181"/>
            <a:ext cx="834712" cy="1073559"/>
          </a:xfrm>
          <a:prstGeom prst="rect">
            <a:avLst/>
          </a:prstGeom>
          <a:ln w="0"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1742838" y="649477"/>
            <a:ext cx="626469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800" b="1" strike="noStrike" spc="-1" dirty="0">
                <a:solidFill>
                  <a:srgbClr val="002060"/>
                </a:solidFill>
                <a:latin typeface="Times New Roman" panose="02020603050405020304"/>
              </a:rPr>
              <a:t>Карточка проекта </a:t>
            </a:r>
          </a:p>
          <a:p>
            <a:pPr algn="ctr">
              <a:lnSpc>
                <a:spcPct val="100000"/>
              </a:lnSpc>
            </a:pPr>
            <a:r>
              <a:rPr lang="ru-RU" sz="1800" b="1" strike="noStrike" spc="-1" dirty="0">
                <a:solidFill>
                  <a:srgbClr val="002060"/>
                </a:solidFill>
                <a:latin typeface="Times New Roman" panose="02020603050405020304"/>
              </a:rPr>
              <a:t>«Оптимизация процесса приема документов абитуриентов</a:t>
            </a:r>
            <a:r>
              <a:rPr lang="ru-RU" sz="1800" b="1" spc="-1" dirty="0">
                <a:solidFill>
                  <a:srgbClr val="002060"/>
                </a:solidFill>
                <a:latin typeface="Times New Roman" panose="02020603050405020304"/>
              </a:rPr>
              <a:t> </a:t>
            </a:r>
          </a:p>
          <a:p>
            <a:pPr algn="ctr">
              <a:lnSpc>
                <a:spcPct val="100000"/>
              </a:lnSpc>
            </a:pPr>
            <a:r>
              <a:rPr lang="ru-RU" sz="1800" b="1" spc="-1" dirty="0">
                <a:solidFill>
                  <a:srgbClr val="002060"/>
                </a:solidFill>
                <a:latin typeface="Times New Roman" panose="02020603050405020304"/>
              </a:rPr>
              <a:t>ГБПОУ «Магнитогорский педагогический колледж» </a:t>
            </a:r>
            <a:r>
              <a:rPr lang="ru-RU" sz="1800" b="1" strike="noStrike" spc="-1" dirty="0">
                <a:solidFill>
                  <a:srgbClr val="002060"/>
                </a:solidFill>
                <a:latin typeface="Times New Roman" panose="02020603050405020304"/>
              </a:rPr>
              <a:t>  </a:t>
            </a:r>
            <a:endParaRPr lang="ru-RU" sz="1800" spc="-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Прямоугольник 5"/>
          <p:cNvSpPr/>
          <p:nvPr/>
        </p:nvSpPr>
        <p:spPr>
          <a:xfrm>
            <a:off x="1317600" y="775683"/>
            <a:ext cx="6062712" cy="521766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800" b="1" spc="-1" dirty="0">
                <a:solidFill>
                  <a:srgbClr val="002060"/>
                </a:solidFill>
                <a:latin typeface="Times New Roman" panose="02020603050405020304"/>
              </a:rPr>
              <a:t>Руководитель и команда проекта</a:t>
            </a:r>
          </a:p>
        </p:txBody>
      </p:sp>
      <p:pic>
        <p:nvPicPr>
          <p:cNvPr id="102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1164960" y="384480"/>
            <a:ext cx="6957360" cy="285120"/>
          </a:xfrm>
          <a:prstGeom prst="rect">
            <a:avLst/>
          </a:prstGeom>
          <a:ln w="0">
            <a:noFill/>
          </a:ln>
        </p:spPr>
      </p:pic>
      <p:pic>
        <p:nvPicPr>
          <p:cNvPr id="104" name="Picture 3" descr="C:\Users\Администратор\Desktop\Coat_of_arms_of_Chelyabinsk_Oblast.svg.png"/>
          <p:cNvPicPr/>
          <p:nvPr/>
        </p:nvPicPr>
        <p:blipFill>
          <a:blip r:embed="rId3"/>
          <a:stretch>
            <a:fillRect/>
          </a:stretch>
        </p:blipFill>
        <p:spPr>
          <a:xfrm>
            <a:off x="123840" y="34200"/>
            <a:ext cx="719640" cy="925560"/>
          </a:xfrm>
          <a:prstGeom prst="rect">
            <a:avLst/>
          </a:prstGeom>
          <a:ln w="0">
            <a:noFill/>
          </a:ln>
        </p:spPr>
      </p:pic>
      <p:sp>
        <p:nvSpPr>
          <p:cNvPr id="105" name="PlaceHolder 2"/>
          <p:cNvSpPr>
            <a:spLocks noGrp="1"/>
          </p:cNvSpPr>
          <p:nvPr>
            <p:ph type="title"/>
          </p:nvPr>
        </p:nvSpPr>
        <p:spPr>
          <a:xfrm>
            <a:off x="1084320" y="179640"/>
            <a:ext cx="3312000" cy="359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</a:rPr>
              <a:t>Челябинская область</a:t>
            </a:r>
            <a:endParaRPr lang="ru-RU" sz="16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/>
          </p:nvPr>
        </p:nvSpPr>
        <p:spPr>
          <a:xfrm>
            <a:off x="247128" y="1598370"/>
            <a:ext cx="6328756" cy="124443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marL="0" indent="0" algn="just">
              <a:buClr>
                <a:srgbClr val="000000"/>
              </a:buClr>
              <a:buFont typeface="Arial" panose="020B0604020202020204"/>
              <a:buNone/>
            </a:pPr>
            <a:r>
              <a:rPr lang="ru-RU" sz="2400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Руководитель проекта</a:t>
            </a:r>
            <a:r>
              <a:rPr lang="ru-RU" sz="2400" b="0" strike="noStrike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Романов Евгений Александрович, заместитель директора по общим вопросам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70000"/>
              </a:lnSpc>
              <a:spcBef>
                <a:spcPts val="560"/>
              </a:spcBef>
              <a:tabLst>
                <a:tab pos="0" algn="l"/>
              </a:tabLst>
            </a:pPr>
            <a:endParaRPr lang="en-US" altLang="en-US" sz="2400" b="0" strike="noStrike" spc="-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AutoShape 2" descr="blob:https://web.telegram.org/843952b6-7997-42ff-8ce5-a5f2829ba10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ru-RU"/>
          </a:p>
        </p:txBody>
      </p:sp>
      <p:pic>
        <p:nvPicPr>
          <p:cNvPr id="94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1317600" y="6202046"/>
            <a:ext cx="6957360" cy="285120"/>
          </a:xfrm>
          <a:prstGeom prst="rect">
            <a:avLst/>
          </a:prstGeom>
          <a:ln w="0">
            <a:noFill/>
          </a:ln>
        </p:spPr>
      </p:pic>
      <p:sp>
        <p:nvSpPr>
          <p:cNvPr id="4" name="Текстовое поле 3"/>
          <p:cNvSpPr txBox="1"/>
          <p:nvPr/>
        </p:nvSpPr>
        <p:spPr>
          <a:xfrm>
            <a:off x="1138582" y="2627296"/>
            <a:ext cx="7010116" cy="1800493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indent="0" algn="just">
              <a:lnSpc>
                <a:spcPct val="100000"/>
              </a:lnSpc>
              <a:spcBef>
                <a:spcPts val="560"/>
              </a:spcBef>
              <a:buClr>
                <a:srgbClr val="000000"/>
              </a:buClr>
              <a:buFont typeface="Arial" panose="020B0604020202020204"/>
              <a:buNone/>
            </a:pPr>
            <a:r>
              <a:rPr lang="ru-RU" sz="2400" b="1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Команда проекта:</a:t>
            </a:r>
            <a:endParaRPr lang="ru-RU" sz="2400" b="1" strike="noStrike" spc="-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00000"/>
              </a:lnSpc>
              <a:spcBef>
                <a:spcPts val="560"/>
              </a:spcBef>
              <a:buClr>
                <a:srgbClr val="000000"/>
              </a:buClr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ru-RU" altLang="en-US" sz="24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Распутина Светлана Петровна, методист</a:t>
            </a:r>
          </a:p>
          <a:p>
            <a:pPr marL="342900" indent="-342900" algn="just">
              <a:lnSpc>
                <a:spcPct val="100000"/>
              </a:lnSpc>
              <a:spcBef>
                <a:spcPts val="560"/>
              </a:spcBef>
              <a:buClr>
                <a:srgbClr val="000000"/>
              </a:buClr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ru-RU" altLang="en-US" sz="24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Меренкова Юлия Геннадьевна, методист</a:t>
            </a:r>
          </a:p>
          <a:p>
            <a:pPr marL="342900" indent="-342900" algn="just">
              <a:lnSpc>
                <a:spcPct val="100000"/>
              </a:lnSpc>
              <a:spcBef>
                <a:spcPts val="560"/>
              </a:spcBef>
              <a:buClr>
                <a:srgbClr val="000000"/>
              </a:buClr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ru-RU" altLang="en-US" sz="2400" spc="-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Шайдулин</a:t>
            </a:r>
            <a:r>
              <a:rPr lang="ru-RU" altLang="en-US" sz="24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Вячеслав Романович, преподаватель.</a:t>
            </a:r>
          </a:p>
        </p:txBody>
      </p:sp>
      <p:sp>
        <p:nvSpPr>
          <p:cNvPr id="2" name="PlaceHolder 1"/>
          <p:cNvSpPr txBox="1"/>
          <p:nvPr/>
        </p:nvSpPr>
        <p:spPr>
          <a:xfrm>
            <a:off x="6948264" y="646128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ru-RU" sz="2400" spc="-1" dirty="0">
                <a:latin typeface="Times New Roman" panose="02020603050405020304"/>
              </a:rPr>
              <a:t>3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70460" y="4501326"/>
            <a:ext cx="1140051" cy="171312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30402" y="1493599"/>
            <a:ext cx="1164437" cy="1804572"/>
          </a:xfrm>
          <a:prstGeom prst="rect">
            <a:avLst/>
          </a:prstGeom>
        </p:spPr>
      </p:pic>
      <p:pic>
        <p:nvPicPr>
          <p:cNvPr id="13" name="Picture 4" descr="https://sun9-60.userapi.com/impg/RT0mEOLVxuZkMR0AIz7K0vw3mc2y8ESb9-jBSg/BEapjZhRgJA.jpg?size=1200x726&amp;quality=95&amp;sign=657fcd265308a5aac6c081c9d83c7fe4&amp;type=album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70" t="13350" r="67630" b="66630"/>
          <a:stretch>
            <a:fillRect/>
          </a:stretch>
        </p:blipFill>
        <p:spPr bwMode="auto">
          <a:xfrm>
            <a:off x="2809395" y="4517424"/>
            <a:ext cx="1204221" cy="1736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Меренкова Юлия Геннадьевна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6320" y="4517424"/>
            <a:ext cx="1127609" cy="1700434"/>
          </a:xfrm>
          <a:prstGeom prst="rect">
            <a:avLst/>
          </a:prstGeom>
          <a:noFill/>
          <a:ln w="28575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1171440" y="384480"/>
            <a:ext cx="6957360" cy="285120"/>
          </a:xfrm>
          <a:prstGeom prst="rect">
            <a:avLst/>
          </a:prstGeom>
          <a:ln w="0">
            <a:noFill/>
          </a:ln>
        </p:spPr>
      </p:pic>
      <p:pic>
        <p:nvPicPr>
          <p:cNvPr id="94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1317600" y="6277477"/>
            <a:ext cx="6957360" cy="285120"/>
          </a:xfrm>
          <a:prstGeom prst="rect">
            <a:avLst/>
          </a:prstGeom>
          <a:ln w="0">
            <a:noFill/>
          </a:ln>
        </p:spPr>
      </p:pic>
      <p:sp>
        <p:nvSpPr>
          <p:cNvPr id="95" name="Заголовок 1"/>
          <p:cNvSpPr/>
          <p:nvPr/>
        </p:nvSpPr>
        <p:spPr>
          <a:xfrm>
            <a:off x="1084320" y="179640"/>
            <a:ext cx="3312000" cy="35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</a:rPr>
              <a:t>Челябинская область</a:t>
            </a:r>
            <a:endParaRPr lang="ru-RU" sz="1600" b="0" strike="noStrike" spc="-1">
              <a:latin typeface="Arial" panose="020B0604020202020204"/>
            </a:endParaRPr>
          </a:p>
        </p:txBody>
      </p:sp>
      <p:sp>
        <p:nvSpPr>
          <p:cNvPr id="92" name="PlaceHolder 1"/>
          <p:cNvSpPr>
            <a:spLocks noGrp="1"/>
          </p:cNvSpPr>
          <p:nvPr>
            <p:ph type="sldNum"/>
          </p:nvPr>
        </p:nvSpPr>
        <p:spPr>
          <a:xfrm>
            <a:off x="6948264" y="646128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/>
            <a:r>
              <a:rPr lang="ru-RU" sz="2400" b="0" strike="noStrike" spc="-1" dirty="0">
                <a:latin typeface="Times New Roman" panose="02020603050405020304"/>
              </a:rPr>
              <a:t>4</a:t>
            </a:r>
          </a:p>
        </p:txBody>
      </p:sp>
      <p:pic>
        <p:nvPicPr>
          <p:cNvPr id="96" name="Picture 3" descr="C:\Users\Администратор\Desktop\Coat_of_arms_of_Chelyabinsk_Oblast.svg.png"/>
          <p:cNvPicPr/>
          <p:nvPr/>
        </p:nvPicPr>
        <p:blipFill>
          <a:blip r:embed="rId3"/>
          <a:stretch>
            <a:fillRect/>
          </a:stretch>
        </p:blipFill>
        <p:spPr>
          <a:xfrm>
            <a:off x="293168" y="279241"/>
            <a:ext cx="834712" cy="1073559"/>
          </a:xfrm>
          <a:prstGeom prst="rect">
            <a:avLst/>
          </a:prstGeom>
          <a:ln w="0">
            <a:noFill/>
          </a:ln>
        </p:spPr>
      </p:pic>
      <p:pic>
        <p:nvPicPr>
          <p:cNvPr id="3" name="Изображение 2"/>
          <p:cNvPicPr>
            <a:picLocks noChangeAspect="1"/>
          </p:cNvPicPr>
          <p:nvPr/>
        </p:nvPicPr>
        <p:blipFill>
          <a:blip r:embed="rId4"/>
          <a:srcRect l="5763"/>
          <a:stretch>
            <a:fillRect/>
          </a:stretch>
        </p:blipFill>
        <p:spPr>
          <a:xfrm>
            <a:off x="2546718" y="1067232"/>
            <a:ext cx="3699204" cy="5105386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2" name="TextBox 1"/>
          <p:cNvSpPr txBox="1"/>
          <p:nvPr/>
        </p:nvSpPr>
        <p:spPr>
          <a:xfrm>
            <a:off x="2843808" y="614030"/>
            <a:ext cx="32587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об открытии проекта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1171440" y="384480"/>
            <a:ext cx="6957360" cy="285120"/>
          </a:xfrm>
          <a:prstGeom prst="rect">
            <a:avLst/>
          </a:prstGeom>
          <a:ln w="0">
            <a:noFill/>
          </a:ln>
        </p:spPr>
      </p:pic>
      <p:pic>
        <p:nvPicPr>
          <p:cNvPr id="94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1317600" y="6237360"/>
            <a:ext cx="6957360" cy="285120"/>
          </a:xfrm>
          <a:prstGeom prst="rect">
            <a:avLst/>
          </a:prstGeom>
          <a:ln w="0">
            <a:noFill/>
          </a:ln>
        </p:spPr>
      </p:pic>
      <p:sp>
        <p:nvSpPr>
          <p:cNvPr id="95" name="Заголовок 1"/>
          <p:cNvSpPr/>
          <p:nvPr/>
        </p:nvSpPr>
        <p:spPr>
          <a:xfrm>
            <a:off x="1084320" y="179640"/>
            <a:ext cx="3312000" cy="35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</a:rPr>
              <a:t>Челябинская область</a:t>
            </a:r>
            <a:endParaRPr lang="ru-RU" sz="1600" b="0" strike="noStrike" spc="-1">
              <a:latin typeface="Arial" panose="020B0604020202020204"/>
            </a:endParaRPr>
          </a:p>
        </p:txBody>
      </p:sp>
      <p:sp>
        <p:nvSpPr>
          <p:cNvPr id="92" name="PlaceHolder 1"/>
          <p:cNvSpPr>
            <a:spLocks noGrp="1"/>
          </p:cNvSpPr>
          <p:nvPr>
            <p:ph type="sldNum"/>
          </p:nvPr>
        </p:nvSpPr>
        <p:spPr>
          <a:xfrm>
            <a:off x="6948264" y="646128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/>
            <a:r>
              <a:rPr lang="ru-RU" sz="2400" b="0" strike="noStrike" spc="-1" dirty="0">
                <a:latin typeface="Times New Roman" panose="02020603050405020304"/>
              </a:rPr>
              <a:t>5</a:t>
            </a:r>
          </a:p>
        </p:txBody>
      </p:sp>
      <p:pic>
        <p:nvPicPr>
          <p:cNvPr id="96" name="Picture 3" descr="C:\Users\Администратор\Desktop\Coat_of_arms_of_Chelyabinsk_Oblast.svg.png"/>
          <p:cNvPicPr/>
          <p:nvPr/>
        </p:nvPicPr>
        <p:blipFill>
          <a:blip r:embed="rId3"/>
          <a:stretch>
            <a:fillRect/>
          </a:stretch>
        </p:blipFill>
        <p:spPr>
          <a:xfrm>
            <a:off x="249608" y="174681"/>
            <a:ext cx="834712" cy="1073559"/>
          </a:xfrm>
          <a:prstGeom prst="rect">
            <a:avLst/>
          </a:prstGeom>
          <a:ln w="0"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1171440" y="635651"/>
            <a:ext cx="784940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altLang="en-US" b="1" spc="-1" dirty="0">
                <a:solidFill>
                  <a:srgbClr val="002060"/>
                </a:solidFill>
                <a:latin typeface="Times New Roman" panose="02020603050405020304"/>
                <a:sym typeface="+mn-ea"/>
              </a:rPr>
              <a:t>Стенд проекта </a:t>
            </a:r>
            <a:r>
              <a:rPr lang="ru-RU" b="1" spc="-1" dirty="0">
                <a:solidFill>
                  <a:srgbClr val="002060"/>
                </a:solidFill>
                <a:latin typeface="Times New Roman" panose="02020603050405020304"/>
              </a:rPr>
              <a:t>«Оптимизация процесса приема документов абитуриентов </a:t>
            </a:r>
          </a:p>
          <a:p>
            <a:pPr algn="ctr">
              <a:lnSpc>
                <a:spcPct val="100000"/>
              </a:lnSpc>
            </a:pPr>
            <a:r>
              <a:rPr lang="ru-RU" b="1" spc="-1" dirty="0">
                <a:solidFill>
                  <a:srgbClr val="002060"/>
                </a:solidFill>
                <a:latin typeface="Times New Roman" panose="02020603050405020304"/>
              </a:rPr>
              <a:t>ГБПОУ «Магнитогорский педагогический колледж»   </a:t>
            </a:r>
            <a:endParaRPr lang="ru-RU" spc="-1" dirty="0"/>
          </a:p>
          <a:p>
            <a:pPr algn="ctr">
              <a:lnSpc>
                <a:spcPct val="100000"/>
              </a:lnSpc>
            </a:pPr>
            <a:endParaRPr lang="ru-RU" altLang="en-US" sz="1800" b="1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2234" y="1344610"/>
            <a:ext cx="8764675" cy="474868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1171440" y="384480"/>
            <a:ext cx="6957360" cy="285120"/>
          </a:xfrm>
          <a:prstGeom prst="rect">
            <a:avLst/>
          </a:prstGeom>
          <a:ln w="0">
            <a:noFill/>
          </a:ln>
        </p:spPr>
      </p:pic>
      <p:pic>
        <p:nvPicPr>
          <p:cNvPr id="94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1317600" y="6237360"/>
            <a:ext cx="6957360" cy="285120"/>
          </a:xfrm>
          <a:prstGeom prst="rect">
            <a:avLst/>
          </a:prstGeom>
          <a:ln w="0">
            <a:noFill/>
          </a:ln>
        </p:spPr>
      </p:pic>
      <p:sp>
        <p:nvSpPr>
          <p:cNvPr id="95" name="Заголовок 1"/>
          <p:cNvSpPr/>
          <p:nvPr/>
        </p:nvSpPr>
        <p:spPr>
          <a:xfrm>
            <a:off x="1084320" y="179640"/>
            <a:ext cx="3312000" cy="35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</a:rPr>
              <a:t>Челябинская область</a:t>
            </a:r>
            <a:endParaRPr lang="ru-RU" sz="1600" b="0" strike="noStrike" spc="-1">
              <a:latin typeface="Arial" panose="020B0604020202020204"/>
            </a:endParaRPr>
          </a:p>
        </p:txBody>
      </p:sp>
      <p:sp>
        <p:nvSpPr>
          <p:cNvPr id="92" name="PlaceHolder 1"/>
          <p:cNvSpPr>
            <a:spLocks noGrp="1"/>
          </p:cNvSpPr>
          <p:nvPr>
            <p:ph type="sldNum"/>
          </p:nvPr>
        </p:nvSpPr>
        <p:spPr>
          <a:xfrm>
            <a:off x="6948264" y="646128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/>
            <a:r>
              <a:rPr lang="ru-RU" sz="2400" b="0" strike="noStrike" spc="-1" dirty="0">
                <a:latin typeface="Times New Roman" panose="02020603050405020304"/>
              </a:rPr>
              <a:t>6</a:t>
            </a:r>
          </a:p>
        </p:txBody>
      </p:sp>
      <p:pic>
        <p:nvPicPr>
          <p:cNvPr id="96" name="Picture 3" descr="C:\Users\Администратор\Desktop\Coat_of_arms_of_Chelyabinsk_Oblast.svg.png"/>
          <p:cNvPicPr/>
          <p:nvPr/>
        </p:nvPicPr>
        <p:blipFill>
          <a:blip r:embed="rId3"/>
          <a:stretch>
            <a:fillRect/>
          </a:stretch>
        </p:blipFill>
        <p:spPr>
          <a:xfrm>
            <a:off x="243509" y="93329"/>
            <a:ext cx="834712" cy="1073559"/>
          </a:xfrm>
          <a:prstGeom prst="rect">
            <a:avLst/>
          </a:prstGeom>
          <a:ln w="0">
            <a:noFill/>
          </a:ln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rcRect l="2269" t="26255" r="21195" b="45638"/>
          <a:stretch>
            <a:fillRect/>
          </a:stretch>
        </p:blipFill>
        <p:spPr>
          <a:xfrm>
            <a:off x="568936" y="1616488"/>
            <a:ext cx="8323544" cy="3225329"/>
          </a:xfrm>
          <a:prstGeom prst="rect">
            <a:avLst/>
          </a:prstGeom>
        </p:spPr>
      </p:pic>
      <p:sp>
        <p:nvSpPr>
          <p:cNvPr id="9" name="Прямоугольник 5"/>
          <p:cNvSpPr/>
          <p:nvPr/>
        </p:nvSpPr>
        <p:spPr>
          <a:xfrm>
            <a:off x="1153631" y="717289"/>
            <a:ext cx="7488832" cy="1198875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b="1" spc="-1" dirty="0">
                <a:solidFill>
                  <a:srgbClr val="002060"/>
                </a:solidFill>
                <a:latin typeface="Times New Roman" panose="02020603050405020304"/>
              </a:rPr>
              <a:t>Дорожная карта реализации </a:t>
            </a:r>
          </a:p>
          <a:p>
            <a:pPr algn="ctr">
              <a:lnSpc>
                <a:spcPct val="100000"/>
              </a:lnSpc>
            </a:pPr>
            <a:r>
              <a:rPr lang="ru-RU" b="1" spc="-1" dirty="0">
                <a:solidFill>
                  <a:srgbClr val="002060"/>
                </a:solidFill>
                <a:latin typeface="Times New Roman" panose="02020603050405020304"/>
              </a:rPr>
              <a:t>проекта «Оптимизация процесса приема документов абитуриентов </a:t>
            </a:r>
          </a:p>
          <a:p>
            <a:pPr algn="ctr">
              <a:lnSpc>
                <a:spcPct val="100000"/>
              </a:lnSpc>
            </a:pPr>
            <a:r>
              <a:rPr lang="ru-RU" b="1" spc="-1" dirty="0">
                <a:solidFill>
                  <a:srgbClr val="002060"/>
                </a:solidFill>
                <a:latin typeface="Times New Roman" panose="02020603050405020304"/>
              </a:rPr>
              <a:t>ГБПОУ «Магнитогорский педагогический колледж»   </a:t>
            </a:r>
            <a:endParaRPr lang="ru-RU" spc="-1" dirty="0"/>
          </a:p>
          <a:p>
            <a:pPr algn="ctr">
              <a:lnSpc>
                <a:spcPct val="100000"/>
              </a:lnSpc>
            </a:pPr>
            <a:endParaRPr lang="ru-RU" b="1" spc="-1" dirty="0">
              <a:solidFill>
                <a:srgbClr val="002060"/>
              </a:solidFill>
              <a:latin typeface="Times New Roman" panose="02020603050405020304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PlaceHolder 1"/>
          <p:cNvSpPr>
            <a:spLocks noGrp="1"/>
          </p:cNvSpPr>
          <p:nvPr>
            <p:ph type="sldNum"/>
          </p:nvPr>
        </p:nvSpPr>
        <p:spPr>
          <a:xfrm>
            <a:off x="8643960" y="6500880"/>
            <a:ext cx="347400" cy="2854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r>
              <a:rPr lang="ru-RU" sz="2400" spc="-1" dirty="0">
                <a:latin typeface="Times New Roman" panose="02020603050405020304"/>
              </a:rPr>
              <a:t>7</a:t>
            </a:r>
            <a:endParaRPr lang="ru-RU" sz="2400" b="0" strike="noStrike" spc="-1" dirty="0">
              <a:latin typeface="Times New Roman" panose="02020603050405020304"/>
            </a:endParaRPr>
          </a:p>
        </p:txBody>
      </p:sp>
      <p:sp>
        <p:nvSpPr>
          <p:cNvPr id="99" name="TextBox 48"/>
          <p:cNvSpPr/>
          <p:nvPr/>
        </p:nvSpPr>
        <p:spPr>
          <a:xfrm>
            <a:off x="73424" y="6332330"/>
            <a:ext cx="4608000" cy="33710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600" b="1" strike="noStrike" spc="-1" dirty="0">
                <a:solidFill>
                  <a:srgbClr val="002060"/>
                </a:solidFill>
                <a:latin typeface="Times New Roman" panose="02020603050405020304"/>
              </a:rPr>
              <a:t>Время протекания процесса – 32 минуты </a:t>
            </a:r>
            <a:endParaRPr lang="ru-RU" sz="1600" b="0" strike="noStrike" spc="-1" dirty="0">
              <a:latin typeface="Arial" panose="020B0604020202020204"/>
            </a:endParaRPr>
          </a:p>
        </p:txBody>
      </p:sp>
      <p:sp>
        <p:nvSpPr>
          <p:cNvPr id="100" name="Прямоугольник 54"/>
          <p:cNvSpPr/>
          <p:nvPr/>
        </p:nvSpPr>
        <p:spPr>
          <a:xfrm>
            <a:off x="0" y="4706571"/>
            <a:ext cx="3457080" cy="30348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400" b="1" strike="noStrike" spc="-1" dirty="0">
                <a:solidFill>
                  <a:srgbClr val="000000"/>
                </a:solidFill>
                <a:latin typeface="Times New Roman" panose="02020603050405020304"/>
              </a:rPr>
              <a:t>ПРОБЛЕМЫ:</a:t>
            </a:r>
            <a:endParaRPr lang="ru-RU" sz="1400" b="0" strike="noStrike" spc="-1" dirty="0">
              <a:latin typeface="Arial" panose="020B0604020202020204"/>
            </a:endParaRPr>
          </a:p>
        </p:txBody>
      </p:sp>
      <p:pic>
        <p:nvPicPr>
          <p:cNvPr id="101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1164600" y="357120"/>
            <a:ext cx="6957360" cy="285120"/>
          </a:xfrm>
          <a:prstGeom prst="rect">
            <a:avLst/>
          </a:prstGeom>
          <a:ln w="0">
            <a:noFill/>
          </a:ln>
        </p:spPr>
      </p:pic>
      <p:sp>
        <p:nvSpPr>
          <p:cNvPr id="103" name="Заголовок 1"/>
          <p:cNvSpPr/>
          <p:nvPr/>
        </p:nvSpPr>
        <p:spPr>
          <a:xfrm>
            <a:off x="1084320" y="179640"/>
            <a:ext cx="3312000" cy="35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</a:rPr>
              <a:t>Челябинская область</a:t>
            </a:r>
            <a:endParaRPr lang="ru-RU" sz="1600" b="0" strike="noStrike" spc="-1">
              <a:latin typeface="Arial" panose="020B0604020202020204"/>
            </a:endParaRPr>
          </a:p>
        </p:txBody>
      </p:sp>
      <p:sp>
        <p:nvSpPr>
          <p:cNvPr id="104" name="Прямоугольник 5"/>
          <p:cNvSpPr/>
          <p:nvPr/>
        </p:nvSpPr>
        <p:spPr>
          <a:xfrm>
            <a:off x="1084320" y="1091726"/>
            <a:ext cx="7376112" cy="644877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b="1" spc="-1" dirty="0">
                <a:solidFill>
                  <a:srgbClr val="002060"/>
                </a:solidFill>
                <a:latin typeface="Times New Roman" panose="02020603050405020304"/>
              </a:rPr>
              <a:t>«Оптимизация процесса приема документов абитуриентов </a:t>
            </a:r>
          </a:p>
          <a:p>
            <a:pPr algn="ctr">
              <a:lnSpc>
                <a:spcPct val="100000"/>
              </a:lnSpc>
            </a:pPr>
            <a:r>
              <a:rPr lang="ru-RU" b="1" spc="-1" dirty="0">
                <a:solidFill>
                  <a:srgbClr val="002060"/>
                </a:solidFill>
                <a:latin typeface="Times New Roman" panose="02020603050405020304"/>
              </a:rPr>
              <a:t>ГБПОУ «Магнитогорский педагогический колледж»   </a:t>
            </a:r>
          </a:p>
        </p:txBody>
      </p:sp>
      <p:graphicFrame>
        <p:nvGraphicFramePr>
          <p:cNvPr id="106" name="Таблица 5"/>
          <p:cNvGraphicFramePr/>
          <p:nvPr>
            <p:extLst>
              <p:ext uri="{D42A27DB-BD31-4B8C-83A1-F6EECF244321}">
                <p14:modId xmlns:p14="http://schemas.microsoft.com/office/powerpoint/2010/main" val="2272288700"/>
              </p:ext>
            </p:extLst>
          </p:nvPr>
        </p:nvGraphicFramePr>
        <p:xfrm>
          <a:off x="106200" y="5044550"/>
          <a:ext cx="7549200" cy="1287780"/>
        </p:xfrm>
        <a:graphic>
          <a:graphicData uri="http://schemas.openxmlformats.org/drawingml/2006/table">
            <a:tbl>
              <a:tblPr/>
              <a:tblGrid>
                <a:gridCol w="3034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457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320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ru-RU" sz="14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№</a:t>
                      </a:r>
                      <a:endParaRPr lang="ru-RU" sz="14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720" marR="9720" anchor="ctr"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000000"/>
                      </a:solidFill>
                    </a:lnT>
                    <a:lnB w="93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ru-RU" sz="14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Наименование проблемы</a:t>
                      </a:r>
                      <a:endParaRPr lang="ru-RU" sz="14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720" marR="9720" anchor="ctr"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000000"/>
                      </a:solidFill>
                    </a:lnT>
                    <a:lnB w="936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3200">
                <a:tc>
                  <a:txBody>
                    <a:bodyPr/>
                    <a:lstStyle/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7620" marR="7620" marT="7620" marB="0" anchor="ctr"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000000"/>
                      </a:solidFill>
                    </a:lnT>
                    <a:lnB w="936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Отсутствие стандарта заполнения </a:t>
                      </a:r>
                    </a:p>
                  </a:txBody>
                  <a:tcPr marL="7620" marR="7620" marT="7620" marB="0" anchor="ctr"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000000"/>
                      </a:solidFill>
                    </a:lnT>
                    <a:lnB w="936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2840">
                <a:tc>
                  <a:txBody>
                    <a:bodyPr/>
                    <a:lstStyle/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7620" marR="7620" marT="7620" marB="0" anchor="ctr"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000000"/>
                      </a:solidFill>
                    </a:lnT>
                    <a:lnB w="936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Ошибки в заполнении документации </a:t>
                      </a:r>
                    </a:p>
                  </a:txBody>
                  <a:tcPr marL="7620" marR="7620" marT="7620" marB="0" anchor="ctr"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000000"/>
                      </a:solidFill>
                    </a:lnT>
                    <a:lnB w="936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3200">
                <a:tc>
                  <a:txBody>
                    <a:bodyPr/>
                    <a:lstStyle/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000000"/>
                      </a:solidFill>
                    </a:lnT>
                    <a:lnB w="936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Малое количество абитуриентов, вовремя подавших заявление</a:t>
                      </a:r>
                    </a:p>
                  </a:txBody>
                  <a:tcPr marL="7620" marR="7620" marT="7620" marB="0" anchor="ctr"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000000"/>
                      </a:solidFill>
                    </a:lnT>
                    <a:lnB w="936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" name="Прямоугольник 5"/>
          <p:cNvSpPr/>
          <p:nvPr/>
        </p:nvSpPr>
        <p:spPr>
          <a:xfrm>
            <a:off x="902416" y="589600"/>
            <a:ext cx="7558016" cy="367878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b="1" spc="-1" dirty="0">
                <a:solidFill>
                  <a:srgbClr val="002060"/>
                </a:solidFill>
                <a:latin typeface="Times New Roman" panose="02020603050405020304"/>
              </a:rPr>
              <a:t>Карта текущего состояния</a:t>
            </a:r>
          </a:p>
        </p:txBody>
      </p:sp>
      <p:pic>
        <p:nvPicPr>
          <p:cNvPr id="3" name="Picture 3" descr="C:\Users\Администратор\Desktop\Coat_of_arms_of_Chelyabinsk_Oblast.svg.png"/>
          <p:cNvPicPr/>
          <p:nvPr/>
        </p:nvPicPr>
        <p:blipFill>
          <a:blip r:embed="rId3"/>
          <a:stretch>
            <a:fillRect/>
          </a:stretch>
        </p:blipFill>
        <p:spPr>
          <a:xfrm>
            <a:off x="256154" y="434288"/>
            <a:ext cx="834712" cy="1073559"/>
          </a:xfrm>
          <a:prstGeom prst="rect">
            <a:avLst/>
          </a:prstGeom>
          <a:ln w="0">
            <a:noFill/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528" y="2025938"/>
            <a:ext cx="8523255" cy="2065887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1171440" y="384480"/>
            <a:ext cx="6957360" cy="285120"/>
          </a:xfrm>
          <a:prstGeom prst="rect">
            <a:avLst/>
          </a:prstGeom>
          <a:ln w="0">
            <a:noFill/>
          </a:ln>
        </p:spPr>
      </p:pic>
      <p:pic>
        <p:nvPicPr>
          <p:cNvPr id="94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1317600" y="6237360"/>
            <a:ext cx="6957360" cy="285120"/>
          </a:xfrm>
          <a:prstGeom prst="rect">
            <a:avLst/>
          </a:prstGeom>
          <a:ln w="0">
            <a:noFill/>
          </a:ln>
        </p:spPr>
      </p:pic>
      <p:sp>
        <p:nvSpPr>
          <p:cNvPr id="95" name="Заголовок 1"/>
          <p:cNvSpPr/>
          <p:nvPr/>
        </p:nvSpPr>
        <p:spPr>
          <a:xfrm>
            <a:off x="1084320" y="179640"/>
            <a:ext cx="3312000" cy="35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</a:rPr>
              <a:t>Челябинская область</a:t>
            </a:r>
            <a:endParaRPr lang="ru-RU" sz="1600" b="0" strike="noStrike" spc="-1">
              <a:latin typeface="Arial" panose="020B0604020202020204"/>
            </a:endParaRPr>
          </a:p>
        </p:txBody>
      </p:sp>
      <p:sp>
        <p:nvSpPr>
          <p:cNvPr id="92" name="PlaceHolder 1"/>
          <p:cNvSpPr>
            <a:spLocks noGrp="1"/>
          </p:cNvSpPr>
          <p:nvPr>
            <p:ph type="sldNum"/>
          </p:nvPr>
        </p:nvSpPr>
        <p:spPr>
          <a:xfrm>
            <a:off x="6948264" y="646128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/>
            <a:r>
              <a:rPr lang="ru-RU" sz="2400" b="0" strike="noStrike" spc="-1" dirty="0">
                <a:latin typeface="Times New Roman" panose="02020603050405020304"/>
              </a:rPr>
              <a:t>8</a:t>
            </a:r>
          </a:p>
        </p:txBody>
      </p:sp>
      <p:pic>
        <p:nvPicPr>
          <p:cNvPr id="96" name="Picture 3" descr="C:\Users\Администратор\Desktop\Coat_of_arms_of_Chelyabinsk_Oblast.svg.png"/>
          <p:cNvPicPr/>
          <p:nvPr/>
        </p:nvPicPr>
        <p:blipFill>
          <a:blip r:embed="rId3"/>
          <a:stretch>
            <a:fillRect/>
          </a:stretch>
        </p:blipFill>
        <p:spPr>
          <a:xfrm>
            <a:off x="249608" y="207057"/>
            <a:ext cx="834712" cy="1073559"/>
          </a:xfrm>
          <a:prstGeom prst="rect">
            <a:avLst/>
          </a:prstGeom>
          <a:ln w="0">
            <a:noFill/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76" t="8967" r="7550" b="18238"/>
          <a:stretch>
            <a:fillRect/>
          </a:stretch>
        </p:blipFill>
        <p:spPr>
          <a:xfrm>
            <a:off x="497336" y="1628800"/>
            <a:ext cx="8323136" cy="483248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98357" y="558791"/>
            <a:ext cx="695736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altLang="en-US" b="1" spc="-1" dirty="0">
                <a:solidFill>
                  <a:srgbClr val="002060"/>
                </a:solidFill>
                <a:latin typeface="Times New Roman" panose="02020603050405020304"/>
              </a:rPr>
              <a:t>Производственный анализ № 1</a:t>
            </a:r>
          </a:p>
          <a:p>
            <a:pPr algn="ctr">
              <a:lnSpc>
                <a:spcPct val="100000"/>
              </a:lnSpc>
            </a:pPr>
            <a:r>
              <a:rPr lang="ru-RU" b="1" spc="-1" dirty="0">
                <a:solidFill>
                  <a:srgbClr val="002060"/>
                </a:solidFill>
                <a:latin typeface="Times New Roman" panose="02020603050405020304"/>
              </a:rPr>
              <a:t>«Оптимизация процесса приема документов абитуриентов </a:t>
            </a:r>
          </a:p>
          <a:p>
            <a:pPr algn="ctr">
              <a:lnSpc>
                <a:spcPct val="100000"/>
              </a:lnSpc>
            </a:pPr>
            <a:r>
              <a:rPr lang="ru-RU" b="1" spc="-1" dirty="0">
                <a:solidFill>
                  <a:srgbClr val="002060"/>
                </a:solidFill>
                <a:latin typeface="Times New Roman" panose="02020603050405020304"/>
              </a:rPr>
              <a:t>ГБПОУ «Магнитогорский педагогический колледж»   </a:t>
            </a:r>
          </a:p>
          <a:p>
            <a:pPr algn="ctr">
              <a:lnSpc>
                <a:spcPct val="100000"/>
              </a:lnSpc>
            </a:pPr>
            <a:r>
              <a:rPr lang="ru-RU" altLang="en-US" sz="1800" b="1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1171440" y="384480"/>
            <a:ext cx="6957360" cy="285120"/>
          </a:xfrm>
          <a:prstGeom prst="rect">
            <a:avLst/>
          </a:prstGeom>
          <a:ln w="0">
            <a:noFill/>
          </a:ln>
        </p:spPr>
      </p:pic>
      <p:pic>
        <p:nvPicPr>
          <p:cNvPr id="94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1317600" y="6277477"/>
            <a:ext cx="6957360" cy="285120"/>
          </a:xfrm>
          <a:prstGeom prst="rect">
            <a:avLst/>
          </a:prstGeom>
          <a:ln w="0">
            <a:noFill/>
          </a:ln>
        </p:spPr>
      </p:pic>
      <p:sp>
        <p:nvSpPr>
          <p:cNvPr id="95" name="Заголовок 1"/>
          <p:cNvSpPr/>
          <p:nvPr/>
        </p:nvSpPr>
        <p:spPr>
          <a:xfrm>
            <a:off x="1084320" y="179640"/>
            <a:ext cx="3312000" cy="35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</a:rPr>
              <a:t>Челябинская область</a:t>
            </a:r>
            <a:endParaRPr lang="ru-RU" sz="1600" b="0" strike="noStrike" spc="-1">
              <a:latin typeface="Arial" panose="020B0604020202020204"/>
            </a:endParaRPr>
          </a:p>
        </p:txBody>
      </p:sp>
      <p:sp>
        <p:nvSpPr>
          <p:cNvPr id="92" name="PlaceHolder 1"/>
          <p:cNvSpPr>
            <a:spLocks noGrp="1"/>
          </p:cNvSpPr>
          <p:nvPr>
            <p:ph type="sldNum"/>
          </p:nvPr>
        </p:nvSpPr>
        <p:spPr>
          <a:xfrm>
            <a:off x="6948264" y="646128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/>
            <a:r>
              <a:rPr lang="ru-RU" sz="2400" b="0" strike="noStrike" spc="-1" dirty="0">
                <a:latin typeface="Times New Roman" panose="02020603050405020304"/>
              </a:rPr>
              <a:t>9</a:t>
            </a:r>
          </a:p>
        </p:txBody>
      </p:sp>
      <p:pic>
        <p:nvPicPr>
          <p:cNvPr id="96" name="Picture 3" descr="C:\Users\Администратор\Desktop\Coat_of_arms_of_Chelyabinsk_Oblast.svg.png"/>
          <p:cNvPicPr/>
          <p:nvPr/>
        </p:nvPicPr>
        <p:blipFill>
          <a:blip r:embed="rId3"/>
          <a:stretch>
            <a:fillRect/>
          </a:stretch>
        </p:blipFill>
        <p:spPr>
          <a:xfrm>
            <a:off x="336728" y="285464"/>
            <a:ext cx="834712" cy="1073559"/>
          </a:xfrm>
          <a:prstGeom prst="rect">
            <a:avLst/>
          </a:prstGeom>
          <a:ln w="0">
            <a:noFill/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33" b="32473"/>
          <a:stretch>
            <a:fillRect/>
          </a:stretch>
        </p:blipFill>
        <p:spPr>
          <a:xfrm>
            <a:off x="488272" y="1628800"/>
            <a:ext cx="8167456" cy="464867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329946" y="518603"/>
            <a:ext cx="695736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altLang="en-US" b="1" spc="-1" dirty="0">
                <a:solidFill>
                  <a:srgbClr val="002060"/>
                </a:solidFill>
                <a:latin typeface="Times New Roman" panose="02020603050405020304"/>
              </a:rPr>
              <a:t>Производственный анализ № 1 </a:t>
            </a:r>
          </a:p>
          <a:p>
            <a:pPr algn="ctr">
              <a:lnSpc>
                <a:spcPct val="100000"/>
              </a:lnSpc>
            </a:pPr>
            <a:r>
              <a:rPr lang="ru-RU" b="1" spc="-1" dirty="0">
                <a:solidFill>
                  <a:srgbClr val="002060"/>
                </a:solidFill>
                <a:latin typeface="Times New Roman" panose="02020603050405020304"/>
              </a:rPr>
              <a:t>«Оптимизация процесса приема документов абитуриентов </a:t>
            </a:r>
          </a:p>
          <a:p>
            <a:pPr algn="ctr">
              <a:lnSpc>
                <a:spcPct val="100000"/>
              </a:lnSpc>
            </a:pPr>
            <a:r>
              <a:rPr lang="ru-RU" b="1" spc="-1" dirty="0">
                <a:solidFill>
                  <a:srgbClr val="002060"/>
                </a:solidFill>
                <a:latin typeface="Times New Roman" panose="02020603050405020304"/>
              </a:rPr>
              <a:t>ГБПОУ «Магнитогорский педагогический колледж»   </a:t>
            </a:r>
          </a:p>
          <a:p>
            <a:pPr algn="ctr">
              <a:lnSpc>
                <a:spcPct val="100000"/>
              </a:lnSpc>
            </a:pPr>
            <a:r>
              <a:rPr lang="ru-RU" altLang="en-US" sz="1800" b="1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cxnSp>
        <p:nvCxnSpPr>
          <p:cNvPr id="2" name="Прямое соединение 1"/>
          <p:cNvCxnSpPr/>
          <p:nvPr/>
        </p:nvCxnSpPr>
        <p:spPr>
          <a:xfrm>
            <a:off x="1052195" y="3417570"/>
            <a:ext cx="770191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1171440" y="384480"/>
            <a:ext cx="6957360" cy="285120"/>
          </a:xfrm>
          <a:prstGeom prst="rect">
            <a:avLst/>
          </a:prstGeom>
          <a:ln w="0">
            <a:noFill/>
          </a:ln>
        </p:spPr>
      </p:pic>
      <p:pic>
        <p:nvPicPr>
          <p:cNvPr id="94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1317600" y="6277477"/>
            <a:ext cx="6957360" cy="285120"/>
          </a:xfrm>
          <a:prstGeom prst="rect">
            <a:avLst/>
          </a:prstGeom>
          <a:ln w="0">
            <a:noFill/>
          </a:ln>
        </p:spPr>
      </p:pic>
      <p:sp>
        <p:nvSpPr>
          <p:cNvPr id="95" name="Заголовок 1"/>
          <p:cNvSpPr/>
          <p:nvPr/>
        </p:nvSpPr>
        <p:spPr>
          <a:xfrm>
            <a:off x="1084320" y="179640"/>
            <a:ext cx="3312000" cy="35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</a:rPr>
              <a:t>Челябинская область</a:t>
            </a:r>
            <a:endParaRPr lang="ru-RU" sz="1600" b="0" strike="noStrike" spc="-1">
              <a:latin typeface="Arial" panose="020B0604020202020204"/>
            </a:endParaRPr>
          </a:p>
        </p:txBody>
      </p:sp>
      <p:sp>
        <p:nvSpPr>
          <p:cNvPr id="92" name="PlaceHolder 1"/>
          <p:cNvSpPr>
            <a:spLocks noGrp="1"/>
          </p:cNvSpPr>
          <p:nvPr>
            <p:ph type="sldNum"/>
          </p:nvPr>
        </p:nvSpPr>
        <p:spPr>
          <a:xfrm>
            <a:off x="6948264" y="646128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/>
            <a:r>
              <a:rPr lang="ru-RU" sz="2400" b="0" strike="noStrike" spc="-1" dirty="0">
                <a:latin typeface="Times New Roman" panose="02020603050405020304"/>
              </a:rPr>
              <a:t>10</a:t>
            </a:r>
          </a:p>
        </p:txBody>
      </p:sp>
      <p:pic>
        <p:nvPicPr>
          <p:cNvPr id="96" name="Picture 3" descr="C:\Users\Администратор\Desktop\Coat_of_arms_of_Chelyabinsk_Oblast.svg.png"/>
          <p:cNvPicPr/>
          <p:nvPr/>
        </p:nvPicPr>
        <p:blipFill>
          <a:blip r:embed="rId3"/>
          <a:stretch>
            <a:fillRect/>
          </a:stretch>
        </p:blipFill>
        <p:spPr>
          <a:xfrm>
            <a:off x="336728" y="285464"/>
            <a:ext cx="834712" cy="1073559"/>
          </a:xfrm>
          <a:prstGeom prst="rect">
            <a:avLst/>
          </a:prstGeom>
          <a:ln w="0"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1084320" y="638296"/>
            <a:ext cx="7645912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altLang="en-US" sz="2000" b="1" spc="-1" dirty="0">
                <a:solidFill>
                  <a:srgbClr val="002060"/>
                </a:solidFill>
                <a:latin typeface="Times New Roman" panose="02020603050405020304"/>
              </a:rPr>
              <a:t>Карта идеального состояния процесса </a:t>
            </a:r>
          </a:p>
          <a:p>
            <a:pPr algn="ctr">
              <a:lnSpc>
                <a:spcPct val="100000"/>
              </a:lnSpc>
            </a:pPr>
            <a:r>
              <a:rPr lang="ru-RU" sz="2000" b="1" spc="-1" dirty="0">
                <a:solidFill>
                  <a:srgbClr val="002060"/>
                </a:solidFill>
                <a:latin typeface="Times New Roman" panose="02020603050405020304"/>
              </a:rPr>
              <a:t>«Оптимизация процесса приема документов абитуриентов </a:t>
            </a:r>
          </a:p>
          <a:p>
            <a:pPr algn="ctr">
              <a:lnSpc>
                <a:spcPct val="100000"/>
              </a:lnSpc>
            </a:pPr>
            <a:r>
              <a:rPr lang="ru-RU" sz="2000" b="1" spc="-1" dirty="0">
                <a:solidFill>
                  <a:srgbClr val="002060"/>
                </a:solidFill>
                <a:latin typeface="Times New Roman" panose="02020603050405020304"/>
              </a:rPr>
              <a:t>ГБПОУ «Магнитогорский педагогический колледж»   </a:t>
            </a:r>
          </a:p>
          <a:p>
            <a:pPr algn="ctr">
              <a:lnSpc>
                <a:spcPct val="100000"/>
              </a:lnSpc>
            </a:pPr>
            <a:endParaRPr lang="ru-RU" sz="2000" b="1" spc="-1" dirty="0">
              <a:solidFill>
                <a:srgbClr val="002060"/>
              </a:solidFill>
              <a:latin typeface="Times New Roman" panose="02020603050405020304"/>
            </a:endParaRPr>
          </a:p>
          <a:p>
            <a:pPr algn="ctr">
              <a:lnSpc>
                <a:spcPct val="100000"/>
              </a:lnSpc>
            </a:pPr>
            <a:r>
              <a:rPr lang="ru-RU" altLang="en-US" sz="2000" b="1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520" y="1844824"/>
            <a:ext cx="8729280" cy="3016544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1171440" y="384480"/>
            <a:ext cx="6957360" cy="285120"/>
          </a:xfrm>
          <a:prstGeom prst="rect">
            <a:avLst/>
          </a:prstGeom>
          <a:ln w="0">
            <a:noFill/>
          </a:ln>
        </p:spPr>
      </p:pic>
      <p:pic>
        <p:nvPicPr>
          <p:cNvPr id="94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1317600" y="6237360"/>
            <a:ext cx="6957360" cy="285120"/>
          </a:xfrm>
          <a:prstGeom prst="rect">
            <a:avLst/>
          </a:prstGeom>
          <a:ln w="0">
            <a:noFill/>
          </a:ln>
        </p:spPr>
      </p:pic>
      <p:sp>
        <p:nvSpPr>
          <p:cNvPr id="95" name="Заголовок 1"/>
          <p:cNvSpPr/>
          <p:nvPr/>
        </p:nvSpPr>
        <p:spPr>
          <a:xfrm>
            <a:off x="1084320" y="179640"/>
            <a:ext cx="3312000" cy="35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1600" b="1" i="0" u="none" strike="noStrike" kern="1200" cap="none" spc="-1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rPr>
              <a:t>Челябинская область</a:t>
            </a:r>
            <a:endParaRPr kumimoji="0" lang="ru-RU" sz="1600" b="0" i="0" u="none" strike="noStrike" kern="1200" cap="none" spc="-1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</a:endParaRPr>
          </a:p>
        </p:txBody>
      </p:sp>
      <p:sp>
        <p:nvSpPr>
          <p:cNvPr id="92" name="PlaceHolder 1"/>
          <p:cNvSpPr>
            <a:spLocks noGrp="1"/>
          </p:cNvSpPr>
          <p:nvPr>
            <p:ph type="sldNum"/>
          </p:nvPr>
        </p:nvSpPr>
        <p:spPr>
          <a:xfrm>
            <a:off x="6948264" y="646128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2400" b="0" i="0" u="none" strike="noStrike" kern="1200" cap="none" spc="-1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/>
              </a:rPr>
              <a:t>11</a:t>
            </a:r>
          </a:p>
        </p:txBody>
      </p:sp>
      <p:sp>
        <p:nvSpPr>
          <p:cNvPr id="7" name="Прямоугольник 5"/>
          <p:cNvSpPr/>
          <p:nvPr/>
        </p:nvSpPr>
        <p:spPr>
          <a:xfrm>
            <a:off x="1436396" y="822758"/>
            <a:ext cx="6310800" cy="45612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2400" b="1" i="0" u="none" strike="noStrike" kern="1200" cap="none" spc="-1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/>
              </a:rPr>
              <a:t>Диаграмма Исикавы</a:t>
            </a:r>
            <a:endParaRPr kumimoji="0" lang="ru-RU" sz="2400" b="0" i="0" u="none" strike="noStrike" kern="1200" cap="none" spc="-1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</a:endParaRPr>
          </a:p>
        </p:txBody>
      </p:sp>
      <p:pic>
        <p:nvPicPr>
          <p:cNvPr id="96" name="Picture 3" descr="C:\Users\Администратор\Desktop\Coat_of_arms_of_Chelyabinsk_Oblast.svg.png"/>
          <p:cNvPicPr/>
          <p:nvPr/>
        </p:nvPicPr>
        <p:blipFill>
          <a:blip r:embed="rId3"/>
          <a:stretch>
            <a:fillRect/>
          </a:stretch>
        </p:blipFill>
        <p:spPr>
          <a:xfrm>
            <a:off x="232473" y="206464"/>
            <a:ext cx="834712" cy="1073559"/>
          </a:xfrm>
          <a:prstGeom prst="rect">
            <a:avLst/>
          </a:prstGeom>
          <a:ln w="0">
            <a:noFill/>
          </a:ln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7584" y="1278878"/>
            <a:ext cx="7560840" cy="4996426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/>
            <a:r>
              <a:rPr lang="ru-RU" sz="2400" b="0" strike="noStrike" spc="-1" dirty="0">
                <a:latin typeface="Times New Roman" panose="02020603050405020304"/>
              </a:rPr>
              <a:t>12</a:t>
            </a:r>
          </a:p>
        </p:txBody>
      </p:sp>
      <p:sp>
        <p:nvSpPr>
          <p:cNvPr id="108" name="Прямоугольник 5"/>
          <p:cNvSpPr/>
          <p:nvPr/>
        </p:nvSpPr>
        <p:spPr>
          <a:xfrm>
            <a:off x="1908360" y="544680"/>
            <a:ext cx="4798440" cy="45612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>
                <a:solidFill>
                  <a:srgbClr val="000000"/>
                </a:solidFill>
                <a:latin typeface="Times New Roman" panose="02020603050405020304"/>
              </a:rPr>
              <a:t>Анализ проблем</a:t>
            </a:r>
            <a:endParaRPr lang="ru-RU" sz="2400" b="0" strike="noStrike" spc="-1">
              <a:latin typeface="Arial" panose="020B0604020202020204"/>
            </a:endParaRPr>
          </a:p>
        </p:txBody>
      </p:sp>
      <p:pic>
        <p:nvPicPr>
          <p:cNvPr id="109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1164960" y="384480"/>
            <a:ext cx="6957360" cy="285120"/>
          </a:xfrm>
          <a:prstGeom prst="rect">
            <a:avLst/>
          </a:prstGeom>
          <a:ln w="0">
            <a:noFill/>
          </a:ln>
        </p:spPr>
      </p:pic>
      <p:pic>
        <p:nvPicPr>
          <p:cNvPr id="110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1203480" y="6309360"/>
            <a:ext cx="6957360" cy="285120"/>
          </a:xfrm>
          <a:prstGeom prst="rect">
            <a:avLst/>
          </a:prstGeom>
          <a:ln w="0">
            <a:noFill/>
          </a:ln>
        </p:spPr>
      </p:pic>
      <p:pic>
        <p:nvPicPr>
          <p:cNvPr id="111" name="Picture 3" descr="C:\Users\Администратор\Desktop\Coat_of_arms_of_Chelyabinsk_Oblast.svg.png"/>
          <p:cNvPicPr/>
          <p:nvPr/>
        </p:nvPicPr>
        <p:blipFill>
          <a:blip r:embed="rId3"/>
          <a:stretch>
            <a:fillRect/>
          </a:stretch>
        </p:blipFill>
        <p:spPr>
          <a:xfrm>
            <a:off x="123840" y="34200"/>
            <a:ext cx="719640" cy="925560"/>
          </a:xfrm>
          <a:prstGeom prst="rect">
            <a:avLst/>
          </a:prstGeom>
          <a:ln w="0">
            <a:noFill/>
          </a:ln>
        </p:spPr>
      </p:pic>
      <p:sp>
        <p:nvSpPr>
          <p:cNvPr id="112" name="PlaceHolder 2"/>
          <p:cNvSpPr>
            <a:spLocks noGrp="1"/>
          </p:cNvSpPr>
          <p:nvPr>
            <p:ph type="title"/>
          </p:nvPr>
        </p:nvSpPr>
        <p:spPr>
          <a:xfrm>
            <a:off x="1084320" y="179640"/>
            <a:ext cx="3312000" cy="359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</a:rPr>
              <a:t>Челябинская область</a:t>
            </a:r>
            <a:endParaRPr lang="ru-RU" sz="16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graphicFrame>
        <p:nvGraphicFramePr>
          <p:cNvPr id="9" name="Содержимое 6"/>
          <p:cNvGraphicFramePr/>
          <p:nvPr/>
        </p:nvGraphicFramePr>
        <p:xfrm>
          <a:off x="179512" y="1147610"/>
          <a:ext cx="8784976" cy="5221116"/>
        </p:xfrm>
        <a:graphic>
          <a:graphicData uri="http://schemas.openxmlformats.org/drawingml/2006/table">
            <a:tbl>
              <a:tblPr/>
              <a:tblGrid>
                <a:gridCol w="23347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530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971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479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 dirty="0">
                          <a:solidFill>
                            <a:srgbClr val="FFFFFF"/>
                          </a:solidFill>
                          <a:latin typeface="Times New Roman" panose="02020603050405020304"/>
                        </a:rPr>
                        <a:t>Проблема </a:t>
                      </a:r>
                      <a:endParaRPr lang="ru-RU" sz="1800" b="0" strike="noStrike" spc="-1" dirty="0">
                        <a:latin typeface="Arial" panose="020B0604020202020204"/>
                      </a:endParaRPr>
                    </a:p>
                  </a:txBody>
                  <a:tcPr marL="91080" marR="910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>
                          <a:solidFill>
                            <a:srgbClr val="FFFFFF"/>
                          </a:solidFill>
                          <a:latin typeface="Times New Roman" panose="02020603050405020304"/>
                        </a:rPr>
                        <a:t>Коренная причина</a:t>
                      </a:r>
                      <a:endParaRPr lang="ru-RU" sz="1800" b="0" strike="noStrike" spc="-1">
                        <a:latin typeface="Arial" panose="020B0604020202020204"/>
                      </a:endParaRPr>
                    </a:p>
                  </a:txBody>
                  <a:tcPr marL="91080" marR="910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 dirty="0">
                          <a:solidFill>
                            <a:srgbClr val="FFFFFF"/>
                          </a:solidFill>
                          <a:latin typeface="Times New Roman" panose="02020603050405020304"/>
                        </a:rPr>
                        <a:t>Способ решения</a:t>
                      </a:r>
                      <a:endParaRPr lang="ru-RU" sz="1800" b="0" strike="noStrike" spc="-1" dirty="0">
                        <a:latin typeface="Arial" panose="020B0604020202020204"/>
                      </a:endParaRPr>
                    </a:p>
                  </a:txBody>
                  <a:tcPr marL="91080" marR="910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68806">
                <a:tc>
                  <a:txBody>
                    <a:bodyPr/>
                    <a:lstStyle/>
                    <a:p>
                      <a:pPr marL="0" marR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  <a:defRPr/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Отсутствие стандарта заполнения заявлений о приеме документов абитуриентов </a:t>
                      </a:r>
                      <a:endParaRPr lang="ru-RU" sz="1800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080" marR="910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9EE0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Длительный процесс приема документов абитуриентов</a:t>
                      </a:r>
                    </a:p>
                    <a:p>
                      <a:pPr algn="just">
                        <a:lnSpc>
                          <a:spcPct val="100000"/>
                        </a:lnSpc>
                      </a:pPr>
                      <a:endParaRPr lang="ru-RU" sz="18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080" marR="9108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9EE0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/>
                          <a:ea typeface="Calibri" panose="020F0502020204030204"/>
                          <a:cs typeface="Times New Roman" panose="02020603050405020304"/>
                        </a:rPr>
                        <a:t>1.1</a:t>
                      </a:r>
                      <a:r>
                        <a:rPr lang="ru-RU" sz="1800" baseline="0" dirty="0">
                          <a:effectLst/>
                          <a:latin typeface="Times New Roman" panose="02020603050405020304"/>
                          <a:ea typeface="Calibri" panose="020F0502020204030204"/>
                          <a:cs typeface="Times New Roman" panose="02020603050405020304"/>
                        </a:rPr>
                        <a:t> Сокращение времени путем стандартизации процесса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aseline="0" dirty="0">
                          <a:effectLst/>
                          <a:latin typeface="Times New Roman" panose="02020603050405020304"/>
                          <a:ea typeface="Calibri" panose="020F0502020204030204"/>
                          <a:cs typeface="Times New Roman" panose="02020603050405020304"/>
                        </a:rPr>
                        <a:t>1.2 Увеличение количества специалистов приемной комиссии</a:t>
                      </a:r>
                    </a:p>
                  </a:txBody>
                  <a:tcPr marL="53975" marR="53975" marT="0" marB="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EE0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80911">
                <a:tc>
                  <a:txBody>
                    <a:bodyPr/>
                    <a:lstStyle/>
                    <a:p>
                      <a:pPr marL="0" marR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Ошибки в заполнении заявлений</a:t>
                      </a:r>
                    </a:p>
                  </a:txBody>
                  <a:tcPr marL="91080" marR="9108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r>
                        <a:rPr lang="ru-RU" sz="18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Отсутствие</a:t>
                      </a:r>
                      <a:r>
                        <a:rPr lang="ru-RU" sz="1800" b="0" strike="noStrike" spc="-1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алгоритмов заполнения заявлений</a:t>
                      </a:r>
                      <a:endParaRPr lang="ru-RU" sz="18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080" marR="9108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aseline="0" dirty="0">
                          <a:effectLst/>
                          <a:latin typeface="Times New Roman" panose="02020603050405020304"/>
                          <a:ea typeface="Calibri" panose="020F0502020204030204"/>
                          <a:cs typeface="Times New Roman" panose="02020603050405020304"/>
                        </a:rPr>
                        <a:t>2.1 Создание подробных алгоритмов по заполнению заявлений</a:t>
                      </a:r>
                    </a:p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aseline="0" dirty="0">
                          <a:effectLst/>
                          <a:latin typeface="Times New Roman" panose="02020603050405020304"/>
                          <a:ea typeface="Calibri" panose="020F0502020204030204"/>
                          <a:cs typeface="Times New Roman" panose="02020603050405020304"/>
                        </a:rPr>
                        <a:t>2.2 Дополнительные консультации абитуриентов специалистами приемной комиссии</a:t>
                      </a:r>
                      <a:endParaRPr lang="ru-RU" sz="1800" dirty="0">
                        <a:effectLst/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/>
                        <a:cs typeface="Times New Roman" panose="02020603050405020304" pitchFamily="18" charset="0"/>
                      </a:endParaRPr>
                    </a:p>
                  </a:txBody>
                  <a:tcPr marL="53975" marR="53975" marT="0" marB="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64989">
                <a:tc>
                  <a:txBody>
                    <a:bodyPr/>
                    <a:lstStyle/>
                    <a:p>
                      <a:pPr marL="0" marR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Малое количество абитуриентов, вовремя подавших заявление				</a:t>
                      </a:r>
                    </a:p>
                  </a:txBody>
                  <a:tcPr marL="91080" marR="91080">
                    <a:lnL w="12240">
                      <a:solidFill>
                        <a:srgbClr val="FFFFFF"/>
                      </a:solidFill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EE0FE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0" strike="noStrike" spc="-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Длительность и проблематика</a:t>
                      </a:r>
                      <a:r>
                        <a:rPr lang="ru-RU" sz="1800" b="0" strike="noStrike" spc="-1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процедуры заполнения заявлений </a:t>
                      </a:r>
                      <a:endParaRPr lang="ru-RU" sz="18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080" marR="9108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EE0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3.1</a:t>
                      </a:r>
                      <a:r>
                        <a:rPr lang="ru-RU" sz="1800" baseline="0" dirty="0">
                          <a:effectLst/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 Внедрение Стандарта приема документов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/>
                        <a:cs typeface="Times New Roman" panose="02020603050405020304" pitchFamily="18" charset="0"/>
                      </a:endParaRPr>
                    </a:p>
                  </a:txBody>
                  <a:tcPr marL="53975" marR="53975" marT="0" marB="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EE0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Diagram1"/>
          <p:cNvGraphicFramePr/>
          <p:nvPr/>
        </p:nvGraphicFramePr>
        <p:xfrm>
          <a:off x="74380" y="759880"/>
          <a:ext cx="4857660" cy="5189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4" name="PlaceHolder 1"/>
          <p:cNvSpPr>
            <a:spLocks noGrp="1"/>
          </p:cNvSpPr>
          <p:nvPr>
            <p:ph type="sldNum"/>
          </p:nvPr>
        </p:nvSpPr>
        <p:spPr>
          <a:xfrm>
            <a:off x="8388424" y="6429240"/>
            <a:ext cx="602936" cy="2851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r>
              <a:rPr lang="ru-RU" sz="2400" b="0" strike="noStrike" spc="-1" dirty="0">
                <a:latin typeface="Times New Roman" panose="02020603050405020304"/>
              </a:rPr>
              <a:t>13</a:t>
            </a:r>
          </a:p>
        </p:txBody>
      </p:sp>
      <p:pic>
        <p:nvPicPr>
          <p:cNvPr id="115" name="Picture 3" descr="C:\Users\Администратор\Desktop\Coat_of_arms_of_Chelyabinsk_Oblast.svg.png"/>
          <p:cNvPicPr/>
          <p:nvPr/>
        </p:nvPicPr>
        <p:blipFill>
          <a:blip r:embed="rId7"/>
          <a:stretch>
            <a:fillRect/>
          </a:stretch>
        </p:blipFill>
        <p:spPr>
          <a:xfrm>
            <a:off x="123840" y="34200"/>
            <a:ext cx="719640" cy="925560"/>
          </a:xfrm>
          <a:prstGeom prst="rect">
            <a:avLst/>
          </a:prstGeom>
          <a:ln w="0">
            <a:noFill/>
          </a:ln>
        </p:spPr>
      </p:pic>
      <p:sp>
        <p:nvSpPr>
          <p:cNvPr id="116" name="Заголовок 1"/>
          <p:cNvSpPr/>
          <p:nvPr/>
        </p:nvSpPr>
        <p:spPr>
          <a:xfrm>
            <a:off x="1084320" y="179640"/>
            <a:ext cx="3312000" cy="35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</a:rPr>
              <a:t>Челябинская область</a:t>
            </a:r>
            <a:endParaRPr lang="ru-RU" sz="1600" b="0" strike="noStrike" spc="-1">
              <a:latin typeface="Arial" panose="020B0604020202020204"/>
            </a:endParaRPr>
          </a:p>
        </p:txBody>
      </p:sp>
      <p:pic>
        <p:nvPicPr>
          <p:cNvPr id="117" name="Picture 2"/>
          <p:cNvPicPr/>
          <p:nvPr/>
        </p:nvPicPr>
        <p:blipFill>
          <a:blip r:embed="rId8"/>
          <a:stretch>
            <a:fillRect/>
          </a:stretch>
        </p:blipFill>
        <p:spPr>
          <a:xfrm>
            <a:off x="1171440" y="522360"/>
            <a:ext cx="6957360" cy="285120"/>
          </a:xfrm>
          <a:prstGeom prst="rect">
            <a:avLst/>
          </a:prstGeom>
          <a:ln w="0">
            <a:noFill/>
          </a:ln>
        </p:spPr>
      </p:pic>
      <p:pic>
        <p:nvPicPr>
          <p:cNvPr id="118" name="Picture 2"/>
          <p:cNvPicPr/>
          <p:nvPr/>
        </p:nvPicPr>
        <p:blipFill>
          <a:blip r:embed="rId8"/>
          <a:stretch>
            <a:fillRect/>
          </a:stretch>
        </p:blipFill>
        <p:spPr>
          <a:xfrm>
            <a:off x="1192320" y="6309360"/>
            <a:ext cx="6957360" cy="285120"/>
          </a:xfrm>
          <a:prstGeom prst="rect">
            <a:avLst/>
          </a:prstGeom>
          <a:ln w="0">
            <a:noFill/>
          </a:ln>
        </p:spPr>
      </p:pic>
      <p:sp>
        <p:nvSpPr>
          <p:cNvPr id="119" name="Прямоугольник 5"/>
          <p:cNvSpPr/>
          <p:nvPr/>
        </p:nvSpPr>
        <p:spPr>
          <a:xfrm>
            <a:off x="2458440" y="797760"/>
            <a:ext cx="4798440" cy="45612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>
                <a:solidFill>
                  <a:srgbClr val="000000"/>
                </a:solidFill>
                <a:latin typeface="Times New Roman" panose="02020603050405020304"/>
              </a:rPr>
              <a:t>Пирамида  проблем</a:t>
            </a:r>
            <a:endParaRPr lang="ru-RU" sz="2400" b="0" strike="noStrike" spc="-1">
              <a:latin typeface="Arial" panose="020B0604020202020204"/>
            </a:endParaRPr>
          </a:p>
        </p:txBody>
      </p:sp>
      <p:sp>
        <p:nvSpPr>
          <p:cNvPr id="121" name="Пятно 1 60"/>
          <p:cNvSpPr/>
          <p:nvPr/>
        </p:nvSpPr>
        <p:spPr>
          <a:xfrm>
            <a:off x="613792" y="5301208"/>
            <a:ext cx="645840" cy="504360"/>
          </a:xfrm>
          <a:prstGeom prst="irregularSeal1">
            <a:avLst/>
          </a:prstGeom>
          <a:solidFill>
            <a:srgbClr val="FF0000"/>
          </a:solidFill>
          <a:ln>
            <a:solidFill>
              <a:srgbClr val="C00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800" b="1" strike="noStrike" spc="-1" dirty="0">
                <a:solidFill>
                  <a:srgbClr val="FFFFFF"/>
                </a:solidFill>
                <a:latin typeface="Calibri" panose="020F0502020204030204"/>
              </a:rPr>
              <a:t>1</a:t>
            </a:r>
            <a:endParaRPr lang="ru-RU" sz="800" b="0" strike="noStrike" spc="-1" dirty="0">
              <a:latin typeface="Arial" panose="020B0604020202020204"/>
            </a:endParaRPr>
          </a:p>
        </p:txBody>
      </p:sp>
      <p:sp>
        <p:nvSpPr>
          <p:cNvPr id="122" name="Пятно 1 60"/>
          <p:cNvSpPr/>
          <p:nvPr/>
        </p:nvSpPr>
        <p:spPr>
          <a:xfrm>
            <a:off x="2125960" y="5373216"/>
            <a:ext cx="645840" cy="504360"/>
          </a:xfrm>
          <a:prstGeom prst="irregularSeal1">
            <a:avLst/>
          </a:prstGeom>
          <a:solidFill>
            <a:srgbClr val="FF0000"/>
          </a:solidFill>
          <a:ln>
            <a:solidFill>
              <a:srgbClr val="C00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800" b="1" strike="noStrike" spc="-1">
                <a:solidFill>
                  <a:srgbClr val="FFFFFF"/>
                </a:solidFill>
                <a:latin typeface="Calibri" panose="020F0502020204030204"/>
              </a:rPr>
              <a:t>2</a:t>
            </a:r>
            <a:endParaRPr lang="ru-RU" sz="800" b="0" strike="noStrike" spc="-1">
              <a:latin typeface="Arial" panose="020B0604020202020204"/>
            </a:endParaRPr>
          </a:p>
        </p:txBody>
      </p:sp>
      <p:sp>
        <p:nvSpPr>
          <p:cNvPr id="123" name="Пятно 1 60"/>
          <p:cNvSpPr/>
          <p:nvPr/>
        </p:nvSpPr>
        <p:spPr>
          <a:xfrm>
            <a:off x="3638128" y="5301208"/>
            <a:ext cx="645840" cy="504360"/>
          </a:xfrm>
          <a:prstGeom prst="irregularSeal1">
            <a:avLst/>
          </a:prstGeom>
          <a:solidFill>
            <a:srgbClr val="FF0000"/>
          </a:solidFill>
          <a:ln>
            <a:solidFill>
              <a:srgbClr val="C00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800" b="1" strike="noStrike" spc="-1">
                <a:solidFill>
                  <a:srgbClr val="FFFFFF"/>
                </a:solidFill>
                <a:latin typeface="Calibri" panose="020F0502020204030204"/>
              </a:rPr>
              <a:t>3</a:t>
            </a:r>
            <a:endParaRPr lang="ru-RU" sz="800" b="0" strike="noStrike" spc="-1">
              <a:latin typeface="Arial" panose="020B0604020202020204"/>
            </a:endParaRPr>
          </a:p>
        </p:txBody>
      </p:sp>
      <p:sp>
        <p:nvSpPr>
          <p:cNvPr id="16" name="Скругленный прямоугольник 11"/>
          <p:cNvSpPr/>
          <p:nvPr/>
        </p:nvSpPr>
        <p:spPr>
          <a:xfrm>
            <a:off x="4876920" y="4212360"/>
            <a:ext cx="3865680" cy="1736920"/>
          </a:xfrm>
          <a:prstGeom prst="roundRect">
            <a:avLst>
              <a:gd name="adj" fmla="val 16667"/>
            </a:avLst>
          </a:prstGeom>
          <a:solidFill>
            <a:schemeClr val="bg1">
              <a:alpha val="50000"/>
            </a:schemeClr>
          </a:solidFill>
          <a:ln>
            <a:solidFill>
              <a:srgbClr val="3A5F8B"/>
            </a:solidFill>
            <a:prstDash val="sysDot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marL="342900" indent="-342900" algn="just">
              <a:lnSpc>
                <a:spcPct val="100000"/>
              </a:lnSpc>
              <a:buFont typeface="+mj-lt"/>
              <a:buAutoNum type="arabicPeriod"/>
            </a:pPr>
            <a:r>
              <a:rPr lang="ru-RU" sz="1600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Отсутствие стандарта заполнения </a:t>
            </a:r>
          </a:p>
          <a:p>
            <a:pPr marL="342900" indent="-342900" algn="just">
              <a:lnSpc>
                <a:spcPct val="100000"/>
              </a:lnSpc>
              <a:buFont typeface="+mj-lt"/>
              <a:buAutoNum type="arabicPeriod"/>
            </a:pPr>
            <a:r>
              <a:rPr lang="ru-RU" sz="1600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Ошибки в заполнении документации 		</a:t>
            </a:r>
          </a:p>
          <a:p>
            <a:pPr marL="342900" indent="-342900" algn="just">
              <a:lnSpc>
                <a:spcPct val="100000"/>
              </a:lnSpc>
              <a:buFont typeface="+mj-lt"/>
              <a:buAutoNum type="arabicPeriod"/>
            </a:pPr>
            <a:r>
              <a:rPr lang="ru-RU" sz="1600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Малое количество абитуриентов, вовремя подавших заявления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PlaceHolder 1"/>
          <p:cNvSpPr>
            <a:spLocks noGrp="1"/>
          </p:cNvSpPr>
          <p:nvPr>
            <p:ph type="sldNum"/>
          </p:nvPr>
        </p:nvSpPr>
        <p:spPr>
          <a:xfrm>
            <a:off x="8455640" y="6410557"/>
            <a:ext cx="535720" cy="2851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r>
              <a:rPr lang="ru-RU" sz="2400" b="0" strike="noStrike" spc="-1" dirty="0">
                <a:latin typeface="Times New Roman" panose="02020603050405020304"/>
              </a:rPr>
              <a:t>14</a:t>
            </a:r>
          </a:p>
        </p:txBody>
      </p:sp>
      <p:sp>
        <p:nvSpPr>
          <p:cNvPr id="126" name="TextBox 48"/>
          <p:cNvSpPr/>
          <p:nvPr/>
        </p:nvSpPr>
        <p:spPr>
          <a:xfrm>
            <a:off x="6804248" y="3834769"/>
            <a:ext cx="5832648" cy="583321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600" b="1" strike="noStrike" spc="-1" dirty="0">
                <a:solidFill>
                  <a:srgbClr val="002060"/>
                </a:solidFill>
                <a:latin typeface="Times New Roman" panose="02020603050405020304"/>
              </a:rPr>
              <a:t>Время протекания </a:t>
            </a:r>
          </a:p>
          <a:p>
            <a:pPr>
              <a:lnSpc>
                <a:spcPct val="100000"/>
              </a:lnSpc>
            </a:pPr>
            <a:r>
              <a:rPr lang="ru-RU" sz="1600" b="1" strike="noStrike" spc="-1" dirty="0">
                <a:solidFill>
                  <a:srgbClr val="002060"/>
                </a:solidFill>
                <a:latin typeface="Times New Roman" panose="02020603050405020304"/>
              </a:rPr>
              <a:t>процесса – </a:t>
            </a:r>
            <a:r>
              <a:rPr lang="en-US" sz="1600" b="1" strike="noStrike" spc="-1" dirty="0">
                <a:solidFill>
                  <a:srgbClr val="002060"/>
                </a:solidFill>
                <a:latin typeface="Times New Roman" panose="02020603050405020304"/>
              </a:rPr>
              <a:t>10</a:t>
            </a:r>
            <a:r>
              <a:rPr lang="ru-RU" sz="1600" b="1" strike="noStrike" spc="-1" dirty="0">
                <a:solidFill>
                  <a:srgbClr val="002060"/>
                </a:solidFill>
                <a:latin typeface="Times New Roman" panose="02020603050405020304"/>
              </a:rPr>
              <a:t> минут</a:t>
            </a:r>
            <a:r>
              <a:rPr lang="ru-RU" sz="1600" b="1" strike="noStrike" spc="-1" dirty="0">
                <a:solidFill>
                  <a:srgbClr val="00B0F0"/>
                </a:solidFill>
                <a:latin typeface="Times New Roman" panose="02020603050405020304"/>
              </a:rPr>
              <a:t> </a:t>
            </a:r>
            <a:endParaRPr lang="ru-RU" sz="1600" b="0" strike="noStrike" spc="-1" dirty="0">
              <a:latin typeface="Arial" panose="020B0604020202020204"/>
            </a:endParaRPr>
          </a:p>
        </p:txBody>
      </p:sp>
      <p:sp>
        <p:nvSpPr>
          <p:cNvPr id="128" name="Заголовок 1"/>
          <p:cNvSpPr/>
          <p:nvPr/>
        </p:nvSpPr>
        <p:spPr>
          <a:xfrm>
            <a:off x="1084320" y="179640"/>
            <a:ext cx="3312000" cy="35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</a:rPr>
              <a:t>Челябинская область</a:t>
            </a:r>
            <a:endParaRPr lang="ru-RU" sz="1600" b="0" strike="noStrike" spc="-1">
              <a:latin typeface="Arial" panose="020B0604020202020204"/>
            </a:endParaRPr>
          </a:p>
        </p:txBody>
      </p:sp>
      <p:pic>
        <p:nvPicPr>
          <p:cNvPr id="129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065960" y="471318"/>
            <a:ext cx="6957360" cy="285120"/>
          </a:xfrm>
          <a:prstGeom prst="rect">
            <a:avLst/>
          </a:prstGeom>
          <a:ln w="0">
            <a:noFill/>
          </a:ln>
        </p:spPr>
      </p:pic>
      <p:pic>
        <p:nvPicPr>
          <p:cNvPr id="130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187280" y="6525360"/>
            <a:ext cx="6957360" cy="285120"/>
          </a:xfrm>
          <a:prstGeom prst="rect">
            <a:avLst/>
          </a:prstGeom>
          <a:ln w="0">
            <a:noFill/>
          </a:ln>
        </p:spPr>
      </p:pic>
      <p:sp>
        <p:nvSpPr>
          <p:cNvPr id="131" name="Прямоугольник 5"/>
          <p:cNvSpPr/>
          <p:nvPr/>
        </p:nvSpPr>
        <p:spPr>
          <a:xfrm>
            <a:off x="97920" y="639435"/>
            <a:ext cx="8893440" cy="1014209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000000"/>
                </a:solidFill>
                <a:latin typeface="Times New Roman" panose="02020603050405020304"/>
              </a:rPr>
              <a:t> </a:t>
            </a:r>
            <a:r>
              <a:rPr lang="ru-RU" b="1" spc="-1" dirty="0">
                <a:solidFill>
                  <a:srgbClr val="002060"/>
                </a:solidFill>
                <a:latin typeface="Times New Roman" panose="02020603050405020304"/>
              </a:rPr>
              <a:t>Карта целевого состояния процесса </a:t>
            </a:r>
          </a:p>
          <a:p>
            <a:pPr algn="ctr">
              <a:lnSpc>
                <a:spcPct val="100000"/>
              </a:lnSpc>
            </a:pPr>
            <a:r>
              <a:rPr lang="ru-RU" b="1" spc="-1" dirty="0">
                <a:solidFill>
                  <a:srgbClr val="002060"/>
                </a:solidFill>
                <a:latin typeface="Times New Roman" panose="02020603050405020304"/>
              </a:rPr>
              <a:t>«Оптимизация процесса приема документов абитуриентов </a:t>
            </a:r>
          </a:p>
          <a:p>
            <a:pPr algn="ctr">
              <a:lnSpc>
                <a:spcPct val="100000"/>
              </a:lnSpc>
            </a:pPr>
            <a:r>
              <a:rPr lang="ru-RU" b="1" spc="-1" dirty="0">
                <a:solidFill>
                  <a:srgbClr val="002060"/>
                </a:solidFill>
                <a:latin typeface="Times New Roman" panose="02020603050405020304"/>
              </a:rPr>
              <a:t>ГБПОУ «Магнитогорский педагогический колледж»   </a:t>
            </a:r>
          </a:p>
        </p:txBody>
      </p:sp>
      <p:sp>
        <p:nvSpPr>
          <p:cNvPr id="132" name="TextBox 1"/>
          <p:cNvSpPr/>
          <p:nvPr/>
        </p:nvSpPr>
        <p:spPr>
          <a:xfrm>
            <a:off x="307371" y="3866385"/>
            <a:ext cx="3159720" cy="64487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800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Предложения </a:t>
            </a:r>
          </a:p>
          <a:p>
            <a:pPr>
              <a:lnSpc>
                <a:spcPct val="100000"/>
              </a:lnSpc>
            </a:pPr>
            <a:r>
              <a:rPr lang="ru-RU" sz="1800" b="1" strike="noStrike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улучшению</a:t>
            </a:r>
            <a:endParaRPr lang="ru-RU" sz="18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34" name="Таблица 5"/>
          <p:cNvGraphicFramePr/>
          <p:nvPr/>
        </p:nvGraphicFramePr>
        <p:xfrm>
          <a:off x="46940" y="4596720"/>
          <a:ext cx="8920080" cy="518160"/>
        </p:xfrm>
        <a:graphic>
          <a:graphicData uri="http://schemas.openxmlformats.org/drawingml/2006/table">
            <a:tbl>
              <a:tblPr/>
              <a:tblGrid>
                <a:gridCol w="3553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647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774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1" strike="noStrike" spc="-1" dirty="0">
                          <a:solidFill>
                            <a:srgbClr val="000000"/>
                          </a:solidFill>
                          <a:latin typeface="Times New Roman" panose="02020603050405020304"/>
                          <a:ea typeface="Calibri" panose="020F0502020204030204"/>
                        </a:rPr>
                        <a:t>№</a:t>
                      </a:r>
                      <a:endParaRPr lang="ru-RU" sz="1100" b="0" strike="noStrike" spc="-1" dirty="0">
                        <a:latin typeface="Arial" panose="020B0604020202020204"/>
                      </a:endParaRPr>
                    </a:p>
                  </a:txBody>
                  <a:tcPr marL="9720" marR="9720" anchor="ctr"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000000"/>
                      </a:solidFill>
                    </a:lnT>
                    <a:lnB w="936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1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  <a:ea typeface="Calibri" panose="020F0502020204030204"/>
                        </a:rPr>
                        <a:t>Решение проблемы</a:t>
                      </a:r>
                      <a:endParaRPr lang="ru-RU" sz="1100" b="0" strike="noStrike" spc="-1">
                        <a:latin typeface="Arial" panose="020B0604020202020204"/>
                      </a:endParaRPr>
                    </a:p>
                  </a:txBody>
                  <a:tcPr marL="9720" marR="9720" anchor="ctr"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000000"/>
                      </a:solidFill>
                    </a:lnT>
                    <a:lnB w="936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74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0" strike="noStrike" spc="-1">
                          <a:solidFill>
                            <a:srgbClr val="000000"/>
                          </a:solidFill>
                          <a:latin typeface="Times New Roman" panose="02020603050405020304"/>
                          <a:ea typeface="Calibri" panose="020F0502020204030204"/>
                        </a:rPr>
                        <a:t>1</a:t>
                      </a:r>
                      <a:endParaRPr lang="ru-RU" sz="1100" b="0" strike="noStrike" spc="-1">
                        <a:latin typeface="Arial" panose="020B0604020202020204"/>
                      </a:endParaRPr>
                    </a:p>
                  </a:txBody>
                  <a:tcPr marL="9720" marR="9720" anchor="ctr"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000000"/>
                      </a:solidFill>
                    </a:lnT>
                    <a:lnB w="936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100" b="0" strike="noStrike" spc="-1" dirty="0">
                          <a:solidFill>
                            <a:srgbClr val="000000"/>
                          </a:solidFill>
                          <a:latin typeface="Times New Roman" panose="02020603050405020304"/>
                          <a:ea typeface="Calibri" panose="020F0502020204030204"/>
                        </a:rPr>
                        <a:t>Внедрение Стандарта процесса приема документов абитуриентов	</a:t>
                      </a:r>
                      <a:endParaRPr lang="ru-RU" sz="1100" b="0" strike="noStrike" spc="-1" dirty="0">
                        <a:latin typeface="Arial" panose="020B0604020202020204"/>
                      </a:endParaRPr>
                    </a:p>
                  </a:txBody>
                  <a:tcPr marL="9720" marR="9720" anchor="ctr">
                    <a:lnL w="9360">
                      <a:solidFill>
                        <a:srgbClr val="000000"/>
                      </a:solidFill>
                    </a:lnL>
                    <a:lnR w="9360">
                      <a:solidFill>
                        <a:srgbClr val="000000"/>
                      </a:solidFill>
                    </a:lnR>
                    <a:lnT w="9360">
                      <a:solidFill>
                        <a:srgbClr val="000000"/>
                      </a:solidFill>
                    </a:lnT>
                    <a:lnB w="936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4" name="Picture 3" descr="C:\Users\Администратор\Desktop\Coat_of_arms_of_Chelyabinsk_Oblast.svg.png"/>
          <p:cNvPicPr/>
          <p:nvPr/>
        </p:nvPicPr>
        <p:blipFill>
          <a:blip r:embed="rId4"/>
          <a:stretch>
            <a:fillRect/>
          </a:stretch>
        </p:blipFill>
        <p:spPr>
          <a:xfrm>
            <a:off x="337000" y="161729"/>
            <a:ext cx="620757" cy="918280"/>
          </a:xfrm>
          <a:prstGeom prst="rect">
            <a:avLst/>
          </a:prstGeom>
          <a:ln w="0">
            <a:noFill/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6204" y="1779069"/>
            <a:ext cx="8716872" cy="2087316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1171440" y="384480"/>
            <a:ext cx="6957360" cy="285120"/>
          </a:xfrm>
          <a:prstGeom prst="rect">
            <a:avLst/>
          </a:prstGeom>
          <a:ln w="0">
            <a:noFill/>
          </a:ln>
        </p:spPr>
      </p:pic>
      <p:pic>
        <p:nvPicPr>
          <p:cNvPr id="94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1317600" y="6237360"/>
            <a:ext cx="6957360" cy="285120"/>
          </a:xfrm>
          <a:prstGeom prst="rect">
            <a:avLst/>
          </a:prstGeom>
          <a:ln w="0">
            <a:noFill/>
          </a:ln>
        </p:spPr>
      </p:pic>
      <p:sp>
        <p:nvSpPr>
          <p:cNvPr id="95" name="Заголовок 1"/>
          <p:cNvSpPr/>
          <p:nvPr/>
        </p:nvSpPr>
        <p:spPr>
          <a:xfrm>
            <a:off x="1084320" y="179640"/>
            <a:ext cx="3312000" cy="35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</a:rPr>
              <a:t>Челябинская область</a:t>
            </a:r>
            <a:endParaRPr lang="ru-RU" sz="1600" b="0" strike="noStrike" spc="-1">
              <a:latin typeface="Arial" panose="020B0604020202020204"/>
            </a:endParaRPr>
          </a:p>
        </p:txBody>
      </p:sp>
      <p:sp>
        <p:nvSpPr>
          <p:cNvPr id="92" name="PlaceHolder 1"/>
          <p:cNvSpPr>
            <a:spLocks noGrp="1"/>
          </p:cNvSpPr>
          <p:nvPr>
            <p:ph type="sldNum"/>
          </p:nvPr>
        </p:nvSpPr>
        <p:spPr>
          <a:xfrm>
            <a:off x="6948264" y="646128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/>
            <a:r>
              <a:rPr lang="ru-RU" sz="2400" b="0" strike="noStrike" spc="-1" dirty="0">
                <a:latin typeface="Times New Roman" panose="02020603050405020304"/>
              </a:rPr>
              <a:t>15</a:t>
            </a:r>
          </a:p>
        </p:txBody>
      </p:sp>
      <p:pic>
        <p:nvPicPr>
          <p:cNvPr id="96" name="Picture 3" descr="C:\Users\Администратор\Desktop\Coat_of_arms_of_Chelyabinsk_Oblast.svg.png"/>
          <p:cNvPicPr/>
          <p:nvPr/>
        </p:nvPicPr>
        <p:blipFill>
          <a:blip r:embed="rId3"/>
          <a:stretch>
            <a:fillRect/>
          </a:stretch>
        </p:blipFill>
        <p:spPr>
          <a:xfrm>
            <a:off x="568936" y="476672"/>
            <a:ext cx="834712" cy="1073559"/>
          </a:xfrm>
          <a:prstGeom prst="rect">
            <a:avLst/>
          </a:prstGeom>
          <a:ln w="0">
            <a:noFill/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3" t="10624" r="6222" b="24383"/>
          <a:stretch>
            <a:fillRect/>
          </a:stretch>
        </p:blipFill>
        <p:spPr>
          <a:xfrm>
            <a:off x="35496" y="1747280"/>
            <a:ext cx="9108504" cy="456203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336822" y="761792"/>
            <a:ext cx="723824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altLang="en-US" b="1" spc="-1" dirty="0">
                <a:solidFill>
                  <a:srgbClr val="002060"/>
                </a:solidFill>
                <a:latin typeface="Times New Roman" panose="02020603050405020304"/>
              </a:rPr>
              <a:t>Производственный анализ № 2 </a:t>
            </a:r>
          </a:p>
          <a:p>
            <a:pPr algn="ctr">
              <a:lnSpc>
                <a:spcPct val="100000"/>
              </a:lnSpc>
            </a:pPr>
            <a:r>
              <a:rPr lang="ru-RU" b="1" spc="-1" dirty="0">
                <a:solidFill>
                  <a:srgbClr val="002060"/>
                </a:solidFill>
                <a:latin typeface="Times New Roman" panose="02020603050405020304"/>
              </a:rPr>
              <a:t>«Оптимизация процесса приема документов абитуриентов </a:t>
            </a:r>
          </a:p>
          <a:p>
            <a:pPr algn="ctr">
              <a:lnSpc>
                <a:spcPct val="100000"/>
              </a:lnSpc>
            </a:pPr>
            <a:r>
              <a:rPr lang="ru-RU" b="1" spc="-1" dirty="0">
                <a:solidFill>
                  <a:srgbClr val="002060"/>
                </a:solidFill>
                <a:latin typeface="Times New Roman" panose="02020603050405020304"/>
              </a:rPr>
              <a:t>ГБПОУ «Магнитогорский педагогический колледж»   </a:t>
            </a:r>
          </a:p>
          <a:p>
            <a:pPr algn="ctr">
              <a:lnSpc>
                <a:spcPct val="100000"/>
              </a:lnSpc>
            </a:pPr>
            <a:r>
              <a:rPr lang="ru-RU" altLang="en-US" b="1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1171440" y="384480"/>
            <a:ext cx="6957360" cy="285120"/>
          </a:xfrm>
          <a:prstGeom prst="rect">
            <a:avLst/>
          </a:prstGeom>
          <a:ln w="0">
            <a:noFill/>
          </a:ln>
        </p:spPr>
      </p:pic>
      <p:pic>
        <p:nvPicPr>
          <p:cNvPr id="94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1317600" y="6277477"/>
            <a:ext cx="6957360" cy="285120"/>
          </a:xfrm>
          <a:prstGeom prst="rect">
            <a:avLst/>
          </a:prstGeom>
          <a:ln w="0">
            <a:noFill/>
          </a:ln>
        </p:spPr>
      </p:pic>
      <p:sp>
        <p:nvSpPr>
          <p:cNvPr id="95" name="Заголовок 1"/>
          <p:cNvSpPr/>
          <p:nvPr/>
        </p:nvSpPr>
        <p:spPr>
          <a:xfrm>
            <a:off x="1084320" y="179640"/>
            <a:ext cx="3312000" cy="35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</a:rPr>
              <a:t>Челябинская область</a:t>
            </a:r>
            <a:endParaRPr lang="ru-RU" sz="1600" b="0" strike="noStrike" spc="-1">
              <a:latin typeface="Arial" panose="020B0604020202020204"/>
            </a:endParaRPr>
          </a:p>
        </p:txBody>
      </p:sp>
      <p:sp>
        <p:nvSpPr>
          <p:cNvPr id="92" name="PlaceHolder 1"/>
          <p:cNvSpPr>
            <a:spLocks noGrp="1"/>
          </p:cNvSpPr>
          <p:nvPr>
            <p:ph type="sldNum"/>
          </p:nvPr>
        </p:nvSpPr>
        <p:spPr>
          <a:xfrm>
            <a:off x="6948264" y="646128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/>
            <a:r>
              <a:rPr lang="ru-RU" sz="2400" b="0" strike="noStrike" spc="-1" dirty="0">
                <a:latin typeface="Times New Roman" panose="02020603050405020304"/>
              </a:rPr>
              <a:t>16</a:t>
            </a:r>
          </a:p>
        </p:txBody>
      </p:sp>
      <p:pic>
        <p:nvPicPr>
          <p:cNvPr id="96" name="Picture 3" descr="C:\Users\Администратор\Desktop\Coat_of_arms_of_Chelyabinsk_Oblast.svg.png"/>
          <p:cNvPicPr/>
          <p:nvPr/>
        </p:nvPicPr>
        <p:blipFill>
          <a:blip r:embed="rId3"/>
          <a:stretch>
            <a:fillRect/>
          </a:stretch>
        </p:blipFill>
        <p:spPr>
          <a:xfrm>
            <a:off x="249608" y="132820"/>
            <a:ext cx="834712" cy="1073559"/>
          </a:xfrm>
          <a:prstGeom prst="rect">
            <a:avLst/>
          </a:prstGeom>
          <a:ln w="0">
            <a:noFill/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26" b="32179"/>
          <a:stretch>
            <a:fillRect/>
          </a:stretch>
        </p:blipFill>
        <p:spPr>
          <a:xfrm>
            <a:off x="395536" y="2054314"/>
            <a:ext cx="8496944" cy="3995076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1336822" y="761792"/>
            <a:ext cx="723824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altLang="en-US" b="1" spc="-1" dirty="0">
                <a:solidFill>
                  <a:srgbClr val="002060"/>
                </a:solidFill>
                <a:latin typeface="Times New Roman" panose="02020603050405020304"/>
              </a:rPr>
              <a:t>Производственный анализ № 2 </a:t>
            </a:r>
          </a:p>
          <a:p>
            <a:pPr algn="ctr">
              <a:lnSpc>
                <a:spcPct val="100000"/>
              </a:lnSpc>
            </a:pPr>
            <a:r>
              <a:rPr lang="ru-RU" b="1" spc="-1" dirty="0">
                <a:solidFill>
                  <a:srgbClr val="002060"/>
                </a:solidFill>
                <a:latin typeface="Times New Roman" panose="02020603050405020304"/>
              </a:rPr>
              <a:t>«Оптимизация процесса приема документов абитуриентов </a:t>
            </a:r>
          </a:p>
          <a:p>
            <a:pPr algn="ctr">
              <a:lnSpc>
                <a:spcPct val="100000"/>
              </a:lnSpc>
            </a:pPr>
            <a:r>
              <a:rPr lang="ru-RU" b="1" spc="-1" dirty="0">
                <a:solidFill>
                  <a:srgbClr val="002060"/>
                </a:solidFill>
                <a:latin typeface="Times New Roman" panose="02020603050405020304"/>
              </a:rPr>
              <a:t>ГБПОУ «Магнитогорский педагогический колледж»   </a:t>
            </a:r>
          </a:p>
          <a:p>
            <a:pPr algn="ctr">
              <a:lnSpc>
                <a:spcPct val="100000"/>
              </a:lnSpc>
            </a:pPr>
            <a:r>
              <a:rPr lang="ru-RU" altLang="en-US" sz="1800" b="1" spc="-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cxnSp>
        <p:nvCxnSpPr>
          <p:cNvPr id="2" name="Прямое соединение 1"/>
          <p:cNvCxnSpPr/>
          <p:nvPr/>
        </p:nvCxnSpPr>
        <p:spPr>
          <a:xfrm>
            <a:off x="1171440" y="4581128"/>
            <a:ext cx="7701915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PlaceHolder 1"/>
          <p:cNvSpPr>
            <a:spLocks noGrp="1"/>
          </p:cNvSpPr>
          <p:nvPr>
            <p:ph type="sldNum"/>
          </p:nvPr>
        </p:nvSpPr>
        <p:spPr>
          <a:xfrm>
            <a:off x="69750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/>
            <a:r>
              <a:rPr lang="ru-RU" sz="2400" b="0" strike="noStrike" spc="-1" dirty="0">
                <a:latin typeface="Times New Roman" panose="02020603050405020304"/>
              </a:rPr>
              <a:t>17</a:t>
            </a:r>
          </a:p>
        </p:txBody>
      </p:sp>
      <p:sp>
        <p:nvSpPr>
          <p:cNvPr id="137" name="Заголовок 1"/>
          <p:cNvSpPr/>
          <p:nvPr/>
        </p:nvSpPr>
        <p:spPr>
          <a:xfrm>
            <a:off x="1084320" y="179640"/>
            <a:ext cx="3312000" cy="35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 dirty="0">
                <a:solidFill>
                  <a:srgbClr val="000000"/>
                </a:solidFill>
                <a:latin typeface="Times New Roman" panose="02020603050405020304"/>
              </a:rPr>
              <a:t>Челябинская область</a:t>
            </a:r>
            <a:endParaRPr lang="ru-RU" sz="1600" b="0" strike="noStrike" spc="-1" dirty="0">
              <a:latin typeface="Arial" panose="020B0604020202020204"/>
            </a:endParaRPr>
          </a:p>
        </p:txBody>
      </p:sp>
      <p:pic>
        <p:nvPicPr>
          <p:cNvPr id="138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1171440" y="526680"/>
            <a:ext cx="6957360" cy="285120"/>
          </a:xfrm>
          <a:prstGeom prst="rect">
            <a:avLst/>
          </a:prstGeom>
          <a:ln w="0">
            <a:noFill/>
          </a:ln>
        </p:spPr>
      </p:pic>
      <p:pic>
        <p:nvPicPr>
          <p:cNvPr id="139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1403640" y="6320520"/>
            <a:ext cx="6957360" cy="285120"/>
          </a:xfrm>
          <a:prstGeom prst="rect">
            <a:avLst/>
          </a:prstGeom>
          <a:ln w="0">
            <a:noFill/>
          </a:ln>
        </p:spPr>
      </p:pic>
      <p:sp>
        <p:nvSpPr>
          <p:cNvPr id="140" name="Прямоугольник 5"/>
          <p:cNvSpPr/>
          <p:nvPr/>
        </p:nvSpPr>
        <p:spPr>
          <a:xfrm>
            <a:off x="1494720" y="691920"/>
            <a:ext cx="6310800" cy="398655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/>
            <a:r>
              <a:rPr lang="ru-RU" sz="2000" b="1" spc="-1" dirty="0">
                <a:solidFill>
                  <a:srgbClr val="002060"/>
                </a:solidFill>
                <a:latin typeface="Times New Roman" panose="02020603050405020304"/>
              </a:rPr>
              <a:t>План реализации проекта</a:t>
            </a:r>
          </a:p>
        </p:txBody>
      </p:sp>
      <p:pic>
        <p:nvPicPr>
          <p:cNvPr id="142" name="Рисунок 141"/>
          <p:cNvPicPr/>
          <p:nvPr/>
        </p:nvPicPr>
        <p:blipFill>
          <a:blip r:embed="rId3"/>
          <a:stretch>
            <a:fillRect/>
          </a:stretch>
        </p:blipFill>
        <p:spPr>
          <a:xfrm>
            <a:off x="1440" y="1440"/>
            <a:ext cx="1440" cy="1440"/>
          </a:xfrm>
          <a:prstGeom prst="rect">
            <a:avLst/>
          </a:prstGeom>
          <a:ln w="0">
            <a:noFill/>
          </a:ln>
        </p:spPr>
      </p:pic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179512" y="1090575"/>
          <a:ext cx="8640959" cy="5377246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31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794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0515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908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7738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7494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503558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/>
                        <a:cs typeface="Times New Roman" panose="02020603050405020304" pitchFamily="18" charset="0"/>
                      </a:endParaRPr>
                    </a:p>
                  </a:txBody>
                  <a:tcPr marL="31489" marR="31489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Отсутствие стандарта процесса приема документов абитуриентов 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/>
                        <a:cs typeface="Times New Roman" panose="02020603050405020304" pitchFamily="18" charset="0"/>
                      </a:endParaRPr>
                    </a:p>
                  </a:txBody>
                  <a:tcPr marL="31489" marR="3148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Разработка Стандарта приема документов абитуриентов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/>
                        <a:cs typeface="Times New Roman" panose="02020603050405020304" pitchFamily="18" charset="0"/>
                      </a:endParaRPr>
                    </a:p>
                  </a:txBody>
                  <a:tcPr marL="31489" marR="3148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Романов Евгений Александрович, заместитель директора по общим вопросам, </a:t>
                      </a:r>
                      <a:r>
                        <a:rPr lang="ru-RU" sz="11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Шагеева</a:t>
                      </a: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Дина </a:t>
                      </a:r>
                      <a:r>
                        <a:rPr lang="ru-RU" sz="11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Иштимеровна</a:t>
                      </a: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преподаватель,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Меренкова Юлия Геннадьевна, методист, Шайдулин Вячеслав Романович, преподаватель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/>
                        <a:cs typeface="Times New Roman" panose="02020603050405020304" pitchFamily="18" charset="0"/>
                      </a:endParaRPr>
                    </a:p>
                  </a:txBody>
                  <a:tcPr marL="31489" marR="3148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 28.11.2024 по 19.12.2024 г.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/>
                        <a:cs typeface="Times New Roman" panose="02020603050405020304" pitchFamily="18" charset="0"/>
                      </a:endParaRPr>
                    </a:p>
                  </a:txBody>
                  <a:tcPr marL="31489" marR="3148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Создание стандарта приема документов абитуриентов 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/>
                        <a:cs typeface="Times New Roman" panose="02020603050405020304" pitchFamily="18" charset="0"/>
                      </a:endParaRPr>
                    </a:p>
                  </a:txBody>
                  <a:tcPr marL="31489" marR="31489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166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Проведение инструктивно-методических совещаний по способам оптимизации процесса приема документов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/>
                        <a:cs typeface="Times New Roman" panose="02020603050405020304" pitchFamily="18" charset="0"/>
                      </a:endParaRPr>
                    </a:p>
                  </a:txBody>
                  <a:tcPr marL="31489" marR="3148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Романов Евгений Александрович, заместитель директора по общим вопросам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/>
                        <a:cs typeface="Times New Roman" panose="02020603050405020304" pitchFamily="18" charset="0"/>
                      </a:endParaRPr>
                    </a:p>
                  </a:txBody>
                  <a:tcPr marL="31489" marR="3148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 25.12.2024 по 28.12.2024 г.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/>
                        <a:cs typeface="Times New Roman" panose="02020603050405020304" pitchFamily="18" charset="0"/>
                      </a:endParaRPr>
                    </a:p>
                  </a:txBody>
                  <a:tcPr marL="31489" marR="3148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Описаны четкие требования к используемым методическим материалам, инструкциям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/>
                        <a:cs typeface="Times New Roman" panose="02020603050405020304" pitchFamily="18" charset="0"/>
                      </a:endParaRPr>
                    </a:p>
                  </a:txBody>
                  <a:tcPr marL="31489" marR="31489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03558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2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/>
                        <a:cs typeface="Times New Roman" panose="02020603050405020304" pitchFamily="18" charset="0"/>
                      </a:endParaRPr>
                    </a:p>
                  </a:txBody>
                  <a:tcPr marL="31489" marR="31489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Ошибки в заполнении заявлений и комплектации пакета документов (копии паспорта, СНИЛС, ИНН, аттестата, медицинской справки, документов родителей)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/>
                        <a:cs typeface="Times New Roman" panose="02020603050405020304" pitchFamily="18" charset="0"/>
                      </a:endParaRPr>
                    </a:p>
                  </a:txBody>
                  <a:tcPr marL="31489" marR="3148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Создание инструкции по заполнению заявлений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/>
                        <a:cs typeface="Times New Roman" panose="02020603050405020304" pitchFamily="18" charset="0"/>
                      </a:endParaRPr>
                    </a:p>
                  </a:txBody>
                  <a:tcPr marL="31489" marR="3148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Меренкова Юлия Геннадьевна, методист,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Шагеева Дина Иштимеровна, преподаватель,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Шайдулин Вячеслав Романович, преподаватель, Алексеева Кристина Вадимовна, лаборант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/>
                        <a:cs typeface="Times New Roman" panose="02020603050405020304" pitchFamily="18" charset="0"/>
                      </a:endParaRPr>
                    </a:p>
                  </a:txBody>
                  <a:tcPr marL="31489" marR="3148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 09.01.2025  по 12.01.2025 г.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/>
                        <a:cs typeface="Times New Roman" panose="02020603050405020304" pitchFamily="18" charset="0"/>
                      </a:endParaRPr>
                    </a:p>
                  </a:txBody>
                  <a:tcPr marL="31489" marR="3148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Составлена инструкция по заполнению заявлений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/>
                        <a:cs typeface="Times New Roman" panose="02020603050405020304" pitchFamily="18" charset="0"/>
                      </a:endParaRPr>
                    </a:p>
                  </a:txBody>
                  <a:tcPr marL="31489" marR="31489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1576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Дополнительные консультации абитуриентов специалистами приемной комиссии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/>
                        <a:cs typeface="Times New Roman" panose="02020603050405020304" pitchFamily="18" charset="0"/>
                      </a:endParaRPr>
                    </a:p>
                  </a:txBody>
                  <a:tcPr marL="31489" marR="3148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Специалисты приемной комиссии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Алексеева Кристина Вадимовна, лаборант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/>
                        <a:cs typeface="Times New Roman" panose="02020603050405020304" pitchFamily="18" charset="0"/>
                      </a:endParaRPr>
                    </a:p>
                  </a:txBody>
                  <a:tcPr marL="31489" marR="3148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 </a:t>
                      </a:r>
                      <a:r>
                        <a:rPr lang="en-US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1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3.01.2025  по 19.01.2025 г.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 panose="020F0502020204030204"/>
                        <a:cs typeface="Times New Roman" panose="02020603050405020304" pitchFamily="18" charset="0"/>
                      </a:endParaRPr>
                    </a:p>
                  </a:txBody>
                  <a:tcPr marL="31489" marR="3148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Обратная связь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 panose="020F0502020204030204"/>
                        <a:cs typeface="Times New Roman" panose="02020603050405020304" pitchFamily="18" charset="0"/>
                      </a:endParaRPr>
                    </a:p>
                  </a:txBody>
                  <a:tcPr marL="31489" marR="31489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9" name="Picture 3" descr="C:\Users\Администратор\Desktop\Coat_of_arms_of_Chelyabinsk_Oblast.svg.png"/>
          <p:cNvPicPr/>
          <p:nvPr/>
        </p:nvPicPr>
        <p:blipFill>
          <a:blip r:embed="rId4"/>
          <a:stretch>
            <a:fillRect/>
          </a:stretch>
        </p:blipFill>
        <p:spPr>
          <a:xfrm>
            <a:off x="212169" y="1440"/>
            <a:ext cx="834712" cy="1026739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PlaceHolder 1"/>
          <p:cNvSpPr>
            <a:spLocks noGrp="1"/>
          </p:cNvSpPr>
          <p:nvPr>
            <p:ph type="sldNum"/>
          </p:nvPr>
        </p:nvSpPr>
        <p:spPr>
          <a:xfrm>
            <a:off x="7020272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/>
            <a:r>
              <a:rPr lang="ru-RU" sz="2400" spc="-1" dirty="0">
                <a:latin typeface="Times New Roman" panose="02020603050405020304"/>
              </a:rPr>
              <a:t>18</a:t>
            </a:r>
            <a:endParaRPr lang="ru-RU" sz="2400" b="0" strike="noStrike" spc="-1" dirty="0">
              <a:latin typeface="Times New Roman" panose="02020603050405020304"/>
            </a:endParaRPr>
          </a:p>
        </p:txBody>
      </p:sp>
      <p:pic>
        <p:nvPicPr>
          <p:cNvPr id="144" name="Picture 3" descr="C:\Users\Администратор\Desktop\Coat_of_arms_of_Chelyabinsk_Oblast.svg.png"/>
          <p:cNvPicPr/>
          <p:nvPr/>
        </p:nvPicPr>
        <p:blipFill>
          <a:blip r:embed="rId2"/>
          <a:stretch>
            <a:fillRect/>
          </a:stretch>
        </p:blipFill>
        <p:spPr>
          <a:xfrm>
            <a:off x="123840" y="34200"/>
            <a:ext cx="719640" cy="925560"/>
          </a:xfrm>
          <a:prstGeom prst="rect">
            <a:avLst/>
          </a:prstGeom>
          <a:ln w="0">
            <a:noFill/>
          </a:ln>
        </p:spPr>
      </p:pic>
      <p:sp>
        <p:nvSpPr>
          <p:cNvPr id="145" name="Заголовок 1"/>
          <p:cNvSpPr/>
          <p:nvPr/>
        </p:nvSpPr>
        <p:spPr>
          <a:xfrm>
            <a:off x="1084320" y="179640"/>
            <a:ext cx="3312000" cy="35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</a:rPr>
              <a:t>Челябинская область</a:t>
            </a:r>
            <a:endParaRPr lang="ru-RU" sz="1600" b="0" strike="noStrike" spc="-1">
              <a:latin typeface="Arial" panose="020B0604020202020204"/>
            </a:endParaRPr>
          </a:p>
        </p:txBody>
      </p:sp>
      <p:pic>
        <p:nvPicPr>
          <p:cNvPr id="146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171440" y="526680"/>
            <a:ext cx="6957360" cy="285120"/>
          </a:xfrm>
          <a:prstGeom prst="rect">
            <a:avLst/>
          </a:prstGeom>
          <a:ln w="0">
            <a:noFill/>
          </a:ln>
        </p:spPr>
      </p:pic>
      <p:pic>
        <p:nvPicPr>
          <p:cNvPr id="147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403640" y="6320520"/>
            <a:ext cx="6957360" cy="285120"/>
          </a:xfrm>
          <a:prstGeom prst="rect">
            <a:avLst/>
          </a:prstGeom>
          <a:ln w="0">
            <a:noFill/>
          </a:ln>
        </p:spPr>
      </p:pic>
      <p:sp>
        <p:nvSpPr>
          <p:cNvPr id="148" name="Прямоугольник 5"/>
          <p:cNvSpPr/>
          <p:nvPr/>
        </p:nvSpPr>
        <p:spPr>
          <a:xfrm>
            <a:off x="1494720" y="691920"/>
            <a:ext cx="6310800" cy="460211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pc="-1" dirty="0">
                <a:solidFill>
                  <a:srgbClr val="002060"/>
                </a:solidFill>
                <a:latin typeface="Times New Roman" panose="02020603050405020304"/>
              </a:rPr>
              <a:t>План реализации проекта</a:t>
            </a:r>
          </a:p>
        </p:txBody>
      </p:sp>
      <p:pic>
        <p:nvPicPr>
          <p:cNvPr id="150" name="Рисунок 149"/>
          <p:cNvPicPr/>
          <p:nvPr/>
        </p:nvPicPr>
        <p:blipFill>
          <a:blip r:embed="rId4"/>
          <a:stretch>
            <a:fillRect/>
          </a:stretch>
        </p:blipFill>
        <p:spPr>
          <a:xfrm>
            <a:off x="1440" y="1440"/>
            <a:ext cx="1440" cy="1440"/>
          </a:xfrm>
          <a:prstGeom prst="rect">
            <a:avLst/>
          </a:prstGeom>
          <a:ln w="0">
            <a:noFill/>
          </a:ln>
        </p:spPr>
      </p:pic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251519" y="1340768"/>
          <a:ext cx="8568954" cy="4707232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2565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507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697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3912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2954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2328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96134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/>
                        <a:cs typeface="Times New Roman" panose="02020603050405020304" pitchFamily="18" charset="0"/>
                      </a:endParaRPr>
                    </a:p>
                  </a:txBody>
                  <a:tcPr marL="47058" marR="4705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Малое количество абитуриентов, вовремя подавших заявление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/>
                        <a:cs typeface="Times New Roman" panose="02020603050405020304" pitchFamily="18" charset="0"/>
                      </a:endParaRPr>
                    </a:p>
                  </a:txBody>
                  <a:tcPr marL="47058" marR="4705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Внедрение Стандарта приема документов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/>
                        <a:cs typeface="Times New Roman" panose="02020603050405020304" pitchFamily="18" charset="0"/>
                      </a:endParaRPr>
                    </a:p>
                  </a:txBody>
                  <a:tcPr marL="47058" marR="4705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Шагеева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Дина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Иштимеровна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преподаватель,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Распутина Светлана Петровна, методист, Меренкова Юлия Геннадьевна, методист, Шайдулин Вячеслав Романович, преподаватель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/>
                        <a:cs typeface="Times New Roman" panose="02020603050405020304" pitchFamily="18" charset="0"/>
                      </a:endParaRPr>
                    </a:p>
                  </a:txBody>
                  <a:tcPr marL="47058" marR="4705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 20.01.2025 по 24.01.2025 г.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/>
                        <a:cs typeface="Times New Roman" panose="02020603050405020304" pitchFamily="18" charset="0"/>
                      </a:endParaRPr>
                    </a:p>
                  </a:txBody>
                  <a:tcPr marL="47058" marR="4705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Выявление дополнительных алгоритмов стандартизации 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/>
                        <a:cs typeface="Times New Roman" panose="02020603050405020304" pitchFamily="18" charset="0"/>
                      </a:endParaRPr>
                    </a:p>
                  </a:txBody>
                  <a:tcPr marL="47058" marR="47058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588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/>
                        <a:cs typeface="Times New Roman" panose="02020603050405020304" pitchFamily="18" charset="0"/>
                      </a:endParaRPr>
                    </a:p>
                  </a:txBody>
                  <a:tcPr marL="47058" marR="47058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Анализ и оценка достижения целевых показателей проекта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/>
                        <a:cs typeface="Times New Roman" panose="02020603050405020304" pitchFamily="18" charset="0"/>
                      </a:endParaRPr>
                    </a:p>
                  </a:txBody>
                  <a:tcPr marL="47058" marR="47058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Романов Евгений Александрович, заместитель директора по общим вопросам, Распутина Светлана Петровна, методист, Меренкова Юлия Геннадьевна, методист, Шайдулин Вячеслав Романович, преподаватель,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Шагеева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Дина </a:t>
                      </a:r>
                      <a:r>
                        <a:rPr lang="ru-RU" sz="12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Иштимеровна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преподаватель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/>
                        <a:cs typeface="Times New Roman" panose="02020603050405020304" pitchFamily="18" charset="0"/>
                      </a:endParaRPr>
                    </a:p>
                  </a:txBody>
                  <a:tcPr marL="47058" marR="4705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27.01.2025 г. 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/>
                        <a:cs typeface="Times New Roman" panose="02020603050405020304" pitchFamily="18" charset="0"/>
                      </a:endParaRPr>
                    </a:p>
                  </a:txBody>
                  <a:tcPr marL="47058" marR="47058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Анализ результатов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/>
                        <a:cs typeface="Times New Roman" panose="02020603050405020304" pitchFamily="18" charset="0"/>
                      </a:endParaRPr>
                    </a:p>
                  </a:txBody>
                  <a:tcPr marL="47058" marR="47058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PlaceHolder 1"/>
          <p:cNvSpPr>
            <a:spLocks noGrp="1"/>
          </p:cNvSpPr>
          <p:nvPr>
            <p:ph type="title"/>
          </p:nvPr>
        </p:nvSpPr>
        <p:spPr>
          <a:xfrm>
            <a:off x="483840" y="960120"/>
            <a:ext cx="8229240" cy="4903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3000"/>
          </a:bodyPr>
          <a:lstStyle/>
          <a:p>
            <a:pPr algn="ctr">
              <a:lnSpc>
                <a:spcPct val="100000"/>
              </a:lnSpc>
            </a:pPr>
            <a:r>
              <a:rPr lang="ru-RU" sz="2800" b="1" strike="noStrike" spc="-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Достигнутые результаты (было и стало) </a:t>
            </a:r>
            <a:endParaRPr lang="ru-RU" sz="2800" b="0" strike="noStrike" spc="-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2" name="PlaceHolder 2"/>
          <p:cNvSpPr>
            <a:spLocks noGrp="1"/>
          </p:cNvSpPr>
          <p:nvPr>
            <p:ph/>
          </p:nvPr>
        </p:nvSpPr>
        <p:spPr>
          <a:xfrm>
            <a:off x="461520" y="1484640"/>
            <a:ext cx="8229240" cy="397872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marL="342900" indent="-342900" algn="ctr">
              <a:lnSpc>
                <a:spcPct val="100000"/>
              </a:lnSpc>
              <a:spcBef>
                <a:spcPts val="480"/>
              </a:spcBef>
              <a:tabLst>
                <a:tab pos="0" algn="l"/>
              </a:tabLst>
            </a:pPr>
            <a:r>
              <a:rPr lang="ru-RU" sz="2400" b="1" strike="noStrike" spc="-1" dirty="0">
                <a:solidFill>
                  <a:srgbClr val="00B0F0"/>
                </a:solidFill>
                <a:latin typeface="Calibri" panose="020F0502020204030204"/>
              </a:rPr>
              <a:t>Время </a:t>
            </a:r>
            <a:r>
              <a:rPr lang="ru-RU" sz="2400" b="1" strike="noStrike" spc="-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протекания</a:t>
            </a:r>
            <a:r>
              <a:rPr lang="ru-RU" sz="2400" b="1" strike="noStrike" spc="-1" dirty="0">
                <a:solidFill>
                  <a:srgbClr val="00B0F0"/>
                </a:solidFill>
                <a:latin typeface="Calibri" panose="020F0502020204030204"/>
              </a:rPr>
              <a:t> процесса:</a:t>
            </a:r>
            <a:r>
              <a:rPr lang="en-US" sz="2400" b="1" strike="noStrike" spc="-1" dirty="0">
                <a:solidFill>
                  <a:srgbClr val="00B0F0"/>
                </a:solidFill>
                <a:latin typeface="Franklin Gothic Book" panose="020B0503020102020204"/>
              </a:rPr>
              <a:t> </a:t>
            </a:r>
            <a:endParaRPr lang="ru-RU" sz="2400" b="0" strike="noStrike" spc="-1" dirty="0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53" name="PlaceHolder 3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/>
            <a:r>
              <a:rPr lang="ru-RU" sz="2400" b="0" strike="noStrike" spc="-1" dirty="0">
                <a:latin typeface="Times New Roman" panose="02020603050405020304"/>
              </a:rPr>
              <a:t>19</a:t>
            </a:r>
          </a:p>
        </p:txBody>
      </p:sp>
      <p:sp>
        <p:nvSpPr>
          <p:cNvPr id="154" name="TextBox 6"/>
          <p:cNvSpPr/>
          <p:nvPr/>
        </p:nvSpPr>
        <p:spPr>
          <a:xfrm>
            <a:off x="482760" y="2348640"/>
            <a:ext cx="3714480" cy="202987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800" b="1" strike="noStrike" spc="-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БЫЛО</a:t>
            </a:r>
            <a:r>
              <a:rPr lang="ru-RU" sz="2800" b="0" strike="noStrike" spc="-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8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ru-RU" sz="2800" b="1" strike="noStrike" spc="-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2800" b="1" strike="noStrike" spc="-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32 </a:t>
            </a:r>
            <a:r>
              <a:rPr lang="ru-RU" sz="2800" b="1" strike="noStrike" spc="-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минуты</a:t>
            </a:r>
          </a:p>
          <a:p>
            <a:pPr algn="ctr">
              <a:lnSpc>
                <a:spcPct val="150000"/>
              </a:lnSpc>
            </a:pPr>
            <a:r>
              <a:rPr lang="en-US" sz="2800" b="0" strike="noStrike" spc="-1" dirty="0">
                <a:solidFill>
                  <a:srgbClr val="9BBB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strike="noStrike" spc="-1" dirty="0">
                <a:solidFill>
                  <a:srgbClr val="9BBB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strike="noStrike" spc="-1" dirty="0">
                <a:solidFill>
                  <a:srgbClr val="9BBB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8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5" name="TextBox 7"/>
          <p:cNvSpPr/>
          <p:nvPr/>
        </p:nvSpPr>
        <p:spPr>
          <a:xfrm>
            <a:off x="4355640" y="2342520"/>
            <a:ext cx="3714480" cy="181442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800" b="1" strike="noStrike" spc="-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СТАЛО</a:t>
            </a:r>
            <a:r>
              <a:rPr lang="ru-RU" sz="2800" b="0" strike="noStrike" spc="-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8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ru-RU" sz="2800" b="1" spc="-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 минуты</a:t>
            </a:r>
            <a:endParaRPr lang="ru-RU" sz="28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</a:pPr>
            <a:r>
              <a:rPr lang="en-US" sz="2800" b="1" strike="noStrike" spc="-1" dirty="0">
                <a:solidFill>
                  <a:srgbClr val="9BBB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0" strike="noStrike" spc="-1" dirty="0">
                <a:solidFill>
                  <a:srgbClr val="9BBB5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8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6" name="Прямоугольник 23"/>
          <p:cNvSpPr/>
          <p:nvPr/>
        </p:nvSpPr>
        <p:spPr>
          <a:xfrm>
            <a:off x="611640" y="4077000"/>
            <a:ext cx="7704360" cy="63900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800" b="1" strike="noStrike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ЭКОНОМИЯ ВРЕМЕНИ:  </a:t>
            </a:r>
            <a:endParaRPr lang="ru-RU" sz="18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</a:pPr>
            <a:r>
              <a:rPr lang="ru-RU" sz="1800" b="1" strike="noStrike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 минуты (69,</a:t>
            </a:r>
            <a:r>
              <a:rPr lang="ru-RU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75</a:t>
            </a:r>
            <a:r>
              <a:rPr lang="en-US" sz="1800" b="1" strike="noStrike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r>
              <a:rPr lang="ru-RU" sz="1800" b="1" strike="noStrike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1800" b="0" strike="noStrike" spc="-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7" name="Прямая соединительная линия 10"/>
          <p:cNvSpPr/>
          <p:nvPr/>
        </p:nvSpPr>
        <p:spPr>
          <a:xfrm flipH="1">
            <a:off x="4283640" y="2204640"/>
            <a:ext cx="3240" cy="1501560"/>
          </a:xfrm>
          <a:prstGeom prst="line">
            <a:avLst/>
          </a:prstGeom>
          <a:ln w="38100">
            <a:solidFill>
              <a:srgbClr val="1F497D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58" name="Прямая соединительная линия 13"/>
          <p:cNvSpPr/>
          <p:nvPr/>
        </p:nvSpPr>
        <p:spPr>
          <a:xfrm>
            <a:off x="1331640" y="3789000"/>
            <a:ext cx="6429240" cy="1080"/>
          </a:xfrm>
          <a:prstGeom prst="line">
            <a:avLst/>
          </a:prstGeom>
          <a:ln w="41275">
            <a:solidFill>
              <a:srgbClr val="4A7EBB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59" name="Прямоугольник 14"/>
          <p:cNvSpPr/>
          <p:nvPr/>
        </p:nvSpPr>
        <p:spPr>
          <a:xfrm>
            <a:off x="324000" y="5149935"/>
            <a:ext cx="8208000" cy="58332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600" b="1" strike="noStrike" spc="-1" dirty="0">
                <a:solidFill>
                  <a:srgbClr val="0070C0"/>
                </a:solidFill>
                <a:latin typeface="Arial" panose="020B0604020202020204"/>
              </a:rPr>
              <a:t>СНИЖЕНИЕ ВРЕМЕННЫХ ПОТЕРЬ  ЗА СЧЕТ </a:t>
            </a:r>
            <a:endParaRPr lang="ru-RU" sz="1600" b="0" strike="noStrike" spc="-1" dirty="0">
              <a:latin typeface="Arial" panose="020B0604020202020204"/>
            </a:endParaRPr>
          </a:p>
          <a:p>
            <a:pPr marL="342900" indent="-342900" algn="just">
              <a:lnSpc>
                <a:spcPct val="100000"/>
              </a:lnSpc>
              <a:buAutoNum type="arabicPeriod"/>
            </a:pPr>
            <a:r>
              <a:rPr lang="ru-RU" sz="1600" b="1" spc="-1" dirty="0">
                <a:solidFill>
                  <a:srgbClr val="2992A7"/>
                </a:solidFill>
              </a:rPr>
              <a:t>Разработки Стандарта процесса прием документов абитуриентов</a:t>
            </a:r>
          </a:p>
        </p:txBody>
      </p:sp>
      <p:pic>
        <p:nvPicPr>
          <p:cNvPr id="160" name="Picture 3" descr="C:\Users\Администратор\Desktop\Coat_of_arms_of_Chelyabinsk_Oblast.svg.png"/>
          <p:cNvPicPr/>
          <p:nvPr/>
        </p:nvPicPr>
        <p:blipFill>
          <a:blip r:embed="rId2"/>
          <a:stretch>
            <a:fillRect/>
          </a:stretch>
        </p:blipFill>
        <p:spPr>
          <a:xfrm>
            <a:off x="123840" y="34200"/>
            <a:ext cx="719640" cy="925560"/>
          </a:xfrm>
          <a:prstGeom prst="rect">
            <a:avLst/>
          </a:prstGeom>
          <a:ln w="0">
            <a:noFill/>
          </a:ln>
        </p:spPr>
      </p:pic>
      <p:sp>
        <p:nvSpPr>
          <p:cNvPr id="161" name="Заголовок 1"/>
          <p:cNvSpPr/>
          <p:nvPr/>
        </p:nvSpPr>
        <p:spPr>
          <a:xfrm>
            <a:off x="1084320" y="179640"/>
            <a:ext cx="3312000" cy="35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</a:rPr>
              <a:t>Челябинская область</a:t>
            </a:r>
            <a:endParaRPr lang="ru-RU" sz="1600" b="0" strike="noStrike" spc="-1">
              <a:latin typeface="Arial" panose="020B0604020202020204"/>
            </a:endParaRPr>
          </a:p>
        </p:txBody>
      </p:sp>
      <p:pic>
        <p:nvPicPr>
          <p:cNvPr id="162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097640" y="493560"/>
            <a:ext cx="6957360" cy="285120"/>
          </a:xfrm>
          <a:prstGeom prst="rect">
            <a:avLst/>
          </a:prstGeom>
          <a:ln w="0">
            <a:noFill/>
          </a:ln>
        </p:spPr>
      </p:pic>
      <p:pic>
        <p:nvPicPr>
          <p:cNvPr id="163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190160" y="6305040"/>
            <a:ext cx="6957360" cy="2851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20</a:t>
            </a:fld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755576" y="1268759"/>
            <a:ext cx="3672408" cy="479576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4581357" y="1268760"/>
            <a:ext cx="3960440" cy="237626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4644007" y="3813781"/>
            <a:ext cx="3897789" cy="235152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Picture 3" descr="C:\Users\Администратор\Desktop\Coat_of_arms_of_Chelyabinsk_Oblast.sv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720000" cy="92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Заголовок 1"/>
          <p:cNvSpPr txBox="1"/>
          <p:nvPr/>
        </p:nvSpPr>
        <p:spPr>
          <a:xfrm>
            <a:off x="1084414" y="179609"/>
            <a:ext cx="3312369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7066" y="497018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682033" y="539649"/>
            <a:ext cx="3714750" cy="66120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</a:t>
            </a:r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554774" y="533639"/>
            <a:ext cx="3714750" cy="66120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ПОСЛЕ</a:t>
            </a:r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6477" y="6299391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4"/>
          <a:srcRect l="40550" t="26527" r="20075" b="8001"/>
          <a:stretch>
            <a:fillRect/>
          </a:stretch>
        </p:blipFill>
        <p:spPr>
          <a:xfrm>
            <a:off x="5292080" y="1350092"/>
            <a:ext cx="2376264" cy="2222605"/>
          </a:xfrm>
          <a:prstGeom prst="rect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8787" y="3927629"/>
            <a:ext cx="3648227" cy="200833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6724" y="1355865"/>
            <a:ext cx="3382507" cy="4510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66436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PlaceHolder 1"/>
          <p:cNvSpPr>
            <a:spLocks noGrp="1"/>
          </p:cNvSpPr>
          <p:nvPr>
            <p:ph type="title"/>
          </p:nvPr>
        </p:nvSpPr>
        <p:spPr>
          <a:xfrm>
            <a:off x="755640" y="-18324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</a:rPr>
              <a:t>Челябинская область</a:t>
            </a:r>
            <a:endParaRPr lang="ru-RU" sz="16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65" name="PlaceHolder 2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/>
            <a:r>
              <a:rPr lang="ru-RU" sz="2400" b="0" strike="noStrike" spc="-1" dirty="0">
                <a:latin typeface="Times New Roman" panose="02020603050405020304"/>
              </a:rPr>
              <a:t>20</a:t>
            </a:r>
          </a:p>
        </p:txBody>
      </p:sp>
      <p:pic>
        <p:nvPicPr>
          <p:cNvPr id="166" name="Picture 3" descr="C:\Users\Администратор\Desktop\Coat_of_arms_of_Chelyabinsk_Oblast.svg.png"/>
          <p:cNvPicPr/>
          <p:nvPr/>
        </p:nvPicPr>
        <p:blipFill>
          <a:blip r:embed="rId2"/>
          <a:stretch>
            <a:fillRect/>
          </a:stretch>
        </p:blipFill>
        <p:spPr>
          <a:xfrm>
            <a:off x="123840" y="34200"/>
            <a:ext cx="719640" cy="925560"/>
          </a:xfrm>
          <a:prstGeom prst="rect">
            <a:avLst/>
          </a:prstGeom>
          <a:ln w="0">
            <a:noFill/>
          </a:ln>
        </p:spPr>
      </p:pic>
      <p:sp>
        <p:nvSpPr>
          <p:cNvPr id="167" name="TextBox 10"/>
          <p:cNvSpPr/>
          <p:nvPr/>
        </p:nvSpPr>
        <p:spPr>
          <a:xfrm>
            <a:off x="971640" y="693000"/>
            <a:ext cx="7623720" cy="82954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pc="-1" dirty="0">
                <a:solidFill>
                  <a:srgbClr val="002060"/>
                </a:solidFill>
                <a:latin typeface="Times New Roman" panose="02020603050405020304"/>
              </a:rPr>
              <a:t>Выполнение плана реализации проекта</a:t>
            </a:r>
          </a:p>
          <a:p>
            <a:pPr>
              <a:lnSpc>
                <a:spcPct val="100000"/>
              </a:lnSpc>
            </a:pPr>
            <a:endParaRPr lang="ru-RU" sz="2400" b="0" strike="noStrike" spc="-1" dirty="0">
              <a:latin typeface="Arial" panose="020B0604020202020204"/>
            </a:endParaRPr>
          </a:p>
        </p:txBody>
      </p:sp>
      <p:pic>
        <p:nvPicPr>
          <p:cNvPr id="168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236600" y="6299280"/>
            <a:ext cx="6957360" cy="285120"/>
          </a:xfrm>
          <a:prstGeom prst="rect">
            <a:avLst/>
          </a:prstGeom>
          <a:ln w="0">
            <a:noFill/>
          </a:ln>
        </p:spPr>
      </p:pic>
      <p:pic>
        <p:nvPicPr>
          <p:cNvPr id="169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164960" y="497160"/>
            <a:ext cx="6957360" cy="285120"/>
          </a:xfrm>
          <a:prstGeom prst="rect">
            <a:avLst/>
          </a:prstGeom>
          <a:ln w="0">
            <a:noFill/>
          </a:ln>
        </p:spPr>
      </p:pic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483660" y="1155240"/>
          <a:ext cx="7976772" cy="3571934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4089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678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06692">
                <a:tc>
                  <a:txBody>
                    <a:bodyPr/>
                    <a:lstStyle/>
                    <a:p>
                      <a:pPr algn="just" fontAlgn="ctr">
                        <a:lnSpc>
                          <a:spcPct val="150000"/>
                        </a:lnSpc>
                      </a:pPr>
                      <a:r>
                        <a:rPr lang="ru-RU" sz="18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just" fontAlgn="ctr">
                        <a:lnSpc>
                          <a:spcPct val="100000"/>
                        </a:lnSpc>
                      </a:pPr>
                      <a:endParaRPr lang="ru-RU" sz="1800" b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 fontAlgn="ctr">
                        <a:lnSpc>
                          <a:spcPct val="100000"/>
                        </a:lnSpc>
                      </a:pPr>
                      <a:r>
                        <a:rPr lang="ru-RU" sz="18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Административное сопровождение по разработке локальных актов (приказ). </a:t>
                      </a:r>
                      <a:br>
                        <a:rPr lang="ru-RU" sz="18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0567">
                <a:tc>
                  <a:txBody>
                    <a:bodyPr/>
                    <a:lstStyle/>
                    <a:p>
                      <a:pPr algn="just" fontAlgn="ctr">
                        <a:lnSpc>
                          <a:spcPct val="150000"/>
                        </a:lnSpc>
                      </a:pP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just" fontAlgn="ctr">
                        <a:lnSpc>
                          <a:spcPct val="100000"/>
                        </a:lnSpc>
                      </a:pP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Разработка Стандарта приема документов абитуриентов приемной комиссией</a:t>
                      </a:r>
                      <a:r>
                        <a:rPr lang="ru-RU" sz="18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ГБПОУ «Магнитогорский педагогический колледж».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3934">
                <a:tc>
                  <a:txBody>
                    <a:bodyPr/>
                    <a:lstStyle/>
                    <a:p>
                      <a:pPr algn="just" fontAlgn="ctr">
                        <a:lnSpc>
                          <a:spcPct val="150000"/>
                        </a:lnSpc>
                      </a:pPr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just" fontAlgn="ctr">
                        <a:lnSpc>
                          <a:spcPct val="100000"/>
                        </a:lnSpc>
                      </a:pPr>
                      <a:r>
                        <a:rPr lang="ru-RU" sz="18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Проведение цикла семинаров для</a:t>
                      </a:r>
                      <a:r>
                        <a:rPr lang="ru-RU" sz="1800" b="0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специалистов приемной комиссии.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0567">
                <a:tc>
                  <a:txBody>
                    <a:bodyPr/>
                    <a:lstStyle/>
                    <a:p>
                      <a:pPr algn="just" fontAlgn="ctr">
                        <a:lnSpc>
                          <a:spcPct val="150000"/>
                        </a:lnSpc>
                      </a:pPr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just" fontAlgn="ctr">
                        <a:lnSpc>
                          <a:spcPct val="100000"/>
                        </a:lnSpc>
                      </a:pPr>
                      <a:endParaRPr lang="ru-RU" sz="1800" b="0" u="none" strike="noStrike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 fontAlgn="ctr">
                        <a:lnSpc>
                          <a:spcPct val="100000"/>
                        </a:lnSpc>
                      </a:pPr>
                      <a:r>
                        <a:rPr lang="ru-RU" sz="18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Психологическое сопровождение студента во время процедуры</a:t>
                      </a:r>
                      <a:r>
                        <a:rPr lang="ru-RU" sz="1800" b="0" u="none" strike="noStrike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подачи документов. 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0567">
                <a:tc>
                  <a:txBody>
                    <a:bodyPr/>
                    <a:lstStyle/>
                    <a:p>
                      <a:pPr algn="just" fontAlgn="ctr">
                        <a:lnSpc>
                          <a:spcPct val="150000"/>
                        </a:lnSpc>
                      </a:pPr>
                      <a:r>
                        <a:rPr lang="ru-RU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just" fontAlgn="ctr">
                        <a:lnSpc>
                          <a:spcPct val="100000"/>
                        </a:lnSpc>
                      </a:pPr>
                      <a:r>
                        <a:rPr lang="ru-RU" sz="1800" b="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Анализ результатов опросов студентов и родителей (законных представителей) о психологическом дискомфорте во время работы приемной кампании.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7" name="Picture 13" descr="C:\Users\User\Documents\Слава документы\Работа\24-25\МЕТОД\РИП\1cb5ce79-6216-44bf-98bd-92b6e58180d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420888"/>
            <a:ext cx="3067595" cy="2044264"/>
          </a:xfrm>
          <a:prstGeom prst="rect">
            <a:avLst/>
          </a:prstGeom>
          <a:noFill/>
          <a:ln w="28575">
            <a:solidFill>
              <a:schemeClr val="accent1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2" name="PlaceHolder 1"/>
          <p:cNvSpPr>
            <a:spLocks noGrp="1"/>
          </p:cNvSpPr>
          <p:nvPr>
            <p:ph type="title"/>
          </p:nvPr>
        </p:nvSpPr>
        <p:spPr>
          <a:xfrm>
            <a:off x="828000" y="-17172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</a:rPr>
              <a:t>Челябинская область</a:t>
            </a:r>
            <a:endParaRPr lang="ru-RU" sz="16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73" name="PlaceHolder 2"/>
          <p:cNvSpPr>
            <a:spLocks noGrp="1"/>
          </p:cNvSpPr>
          <p:nvPr>
            <p:ph type="sldNum"/>
          </p:nvPr>
        </p:nvSpPr>
        <p:spPr>
          <a:xfrm>
            <a:off x="6615104" y="639504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/>
            <a:r>
              <a:rPr lang="ru-RU" sz="2400" b="0" strike="noStrike" spc="-1" dirty="0">
                <a:latin typeface="Times New Roman" panose="02020603050405020304"/>
              </a:rPr>
              <a:t>21</a:t>
            </a:r>
          </a:p>
        </p:txBody>
      </p:sp>
      <p:pic>
        <p:nvPicPr>
          <p:cNvPr id="174" name="Picture 3" descr="C:\Users\Администратор\Desktop\Coat_of_arms_of_Chelyabinsk_Oblast.svg.png"/>
          <p:cNvPicPr/>
          <p:nvPr/>
        </p:nvPicPr>
        <p:blipFill>
          <a:blip r:embed="rId3"/>
          <a:stretch>
            <a:fillRect/>
          </a:stretch>
        </p:blipFill>
        <p:spPr>
          <a:xfrm>
            <a:off x="123840" y="34200"/>
            <a:ext cx="719640" cy="925560"/>
          </a:xfrm>
          <a:prstGeom prst="rect">
            <a:avLst/>
          </a:prstGeom>
          <a:ln w="0">
            <a:noFill/>
          </a:ln>
        </p:spPr>
      </p:pic>
      <p:sp>
        <p:nvSpPr>
          <p:cNvPr id="175" name="TextBox 10"/>
          <p:cNvSpPr/>
          <p:nvPr/>
        </p:nvSpPr>
        <p:spPr>
          <a:xfrm>
            <a:off x="914400" y="693000"/>
            <a:ext cx="7623720" cy="82954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pc="-1" dirty="0">
                <a:solidFill>
                  <a:srgbClr val="002060"/>
                </a:solidFill>
                <a:latin typeface="Times New Roman" panose="02020603050405020304"/>
              </a:rPr>
              <a:t>Выполнение плана реализации проекта</a:t>
            </a:r>
          </a:p>
          <a:p>
            <a:pPr>
              <a:lnSpc>
                <a:spcPct val="100000"/>
              </a:lnSpc>
            </a:pPr>
            <a:endParaRPr lang="ru-RU" sz="2400" b="0" strike="noStrike" spc="-1" dirty="0">
              <a:latin typeface="Arial" panose="020B0604020202020204"/>
            </a:endParaRPr>
          </a:p>
        </p:txBody>
      </p:sp>
      <p:pic>
        <p:nvPicPr>
          <p:cNvPr id="176" name="Picture 2"/>
          <p:cNvPicPr/>
          <p:nvPr/>
        </p:nvPicPr>
        <p:blipFill>
          <a:blip r:embed="rId4"/>
          <a:stretch>
            <a:fillRect/>
          </a:stretch>
        </p:blipFill>
        <p:spPr>
          <a:xfrm>
            <a:off x="1236600" y="6409800"/>
            <a:ext cx="6957360" cy="285120"/>
          </a:xfrm>
          <a:prstGeom prst="rect">
            <a:avLst/>
          </a:prstGeom>
          <a:ln w="0">
            <a:noFill/>
          </a:ln>
        </p:spPr>
      </p:pic>
      <p:pic>
        <p:nvPicPr>
          <p:cNvPr id="177" name="Picture 2"/>
          <p:cNvPicPr/>
          <p:nvPr/>
        </p:nvPicPr>
        <p:blipFill>
          <a:blip r:embed="rId4"/>
          <a:stretch>
            <a:fillRect/>
          </a:stretch>
        </p:blipFill>
        <p:spPr>
          <a:xfrm>
            <a:off x="1164960" y="497160"/>
            <a:ext cx="6957360" cy="285120"/>
          </a:xfrm>
          <a:prstGeom prst="rect">
            <a:avLst/>
          </a:prstGeom>
          <a:ln w="0">
            <a:noFill/>
          </a:ln>
        </p:spPr>
      </p:pic>
      <p:sp>
        <p:nvSpPr>
          <p:cNvPr id="178" name="Текстовое поле 3"/>
          <p:cNvSpPr/>
          <p:nvPr/>
        </p:nvSpPr>
        <p:spPr>
          <a:xfrm>
            <a:off x="326520" y="1268640"/>
            <a:ext cx="8377920" cy="64487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ru-RU" spc="-1" dirty="0">
                <a:solidFill>
                  <a:srgbClr val="000000"/>
                </a:solidFill>
                <a:latin typeface="Times New Roman" panose="02020603050405020304"/>
              </a:rPr>
              <a:t>1. Консультации по заполнению документации абитуриентами по алгоритму Стандарта</a:t>
            </a:r>
            <a:endParaRPr lang="ru-RU" sz="1800" b="0" strike="noStrike" spc="-1" dirty="0">
              <a:latin typeface="Arial" panose="020B0604020202020204"/>
            </a:endParaRPr>
          </a:p>
        </p:txBody>
      </p:sp>
      <p:pic>
        <p:nvPicPr>
          <p:cNvPr id="1028" name="Picture 4" descr="DSC_786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2420888"/>
            <a:ext cx="3066396" cy="2044264"/>
          </a:xfrm>
          <a:prstGeom prst="rect">
            <a:avLst/>
          </a:prstGeom>
          <a:noFill/>
          <a:ln w="28575">
            <a:solidFill>
              <a:schemeClr val="accent1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2" descr="blob:https://web.telegram.org/e0e5d0e9-1ebd-4fae-99e8-a57a5390bb5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ru-RU"/>
          </a:p>
        </p:txBody>
      </p:sp>
      <p:sp>
        <p:nvSpPr>
          <p:cNvPr id="3" name="AutoShape 4" descr="blob:https://web.telegram.org/e0e5d0e9-1ebd-4fae-99e8-a57a5390bb5d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ru-RU"/>
          </a:p>
        </p:txBody>
      </p:sp>
      <p:sp>
        <p:nvSpPr>
          <p:cNvPr id="4" name="AutoShape 6" descr="blob:https://web.telegram.org/e0e5d0e9-1ebd-4fae-99e8-a57a5390bb5d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ru-RU"/>
          </a:p>
        </p:txBody>
      </p:sp>
      <p:sp>
        <p:nvSpPr>
          <p:cNvPr id="5" name="AutoShape 8" descr="blob:https://web.telegram.org/e0e5d0e9-1ebd-4fae-99e8-a57a5390bb5d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ru-RU"/>
          </a:p>
        </p:txBody>
      </p:sp>
      <p:sp>
        <p:nvSpPr>
          <p:cNvPr id="6" name="AutoShape 10" descr="blob:https://web.telegram.org/e0e5d0e9-1ebd-4fae-99e8-a57a5390bb5d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ru-RU"/>
          </a:p>
        </p:txBody>
      </p:sp>
      <p:sp>
        <p:nvSpPr>
          <p:cNvPr id="7" name="AutoShape 12" descr="blob:https://web.telegram.org/e0e5d0e9-1ebd-4fae-99e8-a57a5390bb5d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ru-RU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PlaceHolder 1"/>
          <p:cNvSpPr>
            <a:spLocks noGrp="1"/>
          </p:cNvSpPr>
          <p:nvPr>
            <p:ph type="title"/>
          </p:nvPr>
        </p:nvSpPr>
        <p:spPr>
          <a:xfrm>
            <a:off x="1084320" y="179640"/>
            <a:ext cx="3312000" cy="359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</a:rPr>
              <a:t>Челябинская область</a:t>
            </a:r>
            <a:endParaRPr lang="ru-RU" sz="16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84" name="PlaceHolder 2"/>
          <p:cNvSpPr>
            <a:spLocks noGrp="1"/>
          </p:cNvSpPr>
          <p:nvPr>
            <p:ph type="sldNum"/>
          </p:nvPr>
        </p:nvSpPr>
        <p:spPr>
          <a:xfrm>
            <a:off x="6975000" y="64483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/>
            <a:r>
              <a:rPr lang="ru-RU" sz="2400" b="0" strike="noStrike" spc="-1" dirty="0">
                <a:latin typeface="Times New Roman" panose="02020603050405020304"/>
              </a:rPr>
              <a:t>22</a:t>
            </a:r>
          </a:p>
        </p:txBody>
      </p:sp>
      <p:pic>
        <p:nvPicPr>
          <p:cNvPr id="185" name="Picture 3" descr="C:\Users\Администратор\Desktop\Coat_of_arms_of_Chelyabinsk_Oblast.svg.png"/>
          <p:cNvPicPr/>
          <p:nvPr/>
        </p:nvPicPr>
        <p:blipFill>
          <a:blip r:embed="rId2"/>
          <a:stretch>
            <a:fillRect/>
          </a:stretch>
        </p:blipFill>
        <p:spPr>
          <a:xfrm>
            <a:off x="123840" y="34200"/>
            <a:ext cx="719640" cy="925560"/>
          </a:xfrm>
          <a:prstGeom prst="rect">
            <a:avLst/>
          </a:prstGeom>
          <a:ln w="0">
            <a:noFill/>
          </a:ln>
        </p:spPr>
      </p:pic>
      <p:sp>
        <p:nvSpPr>
          <p:cNvPr id="186" name="TextBox 10"/>
          <p:cNvSpPr/>
          <p:nvPr/>
        </p:nvSpPr>
        <p:spPr>
          <a:xfrm>
            <a:off x="760139" y="694028"/>
            <a:ext cx="7623720" cy="82954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/>
            <a:r>
              <a:rPr lang="ru-RU" sz="2400" b="1" spc="-1" dirty="0">
                <a:solidFill>
                  <a:srgbClr val="002060"/>
                </a:solidFill>
                <a:latin typeface="Times New Roman" panose="02020603050405020304"/>
              </a:rPr>
              <a:t>Выполнение плана реализации проекта</a:t>
            </a:r>
          </a:p>
          <a:p>
            <a:pPr>
              <a:lnSpc>
                <a:spcPct val="100000"/>
              </a:lnSpc>
            </a:pPr>
            <a:endParaRPr lang="ru-RU" sz="2400" b="0" strike="noStrike" spc="-1" dirty="0">
              <a:latin typeface="Arial" panose="020B0604020202020204"/>
            </a:endParaRPr>
          </a:p>
        </p:txBody>
      </p:sp>
      <p:pic>
        <p:nvPicPr>
          <p:cNvPr id="187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236600" y="6299280"/>
            <a:ext cx="6957360" cy="285120"/>
          </a:xfrm>
          <a:prstGeom prst="rect">
            <a:avLst/>
          </a:prstGeom>
          <a:ln w="0">
            <a:noFill/>
          </a:ln>
        </p:spPr>
      </p:pic>
      <p:pic>
        <p:nvPicPr>
          <p:cNvPr id="188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164960" y="497160"/>
            <a:ext cx="6957360" cy="285120"/>
          </a:xfrm>
          <a:prstGeom prst="rect">
            <a:avLst/>
          </a:prstGeom>
          <a:ln w="0">
            <a:noFill/>
          </a:ln>
        </p:spPr>
      </p:pic>
      <p:sp>
        <p:nvSpPr>
          <p:cNvPr id="189" name="Текстовое поле 3"/>
          <p:cNvSpPr/>
          <p:nvPr/>
        </p:nvSpPr>
        <p:spPr>
          <a:xfrm>
            <a:off x="483660" y="1199108"/>
            <a:ext cx="8096381" cy="224531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algn="just" fontAlgn="ctr"/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Время протекания процесса приема документов абитуриентов уменьшилось в 3 раза.</a:t>
            </a:r>
          </a:p>
          <a:p>
            <a:pPr algn="just" fontAlgn="ctr"/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Разработан Стандарт процесса приема документов абитуриентов.</a:t>
            </a:r>
          </a:p>
          <a:p>
            <a:pPr algn="just" fontAlgn="ctr"/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Доля абитуриентов, удовлетворенных процессом подачи документов увеличилось с 50% до 77%. </a:t>
            </a:r>
          </a:p>
          <a:p>
            <a:pPr algn="just" fontAlgn="ctr"/>
            <a:r>
              <a:rPr lang="ru-RU" sz="20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Доля родителей (законных представителей), удовлетворенных процессом подачи документов увеличилась с 50 до 74%.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PlaceHolder 1"/>
          <p:cNvSpPr>
            <a:spLocks noGrp="1"/>
          </p:cNvSpPr>
          <p:nvPr>
            <p:ph type="title"/>
          </p:nvPr>
        </p:nvSpPr>
        <p:spPr>
          <a:xfrm>
            <a:off x="1084320" y="179640"/>
            <a:ext cx="3312000" cy="35964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</a:rPr>
              <a:t>Челябинская область</a:t>
            </a:r>
            <a:endParaRPr lang="ru-RU" sz="1600" b="0" strike="noStrike" spc="-1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93" name="PlaceHolder 2"/>
          <p:cNvSpPr>
            <a:spLocks noGrp="1"/>
          </p:cNvSpPr>
          <p:nvPr>
            <p:ph type="sldNum"/>
          </p:nvPr>
        </p:nvSpPr>
        <p:spPr>
          <a:xfrm>
            <a:off x="6975000" y="64483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/>
            <a:r>
              <a:rPr lang="ru-RU" sz="2400" b="0" strike="noStrike" spc="-1" dirty="0">
                <a:latin typeface="Times New Roman" panose="02020603050405020304"/>
              </a:rPr>
              <a:t>23</a:t>
            </a:r>
          </a:p>
        </p:txBody>
      </p:sp>
      <p:pic>
        <p:nvPicPr>
          <p:cNvPr id="194" name="Picture 3" descr="C:\Users\Администратор\Desktop\Coat_of_arms_of_Chelyabinsk_Oblast.svg.png"/>
          <p:cNvPicPr/>
          <p:nvPr/>
        </p:nvPicPr>
        <p:blipFill>
          <a:blip r:embed="rId2"/>
          <a:stretch>
            <a:fillRect/>
          </a:stretch>
        </p:blipFill>
        <p:spPr>
          <a:xfrm>
            <a:off x="123840" y="34200"/>
            <a:ext cx="719640" cy="925560"/>
          </a:xfrm>
          <a:prstGeom prst="rect">
            <a:avLst/>
          </a:prstGeom>
          <a:ln w="0">
            <a:noFill/>
          </a:ln>
        </p:spPr>
      </p:pic>
      <p:sp>
        <p:nvSpPr>
          <p:cNvPr id="195" name="TextBox 10"/>
          <p:cNvSpPr/>
          <p:nvPr/>
        </p:nvSpPr>
        <p:spPr>
          <a:xfrm>
            <a:off x="123840" y="960120"/>
            <a:ext cx="8836920" cy="1014209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400" b="1" spc="-1" dirty="0">
                <a:solidFill>
                  <a:srgbClr val="002060"/>
                </a:solidFill>
                <a:latin typeface="Times New Roman" panose="02020603050405020304"/>
              </a:rPr>
              <a:t>Результаты реализации проекта</a:t>
            </a:r>
          </a:p>
          <a:p>
            <a:pPr>
              <a:lnSpc>
                <a:spcPct val="100000"/>
              </a:lnSpc>
            </a:pPr>
            <a:endParaRPr lang="ru-RU" sz="2400" b="0" strike="noStrike" spc="-1" dirty="0">
              <a:latin typeface="Arial" panose="020B0604020202020204"/>
            </a:endParaRPr>
          </a:p>
        </p:txBody>
      </p:sp>
      <p:pic>
        <p:nvPicPr>
          <p:cNvPr id="196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236600" y="6299280"/>
            <a:ext cx="6957360" cy="285120"/>
          </a:xfrm>
          <a:prstGeom prst="rect">
            <a:avLst/>
          </a:prstGeom>
          <a:ln w="0">
            <a:noFill/>
          </a:ln>
        </p:spPr>
      </p:pic>
      <p:pic>
        <p:nvPicPr>
          <p:cNvPr id="197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164960" y="497160"/>
            <a:ext cx="6957360" cy="285120"/>
          </a:xfrm>
          <a:prstGeom prst="rect">
            <a:avLst/>
          </a:prstGeom>
          <a:ln w="0">
            <a:noFill/>
          </a:ln>
        </p:spPr>
      </p:pic>
      <p:graphicFrame>
        <p:nvGraphicFramePr>
          <p:cNvPr id="198" name="Таблица 3"/>
          <p:cNvGraphicFramePr/>
          <p:nvPr/>
        </p:nvGraphicFramePr>
        <p:xfrm>
          <a:off x="481970" y="2996952"/>
          <a:ext cx="8322120" cy="2870760"/>
        </p:xfrm>
        <a:graphic>
          <a:graphicData uri="http://schemas.openxmlformats.org/drawingml/2006/table">
            <a:tbl>
              <a:tblPr/>
              <a:tblGrid>
                <a:gridCol w="35794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937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937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55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292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Наименование целевого показателя</a:t>
                      </a:r>
                      <a:endParaRPr lang="ru-RU" sz="14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Текущее значение показателя</a:t>
                      </a:r>
                      <a:endParaRPr lang="ru-RU" sz="14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Целевое значение показателя</a:t>
                      </a:r>
                      <a:endParaRPr lang="ru-RU" sz="14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1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Фактически достигнутое значение показателя</a:t>
                      </a:r>
                      <a:endParaRPr lang="ru-RU" sz="14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0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Время протекания процесса приема документов абитуриентов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30 минут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240">
                      <a:solidFill>
                        <a:srgbClr val="000000"/>
                      </a:solidFill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Сокращение в 3 раза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10 минут</a:t>
                      </a:r>
                      <a:endParaRPr lang="ru-RU" sz="14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23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Стандарт процесса приема документов абитуриентов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отсутствие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240">
                      <a:solidFill>
                        <a:srgbClr val="000000"/>
                      </a:solidFill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наличие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наличие</a:t>
                      </a:r>
                      <a:endParaRPr lang="ru-RU" sz="14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9040">
                <a:tc>
                  <a:txBody>
                    <a:bodyPr/>
                    <a:lstStyle/>
                    <a:p>
                      <a:pPr marR="6985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Доля абитуриентов, удовлетворенных процессом подачи документов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50%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240">
                      <a:solidFill>
                        <a:srgbClr val="000000"/>
                      </a:solidFill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Увеличение в 1,5 раза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77%</a:t>
                      </a:r>
                      <a:endParaRPr lang="ru-RU" sz="14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8720">
                <a:tc>
                  <a:txBody>
                    <a:bodyPr/>
                    <a:lstStyle/>
                    <a:p>
                      <a:pPr marR="6985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Доля родителей (законных представителей), удовлетворенных процессом подачи документов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50%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240">
                      <a:solidFill>
                        <a:srgbClr val="000000"/>
                      </a:solidFill>
                    </a:lnL>
                    <a:lnR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/>
                          <a:cs typeface="Times New Roman" panose="02020603050405020304" pitchFamily="18" charset="0"/>
                        </a:rPr>
                        <a:t>Увеличение в 1,5 раза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Calibri" panose="020F0502020204030204"/>
                          <a:cs typeface="Times New Roman" panose="02020603050405020304" pitchFamily="18" charset="0"/>
                        </a:rPr>
                        <a:t>74%</a:t>
                      </a:r>
                      <a:endParaRPr lang="ru-RU" sz="1400" b="0" strike="noStrike" spc="-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24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99" name="TextBox 11"/>
          <p:cNvSpPr/>
          <p:nvPr/>
        </p:nvSpPr>
        <p:spPr>
          <a:xfrm>
            <a:off x="395640" y="1628640"/>
            <a:ext cx="8537040" cy="187598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457200" indent="-457200" algn="just">
              <a:lnSpc>
                <a:spcPct val="100000"/>
              </a:lnSpc>
              <a:buClr>
                <a:srgbClr val="000000"/>
              </a:buClr>
              <a:buFont typeface="StarSymbol"/>
              <a:buAutoNum type="arabicPeriod"/>
            </a:pPr>
            <a:r>
              <a:rPr lang="ru-RU" sz="2000" spc="-1" dirty="0">
                <a:latin typeface="Times New Roman" panose="02020603050405020304"/>
              </a:rPr>
              <a:t>Приказ о реализации проекта; разработка Стандарта приема документов абитуриентов ГБПОУ «Магнитогорский педагогический колледж». </a:t>
            </a:r>
          </a:p>
          <a:p>
            <a:pPr marL="457200" indent="-457200" algn="just">
              <a:lnSpc>
                <a:spcPct val="100000"/>
              </a:lnSpc>
              <a:buClr>
                <a:srgbClr val="000000"/>
              </a:buClr>
              <a:buFont typeface="StarSymbol"/>
              <a:buAutoNum type="arabicPeriod"/>
            </a:pPr>
            <a:r>
              <a:rPr lang="ru-RU" sz="2000" spc="-1" dirty="0">
                <a:latin typeface="Times New Roman" panose="02020603050405020304"/>
              </a:rPr>
              <a:t>Значение целевых и фактических показателей в ходе реализации проекта:</a:t>
            </a:r>
          </a:p>
          <a:p>
            <a:pPr algn="just">
              <a:lnSpc>
                <a:spcPct val="100000"/>
              </a:lnSpc>
            </a:pPr>
            <a:endParaRPr lang="ru-RU" sz="1800" b="0" strike="noStrike" spc="-1" dirty="0">
              <a:latin typeface="Arial" panose="020B0604020202020204"/>
            </a:endParaRPr>
          </a:p>
          <a:p>
            <a:pPr algn="just">
              <a:lnSpc>
                <a:spcPct val="100000"/>
              </a:lnSpc>
            </a:pPr>
            <a:endParaRPr lang="ru-RU" sz="1800" b="0" strike="noStrike" spc="-1" dirty="0">
              <a:latin typeface="Arial" panose="020B0604020202020204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PlaceHolder 2"/>
          <p:cNvSpPr>
            <a:spLocks noGrp="1"/>
          </p:cNvSpPr>
          <p:nvPr>
            <p:ph type="sldNum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392532E1-9D31-4DC5-8331-3EDB8BAD6615}" type="slidenum">
              <a:rPr lang="ru-RU" sz="1200" b="0" strike="noStrike" spc="-1">
                <a:solidFill>
                  <a:srgbClr val="8B8B8B"/>
                </a:solidFill>
                <a:latin typeface="Calibri" panose="020F0502020204030204"/>
              </a:rPr>
              <a:t>25</a:t>
            </a:fld>
            <a:endParaRPr lang="ru-RU" sz="1200" b="0" strike="noStrike" spc="-1">
              <a:latin typeface="Times New Roman" panose="02020603050405020304"/>
            </a:endParaRPr>
          </a:p>
        </p:txBody>
      </p:sp>
      <p:pic>
        <p:nvPicPr>
          <p:cNvPr id="259" name="Picture 3" descr="C:\Users\Администратор\Desktop\Coat_of_arms_of_Chelyabinsk_Oblast.svg.png"/>
          <p:cNvPicPr/>
          <p:nvPr/>
        </p:nvPicPr>
        <p:blipFill>
          <a:blip r:embed="rId3"/>
          <a:stretch>
            <a:fillRect/>
          </a:stretch>
        </p:blipFill>
        <p:spPr>
          <a:xfrm>
            <a:off x="123840" y="34200"/>
            <a:ext cx="719640" cy="925560"/>
          </a:xfrm>
          <a:prstGeom prst="rect">
            <a:avLst/>
          </a:prstGeom>
          <a:ln w="0">
            <a:noFill/>
          </a:ln>
        </p:spPr>
      </p:pic>
      <p:pic>
        <p:nvPicPr>
          <p:cNvPr id="260" name="Picture 2"/>
          <p:cNvPicPr/>
          <p:nvPr/>
        </p:nvPicPr>
        <p:blipFill>
          <a:blip r:embed="rId4"/>
          <a:stretch>
            <a:fillRect/>
          </a:stretch>
        </p:blipFill>
        <p:spPr>
          <a:xfrm>
            <a:off x="1084320" y="6538860"/>
            <a:ext cx="6957360" cy="285120"/>
          </a:xfrm>
          <a:prstGeom prst="rect">
            <a:avLst/>
          </a:prstGeom>
          <a:ln w="0">
            <a:noFill/>
          </a:ln>
        </p:spPr>
      </p:pic>
      <p:sp>
        <p:nvSpPr>
          <p:cNvPr id="261" name="Заголовок 1"/>
          <p:cNvSpPr/>
          <p:nvPr/>
        </p:nvSpPr>
        <p:spPr>
          <a:xfrm>
            <a:off x="1084320" y="179640"/>
            <a:ext cx="3312000" cy="35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</a:rPr>
              <a:t>Челябинская область</a:t>
            </a:r>
            <a:endParaRPr lang="ru-RU" sz="1600" b="0" strike="noStrike" spc="-1">
              <a:latin typeface="Arial" panose="020B0604020202020204"/>
            </a:endParaRPr>
          </a:p>
        </p:txBody>
      </p:sp>
      <p:pic>
        <p:nvPicPr>
          <p:cNvPr id="262" name="Picture 2"/>
          <p:cNvPicPr/>
          <p:nvPr/>
        </p:nvPicPr>
        <p:blipFill>
          <a:blip r:embed="rId4"/>
          <a:stretch>
            <a:fillRect/>
          </a:stretch>
        </p:blipFill>
        <p:spPr>
          <a:xfrm>
            <a:off x="1227240" y="458541"/>
            <a:ext cx="6957360" cy="285120"/>
          </a:xfrm>
          <a:prstGeom prst="rect">
            <a:avLst/>
          </a:prstGeom>
          <a:ln w="0">
            <a:noFill/>
          </a:ln>
        </p:spPr>
      </p:pic>
      <p:sp>
        <p:nvSpPr>
          <p:cNvPr id="4" name="TextBox 3"/>
          <p:cNvSpPr txBox="1"/>
          <p:nvPr/>
        </p:nvSpPr>
        <p:spPr>
          <a:xfrm>
            <a:off x="264098" y="3105833"/>
            <a:ext cx="3803845" cy="46166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lvl="0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Разработка локальной документации для внедрения модели оптимизации</a:t>
            </a:r>
            <a:endParaRPr lang="ru-RU" sz="1200" dirty="0"/>
          </a:p>
        </p:txBody>
      </p:sp>
      <p:sp>
        <p:nvSpPr>
          <p:cNvPr id="5" name="TextBox 4"/>
          <p:cNvSpPr txBox="1"/>
          <p:nvPr/>
        </p:nvSpPr>
        <p:spPr>
          <a:xfrm>
            <a:off x="123839" y="5474206"/>
            <a:ext cx="3800089" cy="46166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lvl="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Составление Стандарта приема документов абитуриентов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02493" y="5195801"/>
            <a:ext cx="3800089" cy="46166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lvl="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Сопровождение председателем приемной комиссии процесса подготовки к приёмной кампании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788024" y="3267192"/>
            <a:ext cx="4122178" cy="46166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lvl="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Контролирующие и консультационные мероприятия по подготовке к приемной кампании</a:t>
            </a:r>
          </a:p>
        </p:txBody>
      </p:sp>
      <p:sp>
        <p:nvSpPr>
          <p:cNvPr id="9" name="Стрелка: вниз 8"/>
          <p:cNvSpPr/>
          <p:nvPr/>
        </p:nvSpPr>
        <p:spPr>
          <a:xfrm>
            <a:off x="2968558" y="3982065"/>
            <a:ext cx="432048" cy="1053742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: изогнутая 16"/>
          <p:cNvSpPr/>
          <p:nvPr/>
        </p:nvSpPr>
        <p:spPr>
          <a:xfrm rot="16200000" flipV="1">
            <a:off x="4152778" y="4731838"/>
            <a:ext cx="712315" cy="2862432"/>
          </a:xfrm>
          <a:prstGeom prst="bentArrow">
            <a:avLst>
              <a:gd name="adj1" fmla="val 28432"/>
              <a:gd name="adj2" fmla="val 23856"/>
              <a:gd name="adj3" fmla="val 25000"/>
              <a:gd name="adj4" fmla="val 4375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373" y="1960691"/>
            <a:ext cx="1899436" cy="1074597"/>
          </a:xfrm>
          <a:prstGeom prst="rect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</p:pic>
      <p:sp>
        <p:nvSpPr>
          <p:cNvPr id="257" name="PlaceHolder 1"/>
          <p:cNvSpPr>
            <a:spLocks noGrp="1"/>
          </p:cNvSpPr>
          <p:nvPr>
            <p:ph type="title"/>
          </p:nvPr>
        </p:nvSpPr>
        <p:spPr>
          <a:xfrm>
            <a:off x="454427" y="1073672"/>
            <a:ext cx="8218800" cy="63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2000" b="1" spc="-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 </a:t>
            </a:r>
            <a:r>
              <a:rPr lang="ru-RU" sz="2000" b="1" spc="-1" dirty="0">
                <a:solidFill>
                  <a:srgbClr val="002060"/>
                </a:solidFill>
                <a:latin typeface="Times New Roman" panose="02020603050405020304"/>
              </a:rPr>
              <a:t>процесса приема документов абитуриентов </a:t>
            </a:r>
            <a:br>
              <a:rPr lang="ru-RU" sz="2000" b="1" spc="-1" dirty="0">
                <a:solidFill>
                  <a:srgbClr val="002060"/>
                </a:solidFill>
                <a:latin typeface="Times New Roman" panose="02020603050405020304"/>
              </a:rPr>
            </a:br>
            <a:r>
              <a:rPr lang="ru-RU" sz="2000" b="1" spc="-1" dirty="0">
                <a:solidFill>
                  <a:srgbClr val="002060"/>
                </a:solidFill>
                <a:latin typeface="Times New Roman" panose="02020603050405020304"/>
              </a:rPr>
              <a:t>ГБПОУ «Магнитогорский педагогический колледж»   </a:t>
            </a:r>
            <a:r>
              <a:rPr lang="ru-RU" sz="2000" spc="-1" dirty="0"/>
              <a:t/>
            </a:r>
            <a:br>
              <a:rPr lang="ru-RU" sz="2000" spc="-1" dirty="0"/>
            </a:br>
            <a:endParaRPr lang="ru-RU" sz="2000" b="0" strike="noStrike" spc="-1" dirty="0">
              <a:solidFill>
                <a:schemeClr val="tx2"/>
              </a:solidFill>
              <a:latin typeface="Calibri" panose="020F0502020204030204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076570" y="6022659"/>
            <a:ext cx="216024" cy="49655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V="1">
            <a:off x="5483386" y="3985927"/>
            <a:ext cx="487722" cy="93888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7"/>
          <a:srcRect l="16925" t="34219" r="39280" b="18761"/>
          <a:stretch>
            <a:fillRect/>
          </a:stretch>
        </p:blipFill>
        <p:spPr>
          <a:xfrm>
            <a:off x="5923838" y="1772019"/>
            <a:ext cx="2275789" cy="1355537"/>
          </a:xfrm>
          <a:prstGeom prst="rect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039997" y="3794061"/>
            <a:ext cx="2372890" cy="1322616"/>
          </a:xfrm>
          <a:prstGeom prst="rect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9"/>
          <a:srcRect l="40550" t="26527" r="20075" b="8001"/>
          <a:stretch>
            <a:fillRect/>
          </a:stretch>
        </p:blipFill>
        <p:spPr>
          <a:xfrm>
            <a:off x="944372" y="3698725"/>
            <a:ext cx="1818517" cy="1700924"/>
          </a:xfrm>
          <a:prstGeom prst="rect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PlaceHolder 1"/>
          <p:cNvSpPr>
            <a:spLocks noGrp="1"/>
          </p:cNvSpPr>
          <p:nvPr>
            <p:ph type="sldNum" idx="4294967295"/>
          </p:nvPr>
        </p:nvSpPr>
        <p:spPr>
          <a:xfrm>
            <a:off x="8455640" y="6410557"/>
            <a:ext cx="535720" cy="2851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r>
              <a:rPr lang="ru-RU" sz="2400" b="0" strike="noStrike" spc="-1" dirty="0" smtClean="0">
                <a:latin typeface="Times New Roman" panose="02020603050405020304"/>
              </a:rPr>
              <a:t>25</a:t>
            </a:r>
            <a:endParaRPr lang="ru-RU" sz="2400" b="0" strike="noStrike" spc="-1" dirty="0">
              <a:latin typeface="Times New Roman" panose="02020603050405020304"/>
            </a:endParaRPr>
          </a:p>
        </p:txBody>
      </p:sp>
      <p:sp>
        <p:nvSpPr>
          <p:cNvPr id="128" name="Заголовок 1"/>
          <p:cNvSpPr/>
          <p:nvPr/>
        </p:nvSpPr>
        <p:spPr>
          <a:xfrm>
            <a:off x="1084320" y="179640"/>
            <a:ext cx="3312000" cy="35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</a:rPr>
              <a:t>Челябинская область</a:t>
            </a:r>
            <a:endParaRPr lang="ru-RU" sz="1600" b="0" strike="noStrike" spc="-1">
              <a:latin typeface="Arial" panose="020B0604020202020204"/>
            </a:endParaRPr>
          </a:p>
        </p:txBody>
      </p:sp>
      <p:pic>
        <p:nvPicPr>
          <p:cNvPr id="129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065960" y="471318"/>
            <a:ext cx="6957360" cy="285120"/>
          </a:xfrm>
          <a:prstGeom prst="rect">
            <a:avLst/>
          </a:prstGeom>
          <a:ln w="0">
            <a:noFill/>
          </a:ln>
        </p:spPr>
      </p:pic>
      <p:pic>
        <p:nvPicPr>
          <p:cNvPr id="130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187280" y="6525360"/>
            <a:ext cx="6957360" cy="285120"/>
          </a:xfrm>
          <a:prstGeom prst="rect">
            <a:avLst/>
          </a:prstGeom>
          <a:ln w="0">
            <a:noFill/>
          </a:ln>
        </p:spPr>
      </p:pic>
      <p:sp>
        <p:nvSpPr>
          <p:cNvPr id="131" name="Прямоугольник 5"/>
          <p:cNvSpPr/>
          <p:nvPr/>
        </p:nvSpPr>
        <p:spPr>
          <a:xfrm>
            <a:off x="97920" y="639435"/>
            <a:ext cx="8893440" cy="1014209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000000"/>
                </a:solidFill>
                <a:latin typeface="Times New Roman" panose="02020603050405020304"/>
              </a:rPr>
              <a:t> </a:t>
            </a:r>
            <a:r>
              <a:rPr lang="ru-RU" b="1" spc="-1" dirty="0">
                <a:solidFill>
                  <a:srgbClr val="002060"/>
                </a:solidFill>
                <a:latin typeface="Times New Roman" panose="02020603050405020304"/>
              </a:rPr>
              <a:t>Карта </a:t>
            </a:r>
            <a:r>
              <a:rPr lang="ru-RU" b="1" spc="-1" dirty="0" smtClean="0">
                <a:solidFill>
                  <a:srgbClr val="002060"/>
                </a:solidFill>
                <a:latin typeface="Times New Roman" panose="02020603050405020304"/>
              </a:rPr>
              <a:t>текущего </a:t>
            </a:r>
            <a:r>
              <a:rPr lang="ru-RU" b="1" spc="-1" dirty="0">
                <a:solidFill>
                  <a:srgbClr val="002060"/>
                </a:solidFill>
                <a:latin typeface="Times New Roman" panose="02020603050405020304"/>
              </a:rPr>
              <a:t>состояния процесса </a:t>
            </a:r>
            <a:r>
              <a:rPr lang="ru-RU" b="1" spc="-1" dirty="0" smtClean="0">
                <a:solidFill>
                  <a:srgbClr val="002060"/>
                </a:solidFill>
                <a:latin typeface="Times New Roman" panose="02020603050405020304"/>
              </a:rPr>
              <a:t>после внедрения проекта</a:t>
            </a:r>
            <a:endParaRPr lang="ru-RU" b="1" spc="-1" dirty="0">
              <a:solidFill>
                <a:srgbClr val="002060"/>
              </a:solidFill>
              <a:latin typeface="Times New Roman" panose="02020603050405020304"/>
            </a:endParaRPr>
          </a:p>
          <a:p>
            <a:pPr algn="ctr">
              <a:lnSpc>
                <a:spcPct val="100000"/>
              </a:lnSpc>
            </a:pPr>
            <a:r>
              <a:rPr lang="ru-RU" b="1" spc="-1" dirty="0">
                <a:solidFill>
                  <a:srgbClr val="002060"/>
                </a:solidFill>
                <a:latin typeface="Times New Roman" panose="02020603050405020304"/>
              </a:rPr>
              <a:t>«Оптимизация процесса приема документов абитуриентов </a:t>
            </a:r>
          </a:p>
          <a:p>
            <a:pPr algn="ctr">
              <a:lnSpc>
                <a:spcPct val="100000"/>
              </a:lnSpc>
            </a:pPr>
            <a:r>
              <a:rPr lang="ru-RU" b="1" spc="-1" dirty="0">
                <a:solidFill>
                  <a:srgbClr val="002060"/>
                </a:solidFill>
                <a:latin typeface="Times New Roman" panose="02020603050405020304"/>
              </a:rPr>
              <a:t>ГБПОУ «Магнитогорский педагогический колледж»   </a:t>
            </a:r>
          </a:p>
        </p:txBody>
      </p:sp>
      <p:pic>
        <p:nvPicPr>
          <p:cNvPr id="4" name="Picture 3" descr="C:\Users\Администратор\Desktop\Coat_of_arms_of_Chelyabinsk_Oblast.svg.png"/>
          <p:cNvPicPr/>
          <p:nvPr/>
        </p:nvPicPr>
        <p:blipFill>
          <a:blip r:embed="rId4"/>
          <a:stretch>
            <a:fillRect/>
          </a:stretch>
        </p:blipFill>
        <p:spPr>
          <a:xfrm>
            <a:off x="337000" y="161729"/>
            <a:ext cx="620757" cy="918280"/>
          </a:xfrm>
          <a:prstGeom prst="rect">
            <a:avLst/>
          </a:prstGeom>
          <a:ln w="0">
            <a:noFill/>
          </a:ln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920" y="1988840"/>
            <a:ext cx="8893440" cy="2592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723745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1" name="Picture 3" descr="C:\Users\Администратор\Desktop\Coat_of_arms_of_Chelyabinsk_Oblast.svg.png"/>
          <p:cNvPicPr/>
          <p:nvPr/>
        </p:nvPicPr>
        <p:blipFill>
          <a:blip r:embed="rId2"/>
          <a:stretch>
            <a:fillRect/>
          </a:stretch>
        </p:blipFill>
        <p:spPr>
          <a:xfrm>
            <a:off x="123840" y="34200"/>
            <a:ext cx="719640" cy="925560"/>
          </a:xfrm>
          <a:prstGeom prst="rect">
            <a:avLst/>
          </a:prstGeom>
          <a:ln w="0">
            <a:noFill/>
          </a:ln>
        </p:spPr>
      </p:pic>
      <p:sp>
        <p:nvSpPr>
          <p:cNvPr id="222" name="Заголовок 1"/>
          <p:cNvSpPr/>
          <p:nvPr/>
        </p:nvSpPr>
        <p:spPr>
          <a:xfrm>
            <a:off x="1084320" y="179640"/>
            <a:ext cx="3312000" cy="359640"/>
          </a:xfrm>
          <a:prstGeom prst="rect">
            <a:avLst/>
          </a:prstGeom>
          <a:noFill/>
          <a:ln w="0">
            <a:noFill/>
          </a:ln>
          <a:effectLst>
            <a:outerShdw blurRad="39960" dist="20160" dir="5400000" rotWithShape="0">
              <a:srgbClr val="000000">
                <a:alpha val="38000"/>
              </a:srgbClr>
            </a:outerShdw>
          </a:effectLst>
          <a:scene3d>
            <a:camera prst="orthographicFront"/>
            <a:lightRig rig="threePt" dir="t"/>
          </a:scene3d>
          <a:sp3d prstMaterial="dkEdge">
            <a:bevelT w="8200" h="38100"/>
          </a:sp3d>
        </p:spPr>
        <p:style>
          <a:lnRef idx="1">
            <a:schemeClr val="accent1">
              <a:alpha val="90000"/>
              <a:tint val="40000"/>
            </a:schemeClr>
          </a:lnRef>
          <a:fillRef idx="1">
            <a:schemeClr val="accent1">
              <a:alpha val="90000"/>
              <a:tint val="40000"/>
            </a:schemeClr>
          </a:fillRef>
          <a:effectRef idx="0">
            <a:scrgbClr r="0" g="0" b="0"/>
          </a:effectRef>
          <a:fontRef idx="minor"/>
        </p:style>
        <p:txBody>
          <a:bodyPr anchor="ctr">
            <a:noAutofit/>
            <a:scene3d>
              <a:camera prst="orthographicFront"/>
              <a:lightRig rig="threePt" dir="t"/>
            </a:scene3d>
            <a:sp3d prstMaterial="dkEdge">
              <a:bevelT w="8200" h="38100"/>
            </a:sp3d>
          </a:bodyPr>
          <a:lstStyle/>
          <a:p>
            <a:pPr algn="just">
              <a:lnSpc>
                <a:spcPct val="100000"/>
              </a:lnSpc>
            </a:pPr>
            <a:r>
              <a:rPr lang="ru-RU" sz="1600" b="1" strike="noStrike" spc="-1">
                <a:solidFill>
                  <a:srgbClr val="000000"/>
                </a:solidFill>
                <a:latin typeface="Times New Roman" panose="02020603050405020304"/>
              </a:rPr>
              <a:t>Челябинская область</a:t>
            </a:r>
            <a:endParaRPr lang="ru-RU" sz="1600" b="0" strike="noStrike" spc="-1">
              <a:latin typeface="Arial" panose="020B0604020202020204"/>
            </a:endParaRPr>
          </a:p>
        </p:txBody>
      </p:sp>
      <p:pic>
        <p:nvPicPr>
          <p:cNvPr id="223" name="Picture 2"/>
          <p:cNvPicPr/>
          <p:nvPr/>
        </p:nvPicPr>
        <p:blipFill>
          <a:blip r:embed="rId3"/>
          <a:stretch>
            <a:fillRect/>
          </a:stretch>
        </p:blipFill>
        <p:spPr>
          <a:xfrm>
            <a:off x="1227240" y="497160"/>
            <a:ext cx="6957360" cy="285120"/>
          </a:xfrm>
          <a:prstGeom prst="rect">
            <a:avLst/>
          </a:prstGeom>
          <a:ln w="0">
            <a:noFill/>
          </a:ln>
        </p:spPr>
      </p:pic>
      <p:sp>
        <p:nvSpPr>
          <p:cNvPr id="224" name="Прямоугольник 1"/>
          <p:cNvSpPr/>
          <p:nvPr/>
        </p:nvSpPr>
        <p:spPr>
          <a:xfrm>
            <a:off x="699684" y="772920"/>
            <a:ext cx="8552836" cy="39865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000" b="0" strike="noStrike" spc="-1" dirty="0">
                <a:solidFill>
                  <a:srgbClr val="000000"/>
                </a:solidFill>
                <a:latin typeface="Times New Roman" panose="02020603050405020304"/>
              </a:rPr>
              <a:t>Ссылка на сайт ОО (вкладка Преподавателям </a:t>
            </a:r>
            <a:r>
              <a:rPr lang="en-US" sz="2000" b="0" strike="noStrike" spc="-1" dirty="0">
                <a:solidFill>
                  <a:srgbClr val="000000"/>
                </a:solidFill>
                <a:latin typeface="Times New Roman" panose="02020603050405020304"/>
              </a:rPr>
              <a:t>&gt; </a:t>
            </a:r>
            <a:r>
              <a:rPr lang="ru-RU" sz="2000" b="0" strike="noStrike" spc="-1" dirty="0">
                <a:solidFill>
                  <a:srgbClr val="000000"/>
                </a:solidFill>
                <a:latin typeface="Times New Roman" panose="02020603050405020304"/>
              </a:rPr>
              <a:t>Бережливое образование)</a:t>
            </a:r>
            <a:endParaRPr lang="ru-RU" sz="2000" b="0" strike="noStrike" spc="-1" dirty="0">
              <a:latin typeface="Arial" panose="020B0604020202020204"/>
            </a:endParaRPr>
          </a:p>
        </p:txBody>
      </p:sp>
      <p:sp>
        <p:nvSpPr>
          <p:cNvPr id="225" name="Прямоугольник 16"/>
          <p:cNvSpPr/>
          <p:nvPr/>
        </p:nvSpPr>
        <p:spPr>
          <a:xfrm>
            <a:off x="1103400" y="1125360"/>
            <a:ext cx="6979680" cy="395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000" b="1" strike="noStrike" spc="-1" dirty="0">
                <a:solidFill>
                  <a:srgbClr val="000000"/>
                </a:solidFill>
                <a:latin typeface="Times New Roman" panose="02020603050405020304"/>
              </a:rPr>
              <a:t>https://xn--80agvfr.xn--p1ai/teachers/berezhlivyy-kolledzh.php</a:t>
            </a:r>
            <a:endParaRPr lang="ru-RU" sz="2000" b="0" strike="noStrike" spc="-1" dirty="0">
              <a:latin typeface="Arial" panose="020B0604020202020204"/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447216" y="1484784"/>
            <a:ext cx="8229240" cy="5367960"/>
            <a:chOff x="395640" y="1523880"/>
            <a:chExt cx="8229240" cy="5367960"/>
          </a:xfrm>
        </p:grpSpPr>
        <p:pic>
          <p:nvPicPr>
            <p:cNvPr id="226" name="Замещающее содержимое 2"/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395640" y="1523880"/>
              <a:ext cx="8229240" cy="243684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227" name="Изображение 5"/>
            <p:cNvPicPr/>
            <p:nvPr/>
          </p:nvPicPr>
          <p:blipFill>
            <a:blip r:embed="rId5"/>
            <a:srcRect t="2410"/>
            <a:stretch>
              <a:fillRect/>
            </a:stretch>
          </p:blipFill>
          <p:spPr>
            <a:xfrm>
              <a:off x="539640" y="3961080"/>
              <a:ext cx="8084520" cy="293076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220" name="PlaceHolder 1"/>
          <p:cNvSpPr>
            <a:spLocks noGrp="1"/>
          </p:cNvSpPr>
          <p:nvPr>
            <p:ph type="sldNum"/>
          </p:nvPr>
        </p:nvSpPr>
        <p:spPr>
          <a:xfrm>
            <a:off x="6903136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/>
            <a:r>
              <a:rPr lang="ru-RU" sz="2400" spc="-1" dirty="0">
                <a:latin typeface="Times New Roman" panose="02020603050405020304"/>
              </a:rPr>
              <a:t>26</a:t>
            </a:r>
            <a:endParaRPr lang="ru-RU" sz="2400" b="0" strike="noStrike" spc="-1" dirty="0">
              <a:latin typeface="Times New Roman" panose="02020603050405020304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</TotalTime>
  <Words>1103</Words>
  <Application>Microsoft Office PowerPoint</Application>
  <PresentationFormat>Экран (4:3)</PresentationFormat>
  <Paragraphs>270</Paragraphs>
  <Slides>27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27</vt:i4>
      </vt:variant>
    </vt:vector>
  </HeadingPairs>
  <TitlesOfParts>
    <vt:vector size="37" baseType="lpstr">
      <vt:lpstr>Arial</vt:lpstr>
      <vt:lpstr>Calibri</vt:lpstr>
      <vt:lpstr>DejaVu Sans</vt:lpstr>
      <vt:lpstr>Franklin Gothic Book</vt:lpstr>
      <vt:lpstr>StarSymbol</vt:lpstr>
      <vt:lpstr>Symbol</vt:lpstr>
      <vt:lpstr>Times New Roman</vt:lpstr>
      <vt:lpstr>Wingdings</vt:lpstr>
      <vt:lpstr>Office Theme</vt:lpstr>
      <vt:lpstr>Office Theme</vt:lpstr>
      <vt:lpstr>Челябинская область</vt:lpstr>
      <vt:lpstr>Презентация PowerPoint</vt:lpstr>
      <vt:lpstr>Челябинская область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Челябинская область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Достигнутые результаты (было и стало) </vt:lpstr>
      <vt:lpstr>Презентация PowerPoint</vt:lpstr>
      <vt:lpstr>Челябинская область</vt:lpstr>
      <vt:lpstr>Челябинская область</vt:lpstr>
      <vt:lpstr>Челябинская область</vt:lpstr>
      <vt:lpstr>Челябинская область</vt:lpstr>
      <vt:lpstr>Стандарт процесса приема документов абитуриентов  ГБПОУ «Магнитогорский педагогический колледж»    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организации</dc:title>
  <dc:creator>Шиянова Елена Николаевна</dc:creator>
  <cp:lastModifiedBy>Студент</cp:lastModifiedBy>
  <cp:revision>178</cp:revision>
  <cp:lastPrinted>2019-04-25T09:14:00Z</cp:lastPrinted>
  <dcterms:created xsi:type="dcterms:W3CDTF">2018-08-20T14:01:00Z</dcterms:created>
  <dcterms:modified xsi:type="dcterms:W3CDTF">2026-01-26T12:08:30Z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95DC296020EC4394B1A9E7A36425DD4D_13</vt:lpwstr>
  </property>
  <property fmtid="{D5CDD505-2E9C-101B-9397-08002B2CF9AE}" pid="3" name="KSOProductBuildVer">
    <vt:lpwstr>1049-12.2.0.23155</vt:lpwstr>
  </property>
  <property fmtid="{D5CDD505-2E9C-101B-9397-08002B2CF9AE}" pid="4" name="PresentationFormat">
    <vt:lpwstr>Экран (4:3)</vt:lpwstr>
  </property>
  <property fmtid="{D5CDD505-2E9C-101B-9397-08002B2CF9AE}" pid="5" name="Slides">
    <vt:i4>16</vt:i4>
  </property>
</Properties>
</file>