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94" r:id="rId2"/>
    <p:sldId id="306" r:id="rId3"/>
    <p:sldId id="821" r:id="rId4"/>
    <p:sldId id="822" r:id="rId5"/>
    <p:sldId id="823" r:id="rId6"/>
    <p:sldId id="841" r:id="rId7"/>
    <p:sldId id="302" r:id="rId8"/>
    <p:sldId id="836" r:id="rId9"/>
    <p:sldId id="837" r:id="rId10"/>
    <p:sldId id="842" r:id="rId11"/>
    <p:sldId id="838" r:id="rId12"/>
    <p:sldId id="824" r:id="rId13"/>
    <p:sldId id="825" r:id="rId14"/>
    <p:sldId id="305" r:id="rId15"/>
    <p:sldId id="839" r:id="rId16"/>
    <p:sldId id="840" r:id="rId17"/>
    <p:sldId id="275" r:id="rId18"/>
    <p:sldId id="826" r:id="rId19"/>
    <p:sldId id="846" r:id="rId20"/>
    <p:sldId id="827" r:id="rId21"/>
    <p:sldId id="844" r:id="rId22"/>
    <p:sldId id="829" r:id="rId23"/>
    <p:sldId id="835" r:id="rId24"/>
    <p:sldId id="831" r:id="rId25"/>
    <p:sldId id="832" r:id="rId26"/>
    <p:sldId id="833" r:id="rId27"/>
    <p:sldId id="834" r:id="rId28"/>
    <p:sldId id="828" r:id="rId29"/>
    <p:sldId id="845" r:id="rId30"/>
    <p:sldId id="843" r:id="rId3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tx2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tx2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#14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ABD7538-E1B7-4A14-9649-1C582DF5D4FE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1. Определение времени составления расписания.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6846E-9354-4D37-9D29-9412891BCA3C}" type="parTrans" cxnId="{E4F1E1D9-267F-4FF4-BE8D-20DF1FD102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F1C1C8-A9C5-40A9-916F-5131661F376A}" type="sibTrans" cxnId="{E4F1E1D9-267F-4FF4-BE8D-20DF1FD102EA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8E528B-B59C-46A5-8EBC-B248E02C47B1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времени выкладывания расписания на сайт колледжа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109F1-5714-4AB0-B497-0BB2290288C0}" type="parTrans" cxnId="{1E7A134A-79F5-4FA6-8184-9342E7A5D23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8C6CE8-C0DC-4EDC-9F28-F1A973E801DD}" type="sibTrans" cxnId="{1E7A134A-79F5-4FA6-8184-9342E7A5D233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8A3DDF-6DB4-4987-B53D-BCDBCA10BAEB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Выявить техническое оснащение для работы с расписанием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FFDE97-27ED-4BEE-94F2-E44BC495E713}" type="parTrans" cxnId="{456AEC0E-8D88-4B9B-BE36-6123385FE61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C70EB0-ACEC-4279-BCCC-DF6F633D54FD}" type="sibTrans" cxnId="{456AEC0E-8D88-4B9B-BE36-6123385FE61E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5BD7F4-96B4-47C9-998E-6FC57FDD5E06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4. Распределение ролей с работой на сайте колледжа в разделе «Расписание»</a:t>
          </a:r>
        </a:p>
      </dgm:t>
    </dgm:pt>
    <dgm:pt modelId="{B255644D-8A28-46C9-BF4D-930A9544BCBC}" type="parTrans" cxnId="{44D3A4AF-C8AA-4118-823F-E003738D15F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06A359-1AEE-4640-8FE2-7A447B44B5F4}" type="sibTrans" cxnId="{44D3A4AF-C8AA-4118-823F-E003738D15F6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0A066F-B17F-45B8-89F8-3AD1EC3F21AE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Установить временной континуум для выкладывания расписания на сайт колледжа</a:t>
          </a:r>
        </a:p>
      </dgm:t>
    </dgm:pt>
    <dgm:pt modelId="{D3E3434C-981A-44CE-BE18-A5D126FDAEB8}" type="parTrans" cxnId="{14ADB6F9-DBD3-4D2B-ABCA-D0F2AAE4C28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935358-8300-4C43-A619-5E4D01ECEE1C}" type="sibTrans" cxnId="{14ADB6F9-DBD3-4D2B-ABCA-D0F2AAE4C28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E9D862-254D-46C5-A0D0-BD60FD084431}">
      <dgm:prSet phldrT="[Текст]" phldr="1"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A3F1EE-441D-405A-8935-9EA1BEF45ADD}" type="parTrans" cxnId="{3DD962E9-3D5A-4D4E-B2A5-DDD3EDB718C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D9C5EE-F500-42A2-9142-57FDA1BF22AE}" type="sibTrans" cxnId="{3DD962E9-3D5A-4D4E-B2A5-DDD3EDB718C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  <dgm:pt modelId="{30FEC8C0-9AF4-4C08-9FBE-E2B4BF8EDC03}" type="pres">
      <dgm:prSet presAssocID="{6BFEE5F0-45C5-4CFF-BA2D-8A60B5871492}" presName="FiveNodes_1" presStyleLbl="node1" presStyleIdx="0" presStyleCnt="5" custScaleX="37459" custScaleY="52859" custLinFactNeighborX="-25362" custLinFactNeighborY="91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66500-1CE0-4E21-ABD1-DA4624D064AC}" type="pres">
      <dgm:prSet presAssocID="{6BFEE5F0-45C5-4CFF-BA2D-8A60B5871492}" presName="FiveNodes_2" presStyleLbl="node1" presStyleIdx="1" presStyleCnt="5" custScaleX="41826" custScaleY="80065" custLinFactY="133615" custLinFactNeighborX="-33642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03898-272E-4EF0-AF67-078971E9CE25}" type="pres">
      <dgm:prSet presAssocID="{6BFEE5F0-45C5-4CFF-BA2D-8A60B5871492}" presName="FiveNodes_3" presStyleLbl="node1" presStyleIdx="2" presStyleCnt="5" custScaleX="30749" custScaleY="77027" custLinFactY="100000" custLinFactNeighborX="3506" custLinFactNeighborY="117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7664F-C9B3-4249-A8B8-C4D300FA926D}" type="pres">
      <dgm:prSet presAssocID="{6BFEE5F0-45C5-4CFF-BA2D-8A60B5871492}" presName="FiveNodes_4" presStyleLbl="node1" presStyleIdx="3" presStyleCnt="5" custScaleX="33222" custScaleY="76053" custLinFactY="5517" custLinFactNeighborX="3719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6D48D-BAD0-473B-A278-4CF37A911351}" type="pres">
      <dgm:prSet presAssocID="{6BFEE5F0-45C5-4CFF-BA2D-8A60B5871492}" presName="FiveNodes_5" presStyleLbl="node1" presStyleIdx="4" presStyleCnt="5" custScaleX="37473" custScaleY="58280" custLinFactY="-155848" custLinFactNeighborX="28677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552E2-4F18-4949-BE6B-3424A9372BC7}" type="pres">
      <dgm:prSet presAssocID="{6BFEE5F0-45C5-4CFF-BA2D-8A60B5871492}" presName="FiveConn_1-2" presStyleLbl="fgAccFollowNode1" presStyleIdx="0" presStyleCnt="4" custAng="16200000" custLinFactX="-300000" custLinFactY="300000" custLinFactNeighborX="-360381" custLinFactNeighborY="300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2DFB3-AB61-455F-9BB7-2E64B786D895}" type="pres">
      <dgm:prSet presAssocID="{6BFEE5F0-45C5-4CFF-BA2D-8A60B5871492}" presName="FiveConn_2-3" presStyleLbl="fgAccFollowNode1" presStyleIdx="1" presStyleCnt="4" custAng="10800000" custLinFactNeighborX="43813" custLinFactNeighborY="-5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A8CAC-EB46-4693-A9F5-A064E8EFDD0C}" type="pres">
      <dgm:prSet presAssocID="{6BFEE5F0-45C5-4CFF-BA2D-8A60B5871492}" presName="FiveConn_3-4" presStyleLbl="fgAccFollowNode1" presStyleIdx="2" presStyleCnt="4" custLinFactX="-599349" custLinFactY="-91057" custLinFactNeighborX="-6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65600-431D-4308-99D7-92F1861F9C31}" type="pres">
      <dgm:prSet presAssocID="{6BFEE5F0-45C5-4CFF-BA2D-8A60B5871492}" presName="FiveConn_4-5" presStyleLbl="fgAccFollowNode1" presStyleIdx="3" presStyleCnt="4" custAng="16200000" custLinFactX="-200000" custLinFactNeighborX="-233560" custLinFactNeighborY="71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72557-98A8-484B-B82C-065B0616D77B}" type="pres">
      <dgm:prSet presAssocID="{6BFEE5F0-45C5-4CFF-BA2D-8A60B587149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1FB49-1DD9-4303-9D35-94208F3E324B}" type="pres">
      <dgm:prSet presAssocID="{6BFEE5F0-45C5-4CFF-BA2D-8A60B587149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162F8-B5E5-4AE8-89A7-33FD83ECEF0D}" type="pres">
      <dgm:prSet presAssocID="{6BFEE5F0-45C5-4CFF-BA2D-8A60B587149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D35B8-8792-44B6-A00D-B33E61D3EFF6}" type="pres">
      <dgm:prSet presAssocID="{6BFEE5F0-45C5-4CFF-BA2D-8A60B587149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8857A-1BF0-4921-8D21-7BADDAF5D973}" type="pres">
      <dgm:prSet presAssocID="{6BFEE5F0-45C5-4CFF-BA2D-8A60B587149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D62972-D98F-4D3B-B313-E984BB7A9DE9}" type="presOf" srcId="{640A066F-B17F-45B8-89F8-3AD1EC3F21AE}" destId="{E858857A-1BF0-4921-8D21-7BADDAF5D973}" srcOrd="1" destOrd="0" presId="urn:microsoft.com/office/officeart/2005/8/layout/vProcess5"/>
    <dgm:cxn modelId="{45EEB460-3461-4E13-976A-B41551D63BF7}" type="presOf" srcId="{CA06A359-1AEE-4640-8FE2-7A447B44B5F4}" destId="{7B365600-431D-4308-99D7-92F1861F9C31}" srcOrd="0" destOrd="0" presId="urn:microsoft.com/office/officeart/2005/8/layout/vProcess5"/>
    <dgm:cxn modelId="{5B625351-E7CA-4F2E-82B3-38E2CED97191}" type="presOf" srcId="{F68A3DDF-6DB4-4987-B53D-BCDBCA10BAEB}" destId="{B6A03898-272E-4EF0-AF67-078971E9CE25}" srcOrd="0" destOrd="0" presId="urn:microsoft.com/office/officeart/2005/8/layout/vProcess5"/>
    <dgm:cxn modelId="{995E57DD-8006-4436-AC1B-9D9DE5DD345F}" type="presOf" srcId="{DABD7538-E1B7-4A14-9649-1C582DF5D4FE}" destId="{30FEC8C0-9AF4-4C08-9FBE-E2B4BF8EDC03}" srcOrd="0" destOrd="0" presId="urn:microsoft.com/office/officeart/2005/8/layout/vProcess5"/>
    <dgm:cxn modelId="{456AEC0E-8D88-4B9B-BE36-6123385FE61E}" srcId="{6BFEE5F0-45C5-4CFF-BA2D-8A60B5871492}" destId="{F68A3DDF-6DB4-4987-B53D-BCDBCA10BAEB}" srcOrd="2" destOrd="0" parTransId="{8EFFDE97-27ED-4BEE-94F2-E44BC495E713}" sibTransId="{E7C70EB0-ACEC-4279-BCCC-DF6F633D54FD}"/>
    <dgm:cxn modelId="{44D3A4AF-C8AA-4118-823F-E003738D15F6}" srcId="{6BFEE5F0-45C5-4CFF-BA2D-8A60B5871492}" destId="{FC5BD7F4-96B4-47C9-998E-6FC57FDD5E06}" srcOrd="3" destOrd="0" parTransId="{B255644D-8A28-46C9-BF4D-930A9544BCBC}" sibTransId="{CA06A359-1AEE-4640-8FE2-7A447B44B5F4}"/>
    <dgm:cxn modelId="{9E36F1DB-6582-446B-9F4F-282019DBB457}" type="presOf" srcId="{640A066F-B17F-45B8-89F8-3AD1EC3F21AE}" destId="{6EA6D48D-BAD0-473B-A278-4CF37A911351}" srcOrd="0" destOrd="0" presId="urn:microsoft.com/office/officeart/2005/8/layout/vProcess5"/>
    <dgm:cxn modelId="{E4F1E1D9-267F-4FF4-BE8D-20DF1FD102EA}" srcId="{6BFEE5F0-45C5-4CFF-BA2D-8A60B5871492}" destId="{DABD7538-E1B7-4A14-9649-1C582DF5D4FE}" srcOrd="0" destOrd="0" parTransId="{B406846E-9354-4D37-9D29-9412891BCA3C}" sibTransId="{98F1C1C8-A9C5-40A9-916F-5131661F376A}"/>
    <dgm:cxn modelId="{1E7A134A-79F5-4FA6-8184-9342E7A5D233}" srcId="{6BFEE5F0-45C5-4CFF-BA2D-8A60B5871492}" destId="{2B8E528B-B59C-46A5-8EBC-B248E02C47B1}" srcOrd="1" destOrd="0" parTransId="{5A2109F1-5714-4AB0-B497-0BB2290288C0}" sibTransId="{EB8C6CE8-C0DC-4EDC-9F28-F1A973E801DD}"/>
    <dgm:cxn modelId="{222555EB-7DAC-4C38-80DA-EBB1CA55E5DD}" type="presOf" srcId="{DABD7538-E1B7-4A14-9649-1C582DF5D4FE}" destId="{5FD72557-98A8-484B-B82C-065B0616D77B}" srcOrd="1" destOrd="0" presId="urn:microsoft.com/office/officeart/2005/8/layout/vProcess5"/>
    <dgm:cxn modelId="{4536B1F5-6067-479D-B5FF-96695E46BA04}" type="presOf" srcId="{6BFEE5F0-45C5-4CFF-BA2D-8A60B5871492}" destId="{750584B0-8F72-4FC1-8F04-083026C179E3}" srcOrd="0" destOrd="0" presId="urn:microsoft.com/office/officeart/2005/8/layout/vProcess5"/>
    <dgm:cxn modelId="{83D147A8-AE42-4E87-8783-71AE9AA1E8BC}" type="presOf" srcId="{98F1C1C8-A9C5-40A9-916F-5131661F376A}" destId="{AE9552E2-4F18-4949-BE6B-3424A9372BC7}" srcOrd="0" destOrd="0" presId="urn:microsoft.com/office/officeart/2005/8/layout/vProcess5"/>
    <dgm:cxn modelId="{022B2954-C6CA-40C3-8B02-66D90195E524}" type="presOf" srcId="{EB8C6CE8-C0DC-4EDC-9F28-F1A973E801DD}" destId="{03E2DFB3-AB61-455F-9BB7-2E64B786D895}" srcOrd="0" destOrd="0" presId="urn:microsoft.com/office/officeart/2005/8/layout/vProcess5"/>
    <dgm:cxn modelId="{14ADB6F9-DBD3-4D2B-ABCA-D0F2AAE4C283}" srcId="{6BFEE5F0-45C5-4CFF-BA2D-8A60B5871492}" destId="{640A066F-B17F-45B8-89F8-3AD1EC3F21AE}" srcOrd="4" destOrd="0" parTransId="{D3E3434C-981A-44CE-BE18-A5D126FDAEB8}" sibTransId="{80935358-8300-4C43-A619-5E4D01ECEE1C}"/>
    <dgm:cxn modelId="{3DD962E9-3D5A-4D4E-B2A5-DDD3EDB718CA}" srcId="{6BFEE5F0-45C5-4CFF-BA2D-8A60B5871492}" destId="{07E9D862-254D-46C5-A0D0-BD60FD084431}" srcOrd="5" destOrd="0" parTransId="{0EA3F1EE-441D-405A-8935-9EA1BEF45ADD}" sibTransId="{B3D9C5EE-F500-42A2-9142-57FDA1BF22AE}"/>
    <dgm:cxn modelId="{819009A1-F923-4CB2-94A1-F0CF5587A35A}" type="presOf" srcId="{F68A3DDF-6DB4-4987-B53D-BCDBCA10BAEB}" destId="{246162F8-B5E5-4AE8-89A7-33FD83ECEF0D}" srcOrd="1" destOrd="0" presId="urn:microsoft.com/office/officeart/2005/8/layout/vProcess5"/>
    <dgm:cxn modelId="{E3C023CE-F708-4818-8CD7-24122F7A25D7}" type="presOf" srcId="{E7C70EB0-ACEC-4279-BCCC-DF6F633D54FD}" destId="{D89A8CAC-EB46-4693-A9F5-A064E8EFDD0C}" srcOrd="0" destOrd="0" presId="urn:microsoft.com/office/officeart/2005/8/layout/vProcess5"/>
    <dgm:cxn modelId="{233D7936-F63C-40E7-8E90-483D0D902EF5}" type="presOf" srcId="{2B8E528B-B59C-46A5-8EBC-B248E02C47B1}" destId="{FE366500-1CE0-4E21-ABD1-DA4624D064AC}" srcOrd="0" destOrd="0" presId="urn:microsoft.com/office/officeart/2005/8/layout/vProcess5"/>
    <dgm:cxn modelId="{0312A566-BBB7-48FA-BCBD-077CF25FFB76}" type="presOf" srcId="{2B8E528B-B59C-46A5-8EBC-B248E02C47B1}" destId="{5231FB49-1DD9-4303-9D35-94208F3E324B}" srcOrd="1" destOrd="0" presId="urn:microsoft.com/office/officeart/2005/8/layout/vProcess5"/>
    <dgm:cxn modelId="{2A300C4D-2F57-453C-9701-999F3C5A7E7A}" type="presOf" srcId="{FC5BD7F4-96B4-47C9-998E-6FC57FDD5E06}" destId="{F8DD35B8-8792-44B6-A00D-B33E61D3EFF6}" srcOrd="1" destOrd="0" presId="urn:microsoft.com/office/officeart/2005/8/layout/vProcess5"/>
    <dgm:cxn modelId="{52363CAC-57A5-499C-9D8E-03BCABC3C2F1}" type="presOf" srcId="{FC5BD7F4-96B4-47C9-998E-6FC57FDD5E06}" destId="{7B17664F-C9B3-4249-A8B8-C4D300FA926D}" srcOrd="0" destOrd="0" presId="urn:microsoft.com/office/officeart/2005/8/layout/vProcess5"/>
    <dgm:cxn modelId="{D82D7113-3824-4D72-A50E-F3EFF2197ADF}" type="presParOf" srcId="{750584B0-8F72-4FC1-8F04-083026C179E3}" destId="{75C6604F-7771-4662-8AA0-396AE1A5BE3F}" srcOrd="0" destOrd="0" presId="urn:microsoft.com/office/officeart/2005/8/layout/vProcess5"/>
    <dgm:cxn modelId="{4AE06C2A-F226-4081-B6A1-B1F0095EDFA8}" type="presParOf" srcId="{750584B0-8F72-4FC1-8F04-083026C179E3}" destId="{30FEC8C0-9AF4-4C08-9FBE-E2B4BF8EDC03}" srcOrd="1" destOrd="0" presId="urn:microsoft.com/office/officeart/2005/8/layout/vProcess5"/>
    <dgm:cxn modelId="{D7FEEECF-1B79-4547-8EBB-2457BA64D732}" type="presParOf" srcId="{750584B0-8F72-4FC1-8F04-083026C179E3}" destId="{FE366500-1CE0-4E21-ABD1-DA4624D064AC}" srcOrd="2" destOrd="0" presId="urn:microsoft.com/office/officeart/2005/8/layout/vProcess5"/>
    <dgm:cxn modelId="{700C185C-3285-4BE1-98AB-8C1F7A5A71B3}" type="presParOf" srcId="{750584B0-8F72-4FC1-8F04-083026C179E3}" destId="{B6A03898-272E-4EF0-AF67-078971E9CE25}" srcOrd="3" destOrd="0" presId="urn:microsoft.com/office/officeart/2005/8/layout/vProcess5"/>
    <dgm:cxn modelId="{F4501A72-8F3D-46EE-8ACD-368D2EE02678}" type="presParOf" srcId="{750584B0-8F72-4FC1-8F04-083026C179E3}" destId="{7B17664F-C9B3-4249-A8B8-C4D300FA926D}" srcOrd="4" destOrd="0" presId="urn:microsoft.com/office/officeart/2005/8/layout/vProcess5"/>
    <dgm:cxn modelId="{02BC5A80-6D8B-4A63-AA17-68D4AD0ACC1B}" type="presParOf" srcId="{750584B0-8F72-4FC1-8F04-083026C179E3}" destId="{6EA6D48D-BAD0-473B-A278-4CF37A911351}" srcOrd="5" destOrd="0" presId="urn:microsoft.com/office/officeart/2005/8/layout/vProcess5"/>
    <dgm:cxn modelId="{3E990CCA-F6FD-456D-B5D2-71321399CFE2}" type="presParOf" srcId="{750584B0-8F72-4FC1-8F04-083026C179E3}" destId="{AE9552E2-4F18-4949-BE6B-3424A9372BC7}" srcOrd="6" destOrd="0" presId="urn:microsoft.com/office/officeart/2005/8/layout/vProcess5"/>
    <dgm:cxn modelId="{21E3095E-B214-4E3D-B910-2717CC66C395}" type="presParOf" srcId="{750584B0-8F72-4FC1-8F04-083026C179E3}" destId="{03E2DFB3-AB61-455F-9BB7-2E64B786D895}" srcOrd="7" destOrd="0" presId="urn:microsoft.com/office/officeart/2005/8/layout/vProcess5"/>
    <dgm:cxn modelId="{73595B77-CD8D-42B1-98A7-6BA335D8104A}" type="presParOf" srcId="{750584B0-8F72-4FC1-8F04-083026C179E3}" destId="{D89A8CAC-EB46-4693-A9F5-A064E8EFDD0C}" srcOrd="8" destOrd="0" presId="urn:microsoft.com/office/officeart/2005/8/layout/vProcess5"/>
    <dgm:cxn modelId="{38FBDABF-1F6F-4F3B-A45B-CD8EDDF1EB7A}" type="presParOf" srcId="{750584B0-8F72-4FC1-8F04-083026C179E3}" destId="{7B365600-431D-4308-99D7-92F1861F9C31}" srcOrd="9" destOrd="0" presId="urn:microsoft.com/office/officeart/2005/8/layout/vProcess5"/>
    <dgm:cxn modelId="{2D04B269-9BC9-4884-A4E5-8A0D84D36216}" type="presParOf" srcId="{750584B0-8F72-4FC1-8F04-083026C179E3}" destId="{5FD72557-98A8-484B-B82C-065B0616D77B}" srcOrd="10" destOrd="0" presId="urn:microsoft.com/office/officeart/2005/8/layout/vProcess5"/>
    <dgm:cxn modelId="{7CC7E842-A2A8-4ACA-99D2-37615BE92FEF}" type="presParOf" srcId="{750584B0-8F72-4FC1-8F04-083026C179E3}" destId="{5231FB49-1DD9-4303-9D35-94208F3E324B}" srcOrd="11" destOrd="0" presId="urn:microsoft.com/office/officeart/2005/8/layout/vProcess5"/>
    <dgm:cxn modelId="{FC27A604-E8BC-4D20-9B68-65F327E7BBA2}" type="presParOf" srcId="{750584B0-8F72-4FC1-8F04-083026C179E3}" destId="{246162F8-B5E5-4AE8-89A7-33FD83ECEF0D}" srcOrd="12" destOrd="0" presId="urn:microsoft.com/office/officeart/2005/8/layout/vProcess5"/>
    <dgm:cxn modelId="{2DFA9D06-2585-49E4-95C7-124CADF90AFC}" type="presParOf" srcId="{750584B0-8F72-4FC1-8F04-083026C179E3}" destId="{F8DD35B8-8792-44B6-A00D-B33E61D3EFF6}" srcOrd="13" destOrd="0" presId="urn:microsoft.com/office/officeart/2005/8/layout/vProcess5"/>
    <dgm:cxn modelId="{736E0E7C-702F-47C4-913E-58F785BB86D2}" type="presParOf" srcId="{750584B0-8F72-4FC1-8F04-083026C179E3}" destId="{E858857A-1BF0-4921-8D21-7BADDAF5D97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2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2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 bwMode="white">
        <a:xfrm>
          <a:off x="396972" y="851514"/>
          <a:ext cx="2516743" cy="39174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Определение времени составления расписания.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8446" y="862988"/>
        <a:ext cx="2178006" cy="368801"/>
      </dsp:txXfrm>
    </dsp:sp>
    <dsp:sp modelId="{FE366500-1CE0-4E21-ABD1-DA4624D064AC}">
      <dsp:nvSpPr>
        <dsp:cNvPr id="0" name=""/>
        <dsp:cNvSpPr/>
      </dsp:nvSpPr>
      <dsp:spPr bwMode="white">
        <a:xfrm>
          <a:off x="195683" y="3390417"/>
          <a:ext cx="2810147" cy="593378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времени выкладывания расписания на сайт колледжа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062" y="3407796"/>
        <a:ext cx="2364052" cy="558620"/>
      </dsp:txXfrm>
    </dsp:sp>
    <dsp:sp modelId="{B6A03898-272E-4EF0-AF67-078971E9CE25}">
      <dsp:nvSpPr>
        <dsp:cNvPr id="0" name=""/>
        <dsp:cNvSpPr/>
      </dsp:nvSpPr>
      <dsp:spPr bwMode="white">
        <a:xfrm>
          <a:off x="3565363" y="3383131"/>
          <a:ext cx="2065921" cy="570863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Выявить техническое оснащение для работы с расписанием 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2083" y="3399851"/>
        <a:ext cx="1730081" cy="537423"/>
      </dsp:txXfrm>
    </dsp:sp>
    <dsp:sp modelId="{7B17664F-C9B3-4249-A8B8-C4D300FA926D}">
      <dsp:nvSpPr>
        <dsp:cNvPr id="0" name=""/>
        <dsp:cNvSpPr/>
      </dsp:nvSpPr>
      <dsp:spPr bwMode="white">
        <a:xfrm>
          <a:off x="6247723" y="3402911"/>
          <a:ext cx="2232073" cy="563644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Распределение ролей с работой на сайте колледжа в разделе «Расписание»</a:t>
          </a:r>
        </a:p>
      </dsp:txBody>
      <dsp:txXfrm>
        <a:off x="6264232" y="3419420"/>
        <a:ext cx="1872335" cy="530626"/>
      </dsp:txXfrm>
    </dsp:sp>
    <dsp:sp modelId="{6EA6D48D-BAD0-473B-A278-4CF37A911351}">
      <dsp:nvSpPr>
        <dsp:cNvPr id="0" name=""/>
        <dsp:cNvSpPr/>
      </dsp:nvSpPr>
      <dsp:spPr bwMode="white">
        <a:xfrm>
          <a:off x="6034072" y="893551"/>
          <a:ext cx="2517684" cy="431925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Установить временной континуум для выкладывания расписания на сайт колледжа</a:t>
          </a:r>
        </a:p>
      </dsp:txBody>
      <dsp:txXfrm>
        <a:off x="6046723" y="906202"/>
        <a:ext cx="2123855" cy="406623"/>
      </dsp:txXfrm>
    </dsp:sp>
    <dsp:sp modelId="{AE9552E2-4F18-4949-BE6B-3424A9372BC7}">
      <dsp:nvSpPr>
        <dsp:cNvPr id="0" name=""/>
        <dsp:cNvSpPr/>
      </dsp:nvSpPr>
      <dsp:spPr bwMode="white">
        <a:xfrm rot="16200000">
          <a:off x="3055687" y="3434861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4462" y="3494475"/>
        <a:ext cx="264950" cy="362500"/>
      </dsp:txXfrm>
    </dsp:sp>
    <dsp:sp modelId="{03E2DFB3-AB61-455F-9BB7-2E64B786D895}">
      <dsp:nvSpPr>
        <dsp:cNvPr id="0" name=""/>
        <dsp:cNvSpPr/>
      </dsp:nvSpPr>
      <dsp:spPr bwMode="white">
        <a:xfrm rot="10800000">
          <a:off x="6949711" y="1361374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58100" y="1480602"/>
        <a:ext cx="264950" cy="362500"/>
      </dsp:txXfrm>
    </dsp:sp>
    <dsp:sp modelId="{D89A8CAC-EB46-4693-A9F5-A064E8EFDD0C}">
      <dsp:nvSpPr>
        <dsp:cNvPr id="0" name=""/>
        <dsp:cNvSpPr/>
      </dsp:nvSpPr>
      <dsp:spPr bwMode="white">
        <a:xfrm>
          <a:off x="1462760" y="1296811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71149" y="1296811"/>
        <a:ext cx="264950" cy="362500"/>
      </dsp:txXfrm>
    </dsp:sp>
    <dsp:sp modelId="{7B365600-431D-4308-99D7-92F1861F9C31}">
      <dsp:nvSpPr>
        <dsp:cNvPr id="0" name=""/>
        <dsp:cNvSpPr/>
      </dsp:nvSpPr>
      <dsp:spPr bwMode="white">
        <a:xfrm rot="16200000">
          <a:off x="5653504" y="3413474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2279" y="3473088"/>
        <a:ext cx="264950" cy="36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4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9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38.png"/><Relationship Id="rId4" Type="http://schemas.openxmlformats.org/officeDocument/2006/relationships/diagramData" Target="../diagrams/data2.xml"/><Relationship Id="rId9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90782" y="6299391"/>
            <a:ext cx="337359" cy="365125"/>
          </a:xfrm>
        </p:spPr>
        <p:txBody>
          <a:bodyPr/>
          <a:lstStyle/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47168" y="1623363"/>
            <a:ext cx="7624018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ГБПОУ «МПК»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О.Ю.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Леушканова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3314548"/>
            <a:ext cx="8496943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оперативного оповещения участников образовательных отношений </a:t>
            </a:r>
          </a:p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«Магнитогорский педагогический колледж» о расписании учебных занятий»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-2025г.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9655" y="873641"/>
            <a:ext cx="811149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129" y="762867"/>
            <a:ext cx="7255202" cy="5315546"/>
          </a:xfrm>
          <a:prstGeom prst="rect">
            <a:avLst/>
          </a:prstGeom>
        </p:spPr>
      </p:pic>
      <p:sp>
        <p:nvSpPr>
          <p:cNvPr id="9" name="Номер слайда 2"/>
          <p:cNvSpPr txBox="1">
            <a:spLocks/>
          </p:cNvSpPr>
          <p:nvPr/>
        </p:nvSpPr>
        <p:spPr>
          <a:xfrm>
            <a:off x="8590782" y="6299391"/>
            <a:ext cx="3373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3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2628114" y="800814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и команда проекта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47774" y="1541367"/>
            <a:ext cx="1872208" cy="30593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проекта: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 Ирина Николаевна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заместитель директора по развитию образования и работе с информационными системами</a:t>
            </a:r>
          </a:p>
        </p:txBody>
      </p:sp>
      <p:pic>
        <p:nvPicPr>
          <p:cNvPr id="3074" name="Picture 2" descr="Соколова Ирина Николаевн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2" y="1164805"/>
            <a:ext cx="1275178" cy="192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243148" y="1538332"/>
            <a:ext cx="1536763" cy="24667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Кустыбаев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Дмитрий Артурович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заместитель директора по учебной работе</a:t>
            </a:r>
          </a:p>
        </p:txBody>
      </p:sp>
      <p:pic>
        <p:nvPicPr>
          <p:cNvPr id="3076" name="Picture 4" descr="Кустыбаев Дмитрий Артурови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46" y="1606317"/>
            <a:ext cx="906972" cy="136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913948" y="1553140"/>
            <a:ext cx="1536763" cy="2451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Житняк Наталья Владимировна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заведующий учебно-методическим отделом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187" y="1609185"/>
            <a:ext cx="1023635" cy="1364846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630659" y="1589307"/>
            <a:ext cx="1536763" cy="2451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Шайдулин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Вячеслав Романович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преподаватель</a:t>
            </a:r>
          </a:p>
        </p:txBody>
      </p:sp>
      <p:pic>
        <p:nvPicPr>
          <p:cNvPr id="3080" name="Picture 8" descr="Шайдулин Вячеслав Романович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07" y="1665674"/>
            <a:ext cx="903649" cy="136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7339553" y="1579521"/>
            <a:ext cx="1536763" cy="2451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Сапожникова Дарья Константиновна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преподаватель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83" y="1689872"/>
            <a:ext cx="963119" cy="1284158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945356" y="4149403"/>
            <a:ext cx="1536763" cy="2451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Терещенко Артём Сергеевич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оператор ЭВМ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725259" y="4149403"/>
            <a:ext cx="1536763" cy="2451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Букина Татьяна Григорьевна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диспетчер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477937" y="4149403"/>
            <a:ext cx="1536763" cy="2451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Максимова Оксана Сергеевна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диспетчер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09" y="4292528"/>
            <a:ext cx="1009225" cy="134563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39" y="4232396"/>
            <a:ext cx="1118453" cy="149127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24" y="4261779"/>
            <a:ext cx="1096415" cy="1461887"/>
          </a:xfrm>
          <a:prstGeom prst="rect">
            <a:avLst/>
          </a:prstGeom>
        </p:spPr>
      </p:pic>
      <p:sp>
        <p:nvSpPr>
          <p:cNvPr id="25" name="Номер слайда 2"/>
          <p:cNvSpPr txBox="1">
            <a:spLocks/>
          </p:cNvSpPr>
          <p:nvPr/>
        </p:nvSpPr>
        <p:spPr>
          <a:xfrm>
            <a:off x="8590782" y="6299391"/>
            <a:ext cx="3373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4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47" y="43126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67325" t="17101" r="17319" b="5200"/>
          <a:stretch>
            <a:fillRect/>
          </a:stretch>
        </p:blipFill>
        <p:spPr>
          <a:xfrm>
            <a:off x="2633021" y="1093649"/>
            <a:ext cx="3967030" cy="52627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955099" y="638259"/>
            <a:ext cx="3598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8590782" y="6299391"/>
            <a:ext cx="3373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5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3888" y="580806"/>
            <a:ext cx="2627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 по проекту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8590782" y="6299391"/>
            <a:ext cx="3373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51" y="1118506"/>
            <a:ext cx="8815390" cy="468799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6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20" y="1916832"/>
            <a:ext cx="9008084" cy="32084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30B7B-7095-CC8F-1A23-61C34687FD8E}"/>
              </a:ext>
            </a:extLst>
          </p:cNvPr>
          <p:cNvSpPr txBox="1"/>
          <p:nvPr/>
        </p:nvSpPr>
        <p:spPr>
          <a:xfrm>
            <a:off x="1599458" y="924327"/>
            <a:ext cx="5375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реализации проекта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</a:t>
            </a:r>
            <a:r>
              <a: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мин. 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8489" y="498313"/>
            <a:ext cx="79179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процесса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оперативного оповещения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образовательных отношений о расписании учебных занятий»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89586"/>
              </p:ext>
            </p:extLst>
          </p:nvPr>
        </p:nvGraphicFramePr>
        <p:xfrm>
          <a:off x="395536" y="5085184"/>
          <a:ext cx="7010399" cy="840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515">
                  <a:extLst>
                    <a:ext uri="{9D8B030D-6E8A-4147-A177-3AD203B41FA5}">
                      <a16:colId xmlns:a16="http://schemas.microsoft.com/office/drawing/2014/main" val="3704827760"/>
                    </a:ext>
                  </a:extLst>
                </a:gridCol>
                <a:gridCol w="6711884">
                  <a:extLst>
                    <a:ext uri="{9D8B030D-6E8A-4147-A177-3AD203B41FA5}">
                      <a16:colId xmlns:a16="http://schemas.microsoft.com/office/drawing/2014/main" val="306706557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проблемы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4236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Долгий срок оповещения участников образовательного процесса об изменениях учебных занятий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16045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Нехватка инструментов для оперативного оповещения участников образовательных отношений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777189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Психологический дискомфорт участников образовательных отношений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765842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4" y="1473690"/>
            <a:ext cx="8913391" cy="3317571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90782" y="6299391"/>
            <a:ext cx="33735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10410"/>
          <a:stretch/>
        </p:blipFill>
        <p:spPr>
          <a:xfrm>
            <a:off x="353886" y="1044093"/>
            <a:ext cx="8518460" cy="50885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915816" y="607205"/>
            <a:ext cx="3390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№1</a:t>
            </a: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90782" y="6299391"/>
            <a:ext cx="33735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b="16356"/>
          <a:stretch/>
        </p:blipFill>
        <p:spPr>
          <a:xfrm>
            <a:off x="843844" y="1700808"/>
            <a:ext cx="7631071" cy="4158371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ое соединение 2"/>
          <p:cNvCxnSpPr/>
          <p:nvPr/>
        </p:nvCxnSpPr>
        <p:spPr>
          <a:xfrm flipV="1">
            <a:off x="1164514" y="2996952"/>
            <a:ext cx="7367926" cy="260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9125" y="996551"/>
            <a:ext cx="88805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«Оптимизация процесса оперативного оповещения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образовательных отношений о расписании учебных занятий»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90782" y="6299391"/>
            <a:ext cx="33735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680" y="576539"/>
            <a:ext cx="7975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оперативного оповещения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образовательных отношений о расписании учебных занятий»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07" y="1916832"/>
            <a:ext cx="8684823" cy="3108166"/>
          </a:xfrm>
          <a:prstGeom prst="rect">
            <a:avLst/>
          </a:prstGeom>
        </p:spPr>
      </p:pic>
      <p:sp>
        <p:nvSpPr>
          <p:cNvPr id="12" name="Номер слайда 2"/>
          <p:cNvSpPr txBox="1">
            <a:spLocks/>
          </p:cNvSpPr>
          <p:nvPr/>
        </p:nvSpPr>
        <p:spPr>
          <a:xfrm>
            <a:off x="8307702" y="6243597"/>
            <a:ext cx="539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11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574" y="42101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32284" y="624344"/>
            <a:ext cx="31289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Исикавы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13" y="1105414"/>
            <a:ext cx="7898700" cy="523694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60273"/>
              </p:ext>
            </p:extLst>
          </p:nvPr>
        </p:nvGraphicFramePr>
        <p:xfrm>
          <a:off x="431537" y="1001314"/>
          <a:ext cx="8424936" cy="501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7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3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0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Долгий срок оповещения участников образовательного процесса об изменениях учебных занятий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временных рамок по выкладке расписания на сайт колледжа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времени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составления расписания.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времени выкладывания расписания на сайт колледжа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0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Нехватка инструментов для оперативного оповещения участников образовательных отношений.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чётких ролей по выкладке расписания на сайт  колледжа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2.1 Выявить техническое оснащение для работы с расписанием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 Распределение ролей с работой на сайте колледжа в разделе «Расписание»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/>
                      <a:r>
                        <a:rPr lang="ru-RU" alt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Психологический дискомфорт участников образовательных отношений </a:t>
                      </a: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точного времени выкладки расписания на сайт колледжа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3.1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Установить временной  континуум для выкладывания расписания на сайт колледжа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539649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8460432" y="6299391"/>
            <a:ext cx="4677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24546913"/>
              </p:ext>
            </p:extLst>
          </p:nvPr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624437" y="3645024"/>
            <a:ext cx="4280862" cy="2584593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AutoNum type="arabicPeriod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Долгий срок оповещения участников образовательного процесса об изменениях учебных занятий</a:t>
            </a:r>
          </a:p>
          <a:p>
            <a:pPr marL="342900" indent="-342900">
              <a:buAutoNum type="arabicPeriod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инструментов для оперативного оповещения участников образовательных отношений.</a:t>
            </a:r>
          </a:p>
          <a:p>
            <a:pPr marL="342900" indent="-342900">
              <a:buAutoNum type="arabicPeriod"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 дискомфорт участников образовательных отношений  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1000100" y="550625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812206" y="55062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707062" y="554355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8388425" y="6299084"/>
            <a:ext cx="4652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74252" y="47321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87" y="313399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008176"/>
              </p:ext>
            </p:extLst>
          </p:nvPr>
        </p:nvGraphicFramePr>
        <p:xfrm>
          <a:off x="123844" y="4492055"/>
          <a:ext cx="7659485" cy="22009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8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проблемы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Определено время составления расписания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Определено время выкладывания расписания на сайт колледжа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Выявлено техническое оснащение для работы с расписанием </a:t>
                      </a:r>
                      <a:b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Распределены роли с работой на сайте колледжа в разделе «Расписание»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4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 временной  континуум для выкладывания расписания на сайт колледжа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46842" y="403150"/>
            <a:ext cx="7141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целевого состояния процесса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оперативного оповещения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образовательных отношений о расписании учебных занятий»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619" y="1611969"/>
            <a:ext cx="8863839" cy="2607449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0598" y="719901"/>
            <a:ext cx="3741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11978"/>
          <a:stretch/>
        </p:blipFill>
        <p:spPr>
          <a:xfrm>
            <a:off x="205573" y="1577683"/>
            <a:ext cx="8811329" cy="4094107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85858" y="890348"/>
            <a:ext cx="9324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«Оптимизация процесса оперативного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оповещения 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образовательных отношений о расписании учебных занятий»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02" y="1809457"/>
            <a:ext cx="8620920" cy="469579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299391"/>
            <a:ext cx="395701" cy="365125"/>
          </a:xfrm>
        </p:spPr>
        <p:txBody>
          <a:bodyPr/>
          <a:lstStyle/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Изображение 2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017559"/>
              </p:ext>
            </p:extLst>
          </p:nvPr>
        </p:nvGraphicFramePr>
        <p:xfrm>
          <a:off x="123845" y="1218663"/>
          <a:ext cx="8768636" cy="5137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8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2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66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2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1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Долгий срок оповещения участников образовательного процесса об изменениях учебных занятий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marL="0" lvl="1" indent="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времени составления расписания.</a:t>
                      </a:r>
                    </a:p>
                    <a:p>
                      <a:pPr marL="0" lvl="1" indent="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времени выкладывания расписания на сайт колледжа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Житняк Наталья Владимировна, заведующий учебно-методическим отделом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Максимова Оксана Сергеевна, диспетчер.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Терещенко Артём Сергеевич, оператор ЭВМ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28.11.2024 по 26.01.2025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Сокращение времени </a:t>
                      </a:r>
                      <a:r>
                        <a:rPr lang="ru-RU" sz="9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передачи информации о размещении расписания на сайте колледжа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Нехватка инструментов для оперативного оповещения участников образовательных отношений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 Выявить техническое оснащение для работы с расписанием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 Распределение ролей с работой на сайте колледжа в разделе «Расписание»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директора по УР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Д.А.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Букина Татьяна Григорьевна, диспетчер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Терещенко Артём Сергеевич, оператор ЭВМ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28.11.2024 по 26.01.2025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1.Сокращение времени </a:t>
                      </a:r>
                      <a:r>
                        <a:rPr lang="ru-RU" sz="9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выкладки информации об изменении расписания на сайт колледжа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41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Психологический дискомфорт участников образовательных отношений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 Установить временной  континуум для выкладывания расписания на сайт колледжа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директора по УР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Д.А.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Максимова Оксана Сергеевна, диспетчер.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Терещенко Артём Сергеевич, оператор ЭВМ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28.11.2024 по 26.01.2025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Сокращение времени оповещения об изменении расписания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Доля участников, удовлетворенных качеством оповещения об изменении расписания, увеличилась с 50 % до 100 %.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41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директора по УР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Д.А.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1.Наличие стандарта процесса подготовки составления и выкладки расписания на сайт колледжа.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Сокращение времени для оповещения об изменении расписания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Доля участников, удовлетворенных качеством оповещения об изменении расписания, увеличилась с 50 % до 100 %.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2777" marR="3277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57868" y="728395"/>
            <a:ext cx="3221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299391"/>
            <a:ext cx="395701" cy="365125"/>
          </a:xfrm>
        </p:spPr>
        <p:txBody>
          <a:bodyPr/>
          <a:lstStyle/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606" y="2327710"/>
            <a:ext cx="3714750" cy="2030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часов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часа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6 часов (75</a:t>
            </a:r>
            <a:r>
              <a:rPr lang="en-US" altLang="ru-RU" b="1" dirty="0">
                <a:solidFill>
                  <a:srgbClr val="002060"/>
                </a:solidFill>
              </a:rPr>
              <a:t> %</a:t>
            </a:r>
            <a:r>
              <a:rPr lang="ru-RU" altLang="ru-RU" b="1" dirty="0">
                <a:solidFill>
                  <a:srgbClr val="002060"/>
                </a:solidFill>
              </a:rPr>
              <a:t>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23910" y="4829100"/>
            <a:ext cx="82082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algn="just">
              <a:defRPr/>
            </a:pPr>
            <a:r>
              <a:rPr lang="ru-RU" alt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Составления электронного расписания 			</a:t>
            </a:r>
          </a:p>
          <a:p>
            <a:pPr algn="just">
              <a:defRPr/>
            </a:pPr>
            <a:r>
              <a:rPr lang="ru-RU" alt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Сокращения времени выкладывания на сайт колледжа	</a:t>
            </a:r>
          </a:p>
          <a:p>
            <a:pPr algn="just">
              <a:defRPr/>
            </a:pPr>
            <a:r>
              <a:rPr lang="ru-RU" alt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и внедрения мобильного приложения</a:t>
            </a:r>
            <a:endParaRPr lang="en-US" alt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Номер слайда 2"/>
          <p:cNvSpPr txBox="1">
            <a:spLocks/>
          </p:cNvSpPr>
          <p:nvPr/>
        </p:nvSpPr>
        <p:spPr>
          <a:xfrm>
            <a:off x="8532178" y="6299391"/>
            <a:ext cx="395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3" y="2348880"/>
            <a:ext cx="4330452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https://sun9-47.userapi.com/s/v1/ig2/QVPDWsttObmemlH1p0AQ0ftrz6-MQJRG7ZtaMb6Ks6ECmD3FZ4yzOGQY_3ISDaLYmK1mE2Jw-U_kSndVaH-v8JuP.jpg?quality=95&amp;as=32x14,48x22,72x33,108x49,160x72,240x109,360x163,480x217,540x244,640x290,720x326,1080x489,1280x579,1440x651,1859x841&amp;from=bu&amp;u=QosKlz8vvbk01L7-utXsN_MMvzeng2pLdXbfE5jvvIU&amp;cs=1859x841">
            <a:extLst>
              <a:ext uri="{FF2B5EF4-FFF2-40B4-BE49-F238E27FC236}">
                <a16:creationId xmlns:a16="http://schemas.microsoft.com/office/drawing/2014/main" id="{B9855E83-3DA9-6DB1-3160-95940E038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95" y="1390919"/>
            <a:ext cx="3834409" cy="210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E897F99-4A03-0214-EB6C-940ABFCF5C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005" t="32703" r="23153" b="17614"/>
          <a:stretch>
            <a:fillRect/>
          </a:stretch>
        </p:blipFill>
        <p:spPr>
          <a:xfrm>
            <a:off x="4920673" y="3849213"/>
            <a:ext cx="3314246" cy="226782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2442133"/>
            <a:ext cx="4145263" cy="29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16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0951" y="930424"/>
            <a:ext cx="8401117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реализации проекта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21" y="46402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C029FE-D919-16DA-99A9-89EB9B15651D}"/>
              </a:ext>
            </a:extLst>
          </p:cNvPr>
          <p:cNvSpPr txBox="1"/>
          <p:nvPr/>
        </p:nvSpPr>
        <p:spPr>
          <a:xfrm>
            <a:off x="603103" y="2324050"/>
            <a:ext cx="81369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1.Наличие стандарта процесса подготовки составления и выкладки расписания на сайт колледжа.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Сокращение времени для оповещения об изменении расписания.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Доля участников, удовлетворенных качеством оповещения об изменении расписания, увеличилась с 50 % до 100 %.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D3B38-B0F1-2F90-CB17-0FA4C51A2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B2DBA-4A0A-E510-E6ED-FC424039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E83219B-22C7-5A61-240A-614E8714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64E9ED-0242-C96A-BF12-05DA98681434}"/>
              </a:ext>
            </a:extLst>
          </p:cNvPr>
          <p:cNvSpPr txBox="1"/>
          <p:nvPr/>
        </p:nvSpPr>
        <p:spPr>
          <a:xfrm>
            <a:off x="151375" y="620296"/>
            <a:ext cx="883729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58A645D-25E9-9407-1AFC-7D3357ED6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0B2E0A8-1929-8824-BB1A-2B702FF37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921" y="46402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TextBox 11">
            <a:extLst>
              <a:ext uri="{FF2B5EF4-FFF2-40B4-BE49-F238E27FC236}">
                <a16:creationId xmlns:a16="http://schemas.microsoft.com/office/drawing/2014/main" id="{992D6A3A-DB20-FAC7-D5DB-D2C501EDB621}"/>
              </a:ext>
            </a:extLst>
          </p:cNvPr>
          <p:cNvSpPr/>
          <p:nvPr/>
        </p:nvSpPr>
        <p:spPr>
          <a:xfrm>
            <a:off x="375219" y="1309388"/>
            <a:ext cx="8537575" cy="16297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z="160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проекта; разработанные </a:t>
            </a: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оперативного оповещения участников образовательных отношений с применением технологий бережливого управления </a:t>
            </a:r>
          </a:p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1600" spc="-1" dirty="0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AutoNum type="arabicPeriod"/>
            </a:pP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26939E4-2F4D-4BEF-3EF8-111673DC6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37821"/>
              </p:ext>
            </p:extLst>
          </p:nvPr>
        </p:nvGraphicFramePr>
        <p:xfrm>
          <a:off x="375219" y="2624655"/>
          <a:ext cx="8445254" cy="32086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21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5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значение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достигнутое значение показателя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422">
                <a:tc>
                  <a:txBody>
                    <a:bodyPr/>
                    <a:lstStyle/>
                    <a:p>
                      <a:pPr algn="just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протекания процесса оперативного оповещения участников образовательных отношений о расписании учебных занятий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часов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 4 раза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часа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512">
                <a:tc>
                  <a:txBody>
                    <a:bodyPr/>
                    <a:lstStyle/>
                    <a:p>
                      <a:pPr algn="just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процесса оперативного оповещения участников образовательных отношений о расписании учебных занятий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6512">
                <a:tc>
                  <a:txBody>
                    <a:bodyPr/>
                    <a:lstStyle/>
                    <a:p>
                      <a:pPr marR="69850" algn="just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 образовательного процесса, удовлетворенных оперативным оповещением о расписании учебных занятий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в 1.5 раза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502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" y="1099765"/>
            <a:ext cx="8964488" cy="4855764"/>
          </a:xfrm>
          <a:prstGeom prst="rect">
            <a:avLst/>
          </a:prstGeom>
        </p:spPr>
      </p:pic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https://sun9-75.userapi.com/s/v1/ig2/oKJBOzEIOfgsgoNXfCHiTsi3P8TITGZzMAVzmfuYXzOVHtlgZUjCh_HrwD8K228ko3DY4VyGcEdcAoYI6-2gRpZh.jpg?quality=95&amp;as=32x15,48x22,72x33,108x50,160x74,240x110,360x166,480x221,540x248,640x294,720x331,1080x497,1280x589,1440x663,1832x843&amp;from=bu&amp;u=qQWucoBKp5Jp8opk4S6hQ2GLpZm4REFb9VV0GNiKnVg&amp;cs=1832x8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5" y="774407"/>
            <a:ext cx="8768636" cy="585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s://sun9-47.userapi.com/s/v1/ig2/QVPDWsttObmemlH1p0AQ0ftrz6-MQJRG7ZtaMb6Ks6ECmD3FZ4yzOGQY_3ISDaLYmK1mE2Jw-U_kSndVaH-v8JuP.jpg?quality=95&amp;as=32x14,48x22,72x33,108x49,160x72,240x109,360x163,480x217,540x244,640x290,720x326,1080x489,1280x579,1440x651,1859x841&amp;from=bu&amp;u=QosKlz8vvbk01L7-utXsN_MMvzeng2pLdXbfE5jvvIU&amp;cs=1859x8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0" y="1252760"/>
            <a:ext cx="8789775" cy="39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299391"/>
            <a:ext cx="467709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un9-58.userapi.com/s/v1/ig2/aDe2GCbxN8AIDTqzVqA3kXc8RFDb3sfjdHBCKnPgMbhbovKS2FNC1ibMMnkZYR9TXjBiLl_bKav78PsiBw5QATJj.jpg?quality=95&amp;as=32x22,48x33,72x50,108x75,160x112,240x167,360x251,480x335,540x377,640x446,720x502,1080x753,1157x807&amp;from=bu&amp;u=yDAyvAlx13XZWA4yyZSZZATeDIMUMWxzBadoVrdsOms&amp;cs=1157x8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95289"/>
            <a:ext cx="8064896" cy="500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299391"/>
            <a:ext cx="395701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4" y="1177587"/>
            <a:ext cx="2380243" cy="5157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61" y="1158545"/>
            <a:ext cx="2380243" cy="51571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559" y="1133706"/>
            <a:ext cx="2395811" cy="5190524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23768" y="6299391"/>
            <a:ext cx="404373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44" y="1133715"/>
            <a:ext cx="2313952" cy="50131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45" y="1133715"/>
            <a:ext cx="2306134" cy="49966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631" y="1133716"/>
            <a:ext cx="2283777" cy="49478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5DB77F-8040-F0C5-8E15-29F46D8F50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47" y="1133715"/>
            <a:ext cx="2283777" cy="4947802"/>
          </a:xfrm>
          <a:prstGeom prst="rect">
            <a:avLst/>
          </a:prstGeom>
        </p:spPr>
      </p:pic>
      <p:sp>
        <p:nvSpPr>
          <p:cNvPr id="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299391"/>
            <a:ext cx="395701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661" y="1500484"/>
            <a:ext cx="8472395" cy="634082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процесса  </a:t>
            </a: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оперативного оповещения участников образовательных отношений </a:t>
            </a:r>
            <a:b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 «Магнитогорский педагогический колледж» о расписании учебных занятий </a:t>
            </a:r>
            <a:br>
              <a:rPr lang="ru-RU" alt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1894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1"/>
          <p:cNvGraphicFramePr/>
          <p:nvPr>
            <p:extLst>
              <p:ext uri="{D42A27DB-BD31-4B8C-83A1-F6EECF244321}">
                <p14:modId xmlns:p14="http://schemas.microsoft.com/office/powerpoint/2010/main" val="2486144269"/>
              </p:ext>
            </p:extLst>
          </p:nvPr>
        </p:nvGraphicFramePr>
        <p:xfrm>
          <a:off x="286584" y="2402355"/>
          <a:ext cx="8725535" cy="4117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C62679-5339-AA32-12D1-3B0A48A115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853" y="2070726"/>
            <a:ext cx="2021642" cy="10702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6DB1D5C-7632-9DCB-5429-DD544D1F44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860" y="4202344"/>
            <a:ext cx="2620972" cy="15102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B469CE-438F-D23E-00BA-8C3D0BEDAB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2165" y="4222853"/>
            <a:ext cx="2214635" cy="1422511"/>
          </a:xfrm>
          <a:prstGeom prst="rect">
            <a:avLst/>
          </a:prstGeom>
        </p:spPr>
      </p:pic>
      <p:pic>
        <p:nvPicPr>
          <p:cNvPr id="18" name="Picture 2" descr="https://sun9-47.userapi.com/s/v1/ig2/QVPDWsttObmemlH1p0AQ0ftrz6-MQJRG7ZtaMb6Ks6ECmD3FZ4yzOGQY_3ISDaLYmK1mE2Jw-U_kSndVaH-v8JuP.jpg?quality=95&amp;as=32x14,48x22,72x33,108x49,160x72,240x109,360x163,480x217,540x244,640x290,720x326,1080x489,1280x579,1440x651,1859x841&amp;from=bu&amp;u=QosKlz8vvbk01L7-utXsN_MMvzeng2pLdXbfE5jvvIU&amp;cs=1859x841">
            <a:extLst>
              <a:ext uri="{FF2B5EF4-FFF2-40B4-BE49-F238E27FC236}">
                <a16:creationId xmlns:a16="http://schemas.microsoft.com/office/drawing/2014/main" id="{B9855E83-3DA9-6DB1-3160-95940E038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273" y="4322176"/>
            <a:ext cx="2797170" cy="126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897F99-4A03-0214-EB6C-940ABFCF5C0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6005" t="32703" r="23153" b="17614"/>
          <a:stretch>
            <a:fillRect/>
          </a:stretch>
        </p:blipFill>
        <p:spPr>
          <a:xfrm>
            <a:off x="6472165" y="1920175"/>
            <a:ext cx="1889330" cy="1292802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299391"/>
            <a:ext cx="395701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74252" y="47321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87" y="313399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46842" y="403150"/>
            <a:ext cx="7141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состояния процесса после реализации проекта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оперативного оповещения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образовательных отношений о расписании учебных занятий»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26" y="1846283"/>
            <a:ext cx="8701567" cy="3022877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299391"/>
            <a:ext cx="395701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74665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0103" y="772740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Ссылка на сайт ОО (вкладка Бережливое образование)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16583" y="1125312"/>
            <a:ext cx="695325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https://xn--80agvfr.xn--p1ai/teachers/berezhlivyy-kolledzh.php</a:t>
            </a:r>
          </a:p>
        </p:txBody>
      </p:sp>
      <p:pic>
        <p:nvPicPr>
          <p:cNvPr id="3" name="Замещающее содержимое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605" y="1524000"/>
            <a:ext cx="8229600" cy="24371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 t="2410"/>
          <a:stretch>
            <a:fillRect/>
          </a:stretch>
        </p:blipFill>
        <p:spPr>
          <a:xfrm>
            <a:off x="401198" y="3916604"/>
            <a:ext cx="8084820" cy="2931160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86018" y="6299391"/>
            <a:ext cx="442123" cy="365125"/>
          </a:xfrm>
        </p:spPr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04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1071</Words>
  <Application>Microsoft Office PowerPoint</Application>
  <PresentationFormat>Экран (4:3)</PresentationFormat>
  <Paragraphs>314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Тема Office</vt:lpstr>
      <vt:lpstr>think-cell Slide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Стандарт  процесса    оперативного оповещения участников образовательных отношений  ГБПОУ «Магнитогорский педагогический колледж» о расписании учебных занятий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173</cp:revision>
  <cp:lastPrinted>2019-04-25T09:14:00Z</cp:lastPrinted>
  <dcterms:created xsi:type="dcterms:W3CDTF">2018-08-20T14:01:00Z</dcterms:created>
  <dcterms:modified xsi:type="dcterms:W3CDTF">2026-01-28T06:28:11Z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EC2480A59C0142268252EC4684F313FD_12</vt:lpwstr>
  </property>
  <property fmtid="{D5CDD505-2E9C-101B-9397-08002B2CF9AE}" pid="3" name="KSOProductBuildVer">
    <vt:lpwstr>1049-12.2.0.23155</vt:lpwstr>
  </property>
</Properties>
</file>