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fif" ContentType="image/j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sldIdLst>
    <p:sldId id="294" r:id="rId2"/>
    <p:sldId id="306" r:id="rId3"/>
    <p:sldId id="844" r:id="rId4"/>
    <p:sldId id="842" r:id="rId5"/>
    <p:sldId id="845" r:id="rId6"/>
    <p:sldId id="853" r:id="rId7"/>
    <p:sldId id="302" r:id="rId8"/>
    <p:sldId id="849" r:id="rId9"/>
    <p:sldId id="846" r:id="rId10"/>
    <p:sldId id="847" r:id="rId11"/>
    <p:sldId id="854" r:id="rId12"/>
    <p:sldId id="848" r:id="rId13"/>
    <p:sldId id="304" r:id="rId14"/>
    <p:sldId id="303" r:id="rId15"/>
    <p:sldId id="305" r:id="rId16"/>
    <p:sldId id="850" r:id="rId17"/>
    <p:sldId id="851" r:id="rId18"/>
    <p:sldId id="275" r:id="rId19"/>
    <p:sldId id="829" r:id="rId20"/>
    <p:sldId id="831" r:id="rId21"/>
    <p:sldId id="856" r:id="rId22"/>
    <p:sldId id="832" r:id="rId23"/>
    <p:sldId id="840" r:id="rId24"/>
    <p:sldId id="841" r:id="rId25"/>
    <p:sldId id="833" r:id="rId26"/>
    <p:sldId id="834" r:id="rId27"/>
    <p:sldId id="835" r:id="rId28"/>
    <p:sldId id="855" r:id="rId29"/>
    <p:sldId id="839" r:id="rId30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E0FE"/>
    <a:srgbClr val="ADD1FD"/>
    <a:srgbClr val="A3B2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3" d="100"/>
          <a:sy n="83" d="100"/>
        </p:scale>
        <p:origin x="1450" y="67"/>
      </p:cViewPr>
      <p:guideLst>
        <p:guide orient="horz" pos="215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#1">
  <dgm:title val=""/>
  <dgm:desc val=""/>
  <dgm:catLst>
    <dgm:cat type="accent4" pri="11500"/>
  </dgm:catLst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55D918-0D48-44D3-9287-CAE1B93EB64A}" type="doc">
      <dgm:prSet loTypeId="urn:microsoft.com/office/officeart/2005/8/layout/pyramid1#1" loCatId="pyramid" qsTypeId="urn:microsoft.com/office/officeart/2005/8/quickstyle/simple1#1" qsCatId="simple" csTypeId="urn:microsoft.com/office/officeart/2005/8/colors/accent4_5#1" csCatId="accent4" phldr="1"/>
      <dgm:spPr/>
    </dgm:pt>
    <dgm:pt modelId="{F014B99B-BC0F-4D51-AA35-03139CBC5BDF}">
      <dgm:prSet phldrT="[Текст]" custT="1"/>
      <dgm:spPr>
        <a:solidFill>
          <a:srgbClr val="0070C0"/>
        </a:solidFill>
      </dgm:spPr>
      <dgm:t>
        <a:bodyPr/>
        <a:lstStyle/>
        <a:p>
          <a:endParaRPr lang="ru-RU" sz="1200" b="1" dirty="0"/>
        </a:p>
        <a:p>
          <a:endParaRPr lang="ru-RU" sz="1200" b="1" dirty="0"/>
        </a:p>
        <a:p>
          <a:endParaRPr lang="ru-RU" sz="1200" b="1" dirty="0"/>
        </a:p>
        <a:p>
          <a:endParaRPr lang="ru-RU" sz="1200" b="1" dirty="0">
            <a:solidFill>
              <a:schemeClr val="tx1"/>
            </a:solidFill>
          </a:endParaRPr>
        </a:p>
        <a:p>
          <a:r>
            <a:rPr lang="ru-RU" sz="1200" b="1" dirty="0">
              <a:solidFill>
                <a:schemeClr val="tx1"/>
              </a:solidFill>
            </a:rPr>
            <a:t>Федеральный </a:t>
          </a:r>
        </a:p>
        <a:p>
          <a:r>
            <a:rPr lang="ru-RU" sz="1200" b="1" dirty="0">
              <a:solidFill>
                <a:schemeClr val="tx1"/>
              </a:solidFill>
            </a:rPr>
            <a:t>уровень</a:t>
          </a:r>
        </a:p>
      </dgm:t>
    </dgm:pt>
    <dgm:pt modelId="{547044BC-B29A-41C2-9396-2C63C92CED4B}" type="parTrans" cxnId="{DF277F6E-5463-4336-ABDE-6CE9BBB5760E}">
      <dgm:prSet/>
      <dgm:spPr/>
      <dgm:t>
        <a:bodyPr/>
        <a:lstStyle/>
        <a:p>
          <a:endParaRPr lang="ru-RU" b="1"/>
        </a:p>
      </dgm:t>
    </dgm:pt>
    <dgm:pt modelId="{310293B5-AF1E-4EB5-9AC5-576D9AB28450}" type="sibTrans" cxnId="{DF277F6E-5463-4336-ABDE-6CE9BBB5760E}">
      <dgm:prSet/>
      <dgm:spPr/>
      <dgm:t>
        <a:bodyPr/>
        <a:lstStyle/>
        <a:p>
          <a:endParaRPr lang="ru-RU" b="1"/>
        </a:p>
      </dgm:t>
    </dgm:pt>
    <dgm:pt modelId="{CBB2EDB4-08BF-49DB-9282-C363CE23E3D0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200" b="1" dirty="0"/>
            <a:t>Региональный уровень</a:t>
          </a:r>
        </a:p>
      </dgm:t>
    </dgm:pt>
    <dgm:pt modelId="{061A8EDF-95EB-4ED1-B54D-E85549B7DDD2}" type="parTrans" cxnId="{AE28E987-068C-4050-9EA0-6987A9368CE5}">
      <dgm:prSet/>
      <dgm:spPr/>
      <dgm:t>
        <a:bodyPr/>
        <a:lstStyle/>
        <a:p>
          <a:endParaRPr lang="ru-RU" b="1"/>
        </a:p>
      </dgm:t>
    </dgm:pt>
    <dgm:pt modelId="{8A73D853-84E8-4FCE-B4F9-A28E61B55BFC}" type="sibTrans" cxnId="{AE28E987-068C-4050-9EA0-6987A9368CE5}">
      <dgm:prSet/>
      <dgm:spPr/>
      <dgm:t>
        <a:bodyPr/>
        <a:lstStyle/>
        <a:p>
          <a:endParaRPr lang="ru-RU" b="1"/>
        </a:p>
      </dgm:t>
    </dgm:pt>
    <dgm:pt modelId="{8380A261-4409-4C6B-8A07-0D64C5422F6D}">
      <dgm:prSet phldrT="[Текст]" custT="1"/>
      <dgm:spPr>
        <a:solidFill>
          <a:srgbClr val="00B0F0">
            <a:alpha val="50000"/>
          </a:srgbClr>
        </a:solidFill>
      </dgm:spPr>
      <dgm:t>
        <a:bodyPr/>
        <a:lstStyle/>
        <a:p>
          <a:r>
            <a:rPr lang="ru-RU" sz="1200" b="1" dirty="0"/>
            <a:t>Уровень ОО</a:t>
          </a:r>
        </a:p>
      </dgm:t>
    </dgm:pt>
    <dgm:pt modelId="{FDF2E5F5-8F13-4FFA-81A9-3BFDEEE2F092}" type="sibTrans" cxnId="{E7AC5795-AE57-4629-9DCD-7B603559995E}">
      <dgm:prSet/>
      <dgm:spPr/>
      <dgm:t>
        <a:bodyPr/>
        <a:lstStyle/>
        <a:p>
          <a:endParaRPr lang="ru-RU" b="1"/>
        </a:p>
      </dgm:t>
    </dgm:pt>
    <dgm:pt modelId="{48549D1C-43AC-47BA-B869-251333E1E3E6}" type="parTrans" cxnId="{E7AC5795-AE57-4629-9DCD-7B603559995E}">
      <dgm:prSet/>
      <dgm:spPr/>
      <dgm:t>
        <a:bodyPr/>
        <a:lstStyle/>
        <a:p>
          <a:endParaRPr lang="ru-RU" b="1"/>
        </a:p>
      </dgm:t>
    </dgm:pt>
    <dgm:pt modelId="{8C222443-D6D5-437E-8A06-7845FF64044F}" type="pres">
      <dgm:prSet presAssocID="{C055D918-0D48-44D3-9287-CAE1B93EB64A}" presName="Name0" presStyleCnt="0">
        <dgm:presLayoutVars>
          <dgm:dir/>
          <dgm:animLvl val="lvl"/>
          <dgm:resizeHandles val="exact"/>
        </dgm:presLayoutVars>
      </dgm:prSet>
      <dgm:spPr/>
    </dgm:pt>
    <dgm:pt modelId="{8E592AC7-B094-488F-86DE-8B46AA43A5F7}" type="pres">
      <dgm:prSet presAssocID="{F014B99B-BC0F-4D51-AA35-03139CBC5BDF}" presName="Name8" presStyleCnt="0"/>
      <dgm:spPr/>
    </dgm:pt>
    <dgm:pt modelId="{47753778-DDCD-4F66-8671-0963E55AC1AB}" type="pres">
      <dgm:prSet presAssocID="{F014B99B-BC0F-4D51-AA35-03139CBC5BDF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8BBE6D-1C8E-4142-827F-B1B32D20364B}" type="pres">
      <dgm:prSet presAssocID="{F014B99B-BC0F-4D51-AA35-03139CBC5BD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609C55-E487-4600-AFD0-8994D3888F22}" type="pres">
      <dgm:prSet presAssocID="{CBB2EDB4-08BF-49DB-9282-C363CE23E3D0}" presName="Name8" presStyleCnt="0"/>
      <dgm:spPr/>
    </dgm:pt>
    <dgm:pt modelId="{7099C5AD-A666-455F-9144-31509FAE35FB}" type="pres">
      <dgm:prSet presAssocID="{CBB2EDB4-08BF-49DB-9282-C363CE23E3D0}" presName="level" presStyleLbl="node1" presStyleIdx="1" presStyleCnt="3" custLinFactNeighborX="-179" custLinFactNeighborY="96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64A9E2-4365-4891-A563-4210D9FE6047}" type="pres">
      <dgm:prSet presAssocID="{CBB2EDB4-08BF-49DB-9282-C363CE23E3D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66420A-6794-4210-A8DC-A681DFE94B26}" type="pres">
      <dgm:prSet presAssocID="{8380A261-4409-4C6B-8A07-0D64C5422F6D}" presName="Name8" presStyleCnt="0"/>
      <dgm:spPr/>
    </dgm:pt>
    <dgm:pt modelId="{3405B94A-B110-4EB0-B99D-680A85764021}" type="pres">
      <dgm:prSet presAssocID="{8380A261-4409-4C6B-8A07-0D64C5422F6D}" presName="level" presStyleLbl="node1" presStyleIdx="2" presStyleCnt="3" custLinFactNeighborX="1216" custLinFactNeighborY="36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789FCB-B92C-4A52-BB06-4A95FA62001B}" type="pres">
      <dgm:prSet presAssocID="{8380A261-4409-4C6B-8A07-0D64C5422F6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2952A2-E36A-4C36-9F3E-BBB3A16BEAFF}" type="presOf" srcId="{CBB2EDB4-08BF-49DB-9282-C363CE23E3D0}" destId="{7099C5AD-A666-455F-9144-31509FAE35FB}" srcOrd="0" destOrd="0" presId="urn:microsoft.com/office/officeart/2005/8/layout/pyramid1#1"/>
    <dgm:cxn modelId="{792CBD91-D1FA-4645-B0E6-1E344FDF5B5F}" type="presOf" srcId="{F014B99B-BC0F-4D51-AA35-03139CBC5BDF}" destId="{158BBE6D-1C8E-4142-827F-B1B32D20364B}" srcOrd="1" destOrd="0" presId="urn:microsoft.com/office/officeart/2005/8/layout/pyramid1#1"/>
    <dgm:cxn modelId="{CB6F3BE7-F153-4CED-8270-72A0F84A15F2}" type="presOf" srcId="{CBB2EDB4-08BF-49DB-9282-C363CE23E3D0}" destId="{8064A9E2-4365-4891-A563-4210D9FE6047}" srcOrd="1" destOrd="0" presId="urn:microsoft.com/office/officeart/2005/8/layout/pyramid1#1"/>
    <dgm:cxn modelId="{EBAC2FB6-06C0-4A9E-9E1C-FA45C82478E1}" type="presOf" srcId="{F014B99B-BC0F-4D51-AA35-03139CBC5BDF}" destId="{47753778-DDCD-4F66-8671-0963E55AC1AB}" srcOrd="0" destOrd="0" presId="urn:microsoft.com/office/officeart/2005/8/layout/pyramid1#1"/>
    <dgm:cxn modelId="{E7AC5795-AE57-4629-9DCD-7B603559995E}" srcId="{C055D918-0D48-44D3-9287-CAE1B93EB64A}" destId="{8380A261-4409-4C6B-8A07-0D64C5422F6D}" srcOrd="2" destOrd="0" parTransId="{48549D1C-43AC-47BA-B869-251333E1E3E6}" sibTransId="{FDF2E5F5-8F13-4FFA-81A9-3BFDEEE2F092}"/>
    <dgm:cxn modelId="{684A2119-F004-4EA4-91AB-934B6F8401A9}" type="presOf" srcId="{8380A261-4409-4C6B-8A07-0D64C5422F6D}" destId="{3405B94A-B110-4EB0-B99D-680A85764021}" srcOrd="0" destOrd="0" presId="urn:microsoft.com/office/officeart/2005/8/layout/pyramid1#1"/>
    <dgm:cxn modelId="{AE28E987-068C-4050-9EA0-6987A9368CE5}" srcId="{C055D918-0D48-44D3-9287-CAE1B93EB64A}" destId="{CBB2EDB4-08BF-49DB-9282-C363CE23E3D0}" srcOrd="1" destOrd="0" parTransId="{061A8EDF-95EB-4ED1-B54D-E85549B7DDD2}" sibTransId="{8A73D853-84E8-4FCE-B4F9-A28E61B55BFC}"/>
    <dgm:cxn modelId="{87C54C2A-2433-412F-AFDC-EF80684BA9FB}" type="presOf" srcId="{C055D918-0D48-44D3-9287-CAE1B93EB64A}" destId="{8C222443-D6D5-437E-8A06-7845FF64044F}" srcOrd="0" destOrd="0" presId="urn:microsoft.com/office/officeart/2005/8/layout/pyramid1#1"/>
    <dgm:cxn modelId="{DF277F6E-5463-4336-ABDE-6CE9BBB5760E}" srcId="{C055D918-0D48-44D3-9287-CAE1B93EB64A}" destId="{F014B99B-BC0F-4D51-AA35-03139CBC5BDF}" srcOrd="0" destOrd="0" parTransId="{547044BC-B29A-41C2-9396-2C63C92CED4B}" sibTransId="{310293B5-AF1E-4EB5-9AC5-576D9AB28450}"/>
    <dgm:cxn modelId="{1E5B1BBB-EB15-427C-923B-76FB6018FA59}" type="presOf" srcId="{8380A261-4409-4C6B-8A07-0D64C5422F6D}" destId="{EB789FCB-B92C-4A52-BB06-4A95FA62001B}" srcOrd="1" destOrd="0" presId="urn:microsoft.com/office/officeart/2005/8/layout/pyramid1#1"/>
    <dgm:cxn modelId="{FC54928D-8489-45BE-A419-478DF3152712}" type="presParOf" srcId="{8C222443-D6D5-437E-8A06-7845FF64044F}" destId="{8E592AC7-B094-488F-86DE-8B46AA43A5F7}" srcOrd="0" destOrd="0" presId="urn:microsoft.com/office/officeart/2005/8/layout/pyramid1#1"/>
    <dgm:cxn modelId="{DC294B94-6F0D-4281-8DCC-7EE503DCE163}" type="presParOf" srcId="{8E592AC7-B094-488F-86DE-8B46AA43A5F7}" destId="{47753778-DDCD-4F66-8671-0963E55AC1AB}" srcOrd="0" destOrd="0" presId="urn:microsoft.com/office/officeart/2005/8/layout/pyramid1#1"/>
    <dgm:cxn modelId="{32B8B60D-2A65-4E4C-9F0F-98AF62A9611C}" type="presParOf" srcId="{8E592AC7-B094-488F-86DE-8B46AA43A5F7}" destId="{158BBE6D-1C8E-4142-827F-B1B32D20364B}" srcOrd="1" destOrd="0" presId="urn:microsoft.com/office/officeart/2005/8/layout/pyramid1#1"/>
    <dgm:cxn modelId="{4C8D2E90-553F-4C69-9633-5DB19C6B4730}" type="presParOf" srcId="{8C222443-D6D5-437E-8A06-7845FF64044F}" destId="{08609C55-E487-4600-AFD0-8994D3888F22}" srcOrd="1" destOrd="0" presId="urn:microsoft.com/office/officeart/2005/8/layout/pyramid1#1"/>
    <dgm:cxn modelId="{9AE41948-5B39-48DA-8B26-40AF888C607C}" type="presParOf" srcId="{08609C55-E487-4600-AFD0-8994D3888F22}" destId="{7099C5AD-A666-455F-9144-31509FAE35FB}" srcOrd="0" destOrd="0" presId="urn:microsoft.com/office/officeart/2005/8/layout/pyramid1#1"/>
    <dgm:cxn modelId="{EDA768DD-D368-40A1-A0BA-204DC4265C49}" type="presParOf" srcId="{08609C55-E487-4600-AFD0-8994D3888F22}" destId="{8064A9E2-4365-4891-A563-4210D9FE6047}" srcOrd="1" destOrd="0" presId="urn:microsoft.com/office/officeart/2005/8/layout/pyramid1#1"/>
    <dgm:cxn modelId="{EE52A2AF-CD13-415D-9E54-7F7697F26A0C}" type="presParOf" srcId="{8C222443-D6D5-437E-8A06-7845FF64044F}" destId="{4E66420A-6794-4210-A8DC-A681DFE94B26}" srcOrd="2" destOrd="0" presId="urn:microsoft.com/office/officeart/2005/8/layout/pyramid1#1"/>
    <dgm:cxn modelId="{3162D02E-FA21-4300-B51B-7304BA500A88}" type="presParOf" srcId="{4E66420A-6794-4210-A8DC-A681DFE94B26}" destId="{3405B94A-B110-4EB0-B99D-680A85764021}" srcOrd="0" destOrd="0" presId="urn:microsoft.com/office/officeart/2005/8/layout/pyramid1#1"/>
    <dgm:cxn modelId="{48E779E7-74C8-4ED9-B4DB-8D03ECADD262}" type="presParOf" srcId="{4E66420A-6794-4210-A8DC-A681DFE94B26}" destId="{EB789FCB-B92C-4A52-BB06-4A95FA62001B}" srcOrd="1" destOrd="0" presId="urn:microsoft.com/office/officeart/2005/8/layout/pyramid1#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BFEE5F0-45C5-4CFF-BA2D-8A60B5871492}" type="doc">
      <dgm:prSet loTypeId="urn:microsoft.com/office/officeart/2005/8/layout/vProcess5" loCatId="process" qsTypeId="urn:microsoft.com/office/officeart/2005/8/quickstyle/simple3#24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DABD7538-E1B7-4A14-9649-1C582DF5D4FE}">
      <dgm:prSet phldrT="[Текст]" phldr="0" custT="1"/>
      <dgm:spPr>
        <a:solidFill>
          <a:srgbClr val="9EE0FE"/>
        </a:solidFill>
      </dgm:spPr>
      <dgm:t>
        <a:bodyPr vert="horz" wrap="square"/>
        <a:lstStyle/>
        <a:p>
          <a:pPr algn="just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1. </a:t>
          </a:r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локальной документации для комплекса мероприятий по созданию виртуальной мастерской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06846E-9354-4D37-9D29-9412891BCA3C}" type="parTrans" cxnId="{E4F1E1D9-267F-4FF4-BE8D-20DF1FD102EA}">
      <dgm:prSet/>
      <dgm:spPr/>
      <dgm:t>
        <a:bodyPr/>
        <a:lstStyle/>
        <a:p>
          <a:endParaRPr lang="ru-RU"/>
        </a:p>
      </dgm:t>
    </dgm:pt>
    <dgm:pt modelId="{98F1C1C8-A9C5-40A9-916F-5131661F376A}" type="sibTrans" cxnId="{E4F1E1D9-267F-4FF4-BE8D-20DF1FD102EA}">
      <dgm:prSet/>
      <dgm:spPr>
        <a:solidFill>
          <a:srgbClr val="0070C0">
            <a:alpha val="90000"/>
          </a:srgbClr>
        </a:solidFill>
      </dgm:spPr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2B8E528B-B59C-46A5-8EBC-B248E02C47B1}">
      <dgm:prSet phldrT="[Текст]" phldr="0" custT="1"/>
      <dgm:spPr>
        <a:solidFill>
          <a:srgbClr val="9EE0FE"/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2. Сбор и оформление методических материалов в виртуальной мастерской </a:t>
          </a:r>
        </a:p>
      </dgm:t>
    </dgm:pt>
    <dgm:pt modelId="{5A2109F1-5714-4AB0-B497-0BB2290288C0}" type="parTrans" cxnId="{1E7A134A-79F5-4FA6-8184-9342E7A5D233}">
      <dgm:prSet/>
      <dgm:spPr/>
      <dgm:t>
        <a:bodyPr/>
        <a:lstStyle/>
        <a:p>
          <a:endParaRPr lang="ru-RU"/>
        </a:p>
      </dgm:t>
    </dgm:pt>
    <dgm:pt modelId="{EB8C6CE8-C0DC-4EDC-9F28-F1A973E801DD}" type="sibTrans" cxnId="{1E7A134A-79F5-4FA6-8184-9342E7A5D233}">
      <dgm:prSet/>
      <dgm:spPr>
        <a:solidFill>
          <a:srgbClr val="0070C0">
            <a:alpha val="90000"/>
          </a:srgbClr>
        </a:solidFill>
      </dgm:spPr>
      <dgm:t>
        <a:bodyPr/>
        <a:lstStyle/>
        <a:p>
          <a:endParaRPr lang="ru-RU"/>
        </a:p>
      </dgm:t>
    </dgm:pt>
    <dgm:pt modelId="{F68A3DDF-6DB4-4987-B53D-BCDBCA10BAEB}">
      <dgm:prSet phldrT="[Текст]" phldr="0" custT="1"/>
      <dgm:spPr>
        <a:solidFill>
          <a:srgbClr val="9EE0FE"/>
        </a:solidFill>
      </dgm:spPr>
      <dgm:t>
        <a:bodyPr vert="horz" wrap="square"/>
        <a:lstStyle/>
        <a:p>
          <a:pPr algn="just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3. Составление инструкции по использованию виртуальной матерской (студенты, методисты)</a:t>
          </a:r>
        </a:p>
      </dgm:t>
    </dgm:pt>
    <dgm:pt modelId="{8EFFDE97-27ED-4BEE-94F2-E44BC495E713}" type="parTrans" cxnId="{456AEC0E-8D88-4B9B-BE36-6123385FE61E}">
      <dgm:prSet/>
      <dgm:spPr/>
      <dgm:t>
        <a:bodyPr/>
        <a:lstStyle/>
        <a:p>
          <a:endParaRPr lang="ru-RU"/>
        </a:p>
      </dgm:t>
    </dgm:pt>
    <dgm:pt modelId="{E7C70EB0-ACEC-4279-BCCC-DF6F633D54FD}" type="sibTrans" cxnId="{456AEC0E-8D88-4B9B-BE36-6123385FE61E}">
      <dgm:prSet/>
      <dgm:spPr>
        <a:solidFill>
          <a:srgbClr val="0070C0">
            <a:alpha val="90000"/>
          </a:srgbClr>
        </a:solidFill>
      </dgm:spPr>
      <dgm:t>
        <a:bodyPr/>
        <a:lstStyle/>
        <a:p>
          <a:endParaRPr lang="ru-RU" dirty="0"/>
        </a:p>
      </dgm:t>
    </dgm:pt>
    <dgm:pt modelId="{FC5BD7F4-96B4-47C9-998E-6FC57FDD5E06}">
      <dgm:prSet phldrT="[Текст]" phldr="0" custT="1"/>
      <dgm:spPr>
        <a:solidFill>
          <a:srgbClr val="9EE0FE"/>
        </a:solidFill>
      </dgm:spPr>
      <dgm:t>
        <a:bodyPr vert="horz" wrap="square"/>
        <a:lstStyle/>
        <a:p>
          <a:pPr algn="just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4. Сопровождение руководителем практики процесса подготовки к пробному уроку</a:t>
          </a:r>
        </a:p>
      </dgm:t>
    </dgm:pt>
    <dgm:pt modelId="{B255644D-8A28-46C9-BF4D-930A9544BCBC}" type="parTrans" cxnId="{44D3A4AF-C8AA-4118-823F-E003738D15F6}">
      <dgm:prSet/>
      <dgm:spPr/>
      <dgm:t>
        <a:bodyPr/>
        <a:lstStyle/>
        <a:p>
          <a:endParaRPr lang="ru-RU"/>
        </a:p>
      </dgm:t>
    </dgm:pt>
    <dgm:pt modelId="{CA06A359-1AEE-4640-8FE2-7A447B44B5F4}" type="sibTrans" cxnId="{44D3A4AF-C8AA-4118-823F-E003738D15F6}">
      <dgm:prSet/>
      <dgm:spPr>
        <a:solidFill>
          <a:srgbClr val="0070C0">
            <a:alpha val="90000"/>
          </a:srgbClr>
        </a:solidFill>
      </dgm:spPr>
      <dgm:t>
        <a:bodyPr/>
        <a:lstStyle/>
        <a:p>
          <a:endParaRPr lang="ru-RU" dirty="0"/>
        </a:p>
      </dgm:t>
    </dgm:pt>
    <dgm:pt modelId="{640A066F-B17F-45B8-89F8-3AD1EC3F21AE}">
      <dgm:prSet phldrT="[Текст]" phldr="0" custT="1"/>
      <dgm:spPr>
        <a:solidFill>
          <a:srgbClr val="9EE0FE"/>
        </a:solidFill>
      </dgm:spPr>
      <dgm:t>
        <a:bodyPr vert="horz" wrap="square"/>
        <a:lstStyle/>
        <a:p>
          <a:pPr algn="just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5. </a:t>
          </a:r>
          <a:r>
            <a:rPr lang="ru-RU" sz="1300" dirty="0">
              <a:latin typeface="Times New Roman" panose="02020603050405020304" pitchFamily="18" charset="0"/>
              <a:cs typeface="Times New Roman" panose="02020603050405020304" pitchFamily="18" charset="0"/>
            </a:rPr>
            <a:t>Мотивирующие и контролирующие мероприятия по подготовке к пробному уроку</a:t>
          </a:r>
        </a:p>
      </dgm:t>
    </dgm:pt>
    <dgm:pt modelId="{D3E3434C-981A-44CE-BE18-A5D126FDAEB8}" type="parTrans" cxnId="{14ADB6F9-DBD3-4D2B-ABCA-D0F2AAE4C283}">
      <dgm:prSet/>
      <dgm:spPr/>
      <dgm:t>
        <a:bodyPr/>
        <a:lstStyle/>
        <a:p>
          <a:endParaRPr lang="ru-RU"/>
        </a:p>
      </dgm:t>
    </dgm:pt>
    <dgm:pt modelId="{80935358-8300-4C43-A619-5E4D01ECEE1C}" type="sibTrans" cxnId="{14ADB6F9-DBD3-4D2B-ABCA-D0F2AAE4C283}">
      <dgm:prSet/>
      <dgm:spPr/>
      <dgm:t>
        <a:bodyPr/>
        <a:lstStyle/>
        <a:p>
          <a:endParaRPr lang="ru-RU"/>
        </a:p>
      </dgm:t>
    </dgm:pt>
    <dgm:pt modelId="{07E9D862-254D-46C5-A0D0-BD60FD084431}">
      <dgm:prSet phldrT="[Текст]" phldr="1"/>
      <dgm:spPr/>
      <dgm:t>
        <a:bodyPr/>
        <a:lstStyle/>
        <a:p>
          <a:endParaRPr lang="ru-RU"/>
        </a:p>
      </dgm:t>
    </dgm:pt>
    <dgm:pt modelId="{0EA3F1EE-441D-405A-8935-9EA1BEF45ADD}" type="parTrans" cxnId="{3DD962E9-3D5A-4D4E-B2A5-DDD3EDB718CA}">
      <dgm:prSet/>
      <dgm:spPr/>
      <dgm:t>
        <a:bodyPr/>
        <a:lstStyle/>
        <a:p>
          <a:endParaRPr lang="ru-RU"/>
        </a:p>
      </dgm:t>
    </dgm:pt>
    <dgm:pt modelId="{B3D9C5EE-F500-42A2-9142-57FDA1BF22AE}" type="sibTrans" cxnId="{3DD962E9-3D5A-4D4E-B2A5-DDD3EDB718CA}">
      <dgm:prSet/>
      <dgm:spPr/>
      <dgm:t>
        <a:bodyPr/>
        <a:lstStyle/>
        <a:p>
          <a:endParaRPr lang="ru-RU"/>
        </a:p>
      </dgm:t>
    </dgm:pt>
    <dgm:pt modelId="{750584B0-8F72-4FC1-8F04-083026C179E3}" type="pres">
      <dgm:prSet presAssocID="{6BFEE5F0-45C5-4CFF-BA2D-8A60B587149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5C6604F-7771-4662-8AA0-396AE1A5BE3F}" type="pres">
      <dgm:prSet presAssocID="{6BFEE5F0-45C5-4CFF-BA2D-8A60B5871492}" presName="dummyMaxCanvas" presStyleCnt="0">
        <dgm:presLayoutVars/>
      </dgm:prSet>
      <dgm:spPr/>
    </dgm:pt>
    <dgm:pt modelId="{30FEC8C0-9AF4-4C08-9FBE-E2B4BF8EDC03}" type="pres">
      <dgm:prSet presAssocID="{6BFEE5F0-45C5-4CFF-BA2D-8A60B5871492}" presName="FiveNodes_1" presStyleLbl="node1" presStyleIdx="0" presStyleCnt="5" custScaleX="62898" custScaleY="74099" custLinFactNeighborX="-18267" custLinFactNeighborY="396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366500-1CE0-4E21-ABD1-DA4624D064AC}" type="pres">
      <dgm:prSet presAssocID="{6BFEE5F0-45C5-4CFF-BA2D-8A60B5871492}" presName="FiveNodes_2" presStyleLbl="node1" presStyleIdx="1" presStyleCnt="5" custScaleX="59699" custScaleY="75933" custLinFactY="74137" custLinFactNeighborX="-27312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A03898-272E-4EF0-AF67-078971E9CE25}" type="pres">
      <dgm:prSet presAssocID="{6BFEE5F0-45C5-4CFF-BA2D-8A60B5871492}" presName="FiveNodes_3" presStyleLbl="node1" presStyleIdx="2" presStyleCnt="5" custScaleX="98602" custScaleY="66245" custLinFactY="100000" custLinFactNeighborX="-1706" custLinFactNeighborY="1577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17664F-C9B3-4249-A8B8-C4D300FA926D}" type="pres">
      <dgm:prSet presAssocID="{6BFEE5F0-45C5-4CFF-BA2D-8A60B5871492}" presName="FiveNodes_4" presStyleLbl="node1" presStyleIdx="3" presStyleCnt="5" custScaleX="55519" custScaleY="92776" custLinFactNeighborX="28232" custLinFactNeighborY="-675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A6D48D-BAD0-473B-A278-4CF37A911351}" type="pres">
      <dgm:prSet presAssocID="{6BFEE5F0-45C5-4CFF-BA2D-8A60B5871492}" presName="FiveNodes_5" presStyleLbl="node1" presStyleIdx="4" presStyleCnt="5" custScaleX="58783" custScaleY="90873" custLinFactY="-200000" custLinFactNeighborX="19345" custLinFactNeighborY="-2009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9552E2-4F18-4949-BE6B-3424A9372BC7}" type="pres">
      <dgm:prSet presAssocID="{6BFEE5F0-45C5-4CFF-BA2D-8A60B5871492}" presName="FiveConn_1-2" presStyleLbl="fgAccFollowNode1" presStyleIdx="0" presStyleCnt="4" custLinFactX="-300000" custLinFactY="58776" custLinFactNeighborX="-366594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E2DFB3-AB61-455F-9BB7-2E64B786D895}" type="pres">
      <dgm:prSet presAssocID="{6BFEE5F0-45C5-4CFF-BA2D-8A60B5871492}" presName="FiveConn_2-3" presStyleLbl="fgAccFollowNode1" presStyleIdx="1" presStyleCnt="4" custAng="10800000" custLinFactX="-118405" custLinFactNeighborX="-200000" custLinFactNeighborY="-267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9A8CAC-EB46-4693-A9F5-A064E8EFDD0C}" type="pres">
      <dgm:prSet presAssocID="{6BFEE5F0-45C5-4CFF-BA2D-8A60B5871492}" presName="FiveConn_3-4" presStyleLbl="fgAccFollowNode1" presStyleIdx="2" presStyleCnt="4" custLinFactX="-400000" custLinFactY="49963" custLinFactNeighborX="-475255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365600-431D-4308-99D7-92F1861F9C31}" type="pres">
      <dgm:prSet presAssocID="{6BFEE5F0-45C5-4CFF-BA2D-8A60B5871492}" presName="FiveConn_4-5" presStyleLbl="fgAccFollowNode1" presStyleIdx="3" presStyleCnt="4" custAng="10800000" custLinFactX="-216022" custLinFactNeighborX="-300000" custLinFactNeighborY="-269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D72557-98A8-484B-B82C-065B0616D77B}" type="pres">
      <dgm:prSet presAssocID="{6BFEE5F0-45C5-4CFF-BA2D-8A60B5871492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31FB49-1DD9-4303-9D35-94208F3E324B}" type="pres">
      <dgm:prSet presAssocID="{6BFEE5F0-45C5-4CFF-BA2D-8A60B5871492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6162F8-B5E5-4AE8-89A7-33FD83ECEF0D}" type="pres">
      <dgm:prSet presAssocID="{6BFEE5F0-45C5-4CFF-BA2D-8A60B5871492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DD35B8-8792-44B6-A00D-B33E61D3EFF6}" type="pres">
      <dgm:prSet presAssocID="{6BFEE5F0-45C5-4CFF-BA2D-8A60B5871492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58857A-1BF0-4921-8D21-7BADDAF5D973}" type="pres">
      <dgm:prSet presAssocID="{6BFEE5F0-45C5-4CFF-BA2D-8A60B5871492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AD62972-D98F-4D3B-B313-E984BB7A9DE9}" type="presOf" srcId="{640A066F-B17F-45B8-89F8-3AD1EC3F21AE}" destId="{E858857A-1BF0-4921-8D21-7BADDAF5D973}" srcOrd="1" destOrd="0" presId="urn:microsoft.com/office/officeart/2005/8/layout/vProcess5"/>
    <dgm:cxn modelId="{45EEB460-3461-4E13-976A-B41551D63BF7}" type="presOf" srcId="{CA06A359-1AEE-4640-8FE2-7A447B44B5F4}" destId="{7B365600-431D-4308-99D7-92F1861F9C31}" srcOrd="0" destOrd="0" presId="urn:microsoft.com/office/officeart/2005/8/layout/vProcess5"/>
    <dgm:cxn modelId="{5B625351-E7CA-4F2E-82B3-38E2CED97191}" type="presOf" srcId="{F68A3DDF-6DB4-4987-B53D-BCDBCA10BAEB}" destId="{B6A03898-272E-4EF0-AF67-078971E9CE25}" srcOrd="0" destOrd="0" presId="urn:microsoft.com/office/officeart/2005/8/layout/vProcess5"/>
    <dgm:cxn modelId="{995E57DD-8006-4436-AC1B-9D9DE5DD345F}" type="presOf" srcId="{DABD7538-E1B7-4A14-9649-1C582DF5D4FE}" destId="{30FEC8C0-9AF4-4C08-9FBE-E2B4BF8EDC03}" srcOrd="0" destOrd="0" presId="urn:microsoft.com/office/officeart/2005/8/layout/vProcess5"/>
    <dgm:cxn modelId="{456AEC0E-8D88-4B9B-BE36-6123385FE61E}" srcId="{6BFEE5F0-45C5-4CFF-BA2D-8A60B5871492}" destId="{F68A3DDF-6DB4-4987-B53D-BCDBCA10BAEB}" srcOrd="2" destOrd="0" parTransId="{8EFFDE97-27ED-4BEE-94F2-E44BC495E713}" sibTransId="{E7C70EB0-ACEC-4279-BCCC-DF6F633D54FD}"/>
    <dgm:cxn modelId="{44D3A4AF-C8AA-4118-823F-E003738D15F6}" srcId="{6BFEE5F0-45C5-4CFF-BA2D-8A60B5871492}" destId="{FC5BD7F4-96B4-47C9-998E-6FC57FDD5E06}" srcOrd="3" destOrd="0" parTransId="{B255644D-8A28-46C9-BF4D-930A9544BCBC}" sibTransId="{CA06A359-1AEE-4640-8FE2-7A447B44B5F4}"/>
    <dgm:cxn modelId="{9E36F1DB-6582-446B-9F4F-282019DBB457}" type="presOf" srcId="{640A066F-B17F-45B8-89F8-3AD1EC3F21AE}" destId="{6EA6D48D-BAD0-473B-A278-4CF37A911351}" srcOrd="0" destOrd="0" presId="urn:microsoft.com/office/officeart/2005/8/layout/vProcess5"/>
    <dgm:cxn modelId="{E4F1E1D9-267F-4FF4-BE8D-20DF1FD102EA}" srcId="{6BFEE5F0-45C5-4CFF-BA2D-8A60B5871492}" destId="{DABD7538-E1B7-4A14-9649-1C582DF5D4FE}" srcOrd="0" destOrd="0" parTransId="{B406846E-9354-4D37-9D29-9412891BCA3C}" sibTransId="{98F1C1C8-A9C5-40A9-916F-5131661F376A}"/>
    <dgm:cxn modelId="{1E7A134A-79F5-4FA6-8184-9342E7A5D233}" srcId="{6BFEE5F0-45C5-4CFF-BA2D-8A60B5871492}" destId="{2B8E528B-B59C-46A5-8EBC-B248E02C47B1}" srcOrd="1" destOrd="0" parTransId="{5A2109F1-5714-4AB0-B497-0BB2290288C0}" sibTransId="{EB8C6CE8-C0DC-4EDC-9F28-F1A973E801DD}"/>
    <dgm:cxn modelId="{222555EB-7DAC-4C38-80DA-EBB1CA55E5DD}" type="presOf" srcId="{DABD7538-E1B7-4A14-9649-1C582DF5D4FE}" destId="{5FD72557-98A8-484B-B82C-065B0616D77B}" srcOrd="1" destOrd="0" presId="urn:microsoft.com/office/officeart/2005/8/layout/vProcess5"/>
    <dgm:cxn modelId="{4536B1F5-6067-479D-B5FF-96695E46BA04}" type="presOf" srcId="{6BFEE5F0-45C5-4CFF-BA2D-8A60B5871492}" destId="{750584B0-8F72-4FC1-8F04-083026C179E3}" srcOrd="0" destOrd="0" presId="urn:microsoft.com/office/officeart/2005/8/layout/vProcess5"/>
    <dgm:cxn modelId="{83D147A8-AE42-4E87-8783-71AE9AA1E8BC}" type="presOf" srcId="{98F1C1C8-A9C5-40A9-916F-5131661F376A}" destId="{AE9552E2-4F18-4949-BE6B-3424A9372BC7}" srcOrd="0" destOrd="0" presId="urn:microsoft.com/office/officeart/2005/8/layout/vProcess5"/>
    <dgm:cxn modelId="{022B2954-C6CA-40C3-8B02-66D90195E524}" type="presOf" srcId="{EB8C6CE8-C0DC-4EDC-9F28-F1A973E801DD}" destId="{03E2DFB3-AB61-455F-9BB7-2E64B786D895}" srcOrd="0" destOrd="0" presId="urn:microsoft.com/office/officeart/2005/8/layout/vProcess5"/>
    <dgm:cxn modelId="{14ADB6F9-DBD3-4D2B-ABCA-D0F2AAE4C283}" srcId="{6BFEE5F0-45C5-4CFF-BA2D-8A60B5871492}" destId="{640A066F-B17F-45B8-89F8-3AD1EC3F21AE}" srcOrd="4" destOrd="0" parTransId="{D3E3434C-981A-44CE-BE18-A5D126FDAEB8}" sibTransId="{80935358-8300-4C43-A619-5E4D01ECEE1C}"/>
    <dgm:cxn modelId="{3DD962E9-3D5A-4D4E-B2A5-DDD3EDB718CA}" srcId="{6BFEE5F0-45C5-4CFF-BA2D-8A60B5871492}" destId="{07E9D862-254D-46C5-A0D0-BD60FD084431}" srcOrd="5" destOrd="0" parTransId="{0EA3F1EE-441D-405A-8935-9EA1BEF45ADD}" sibTransId="{B3D9C5EE-F500-42A2-9142-57FDA1BF22AE}"/>
    <dgm:cxn modelId="{819009A1-F923-4CB2-94A1-F0CF5587A35A}" type="presOf" srcId="{F68A3DDF-6DB4-4987-B53D-BCDBCA10BAEB}" destId="{246162F8-B5E5-4AE8-89A7-33FD83ECEF0D}" srcOrd="1" destOrd="0" presId="urn:microsoft.com/office/officeart/2005/8/layout/vProcess5"/>
    <dgm:cxn modelId="{E3C023CE-F708-4818-8CD7-24122F7A25D7}" type="presOf" srcId="{E7C70EB0-ACEC-4279-BCCC-DF6F633D54FD}" destId="{D89A8CAC-EB46-4693-A9F5-A064E8EFDD0C}" srcOrd="0" destOrd="0" presId="urn:microsoft.com/office/officeart/2005/8/layout/vProcess5"/>
    <dgm:cxn modelId="{233D7936-F63C-40E7-8E90-483D0D902EF5}" type="presOf" srcId="{2B8E528B-B59C-46A5-8EBC-B248E02C47B1}" destId="{FE366500-1CE0-4E21-ABD1-DA4624D064AC}" srcOrd="0" destOrd="0" presId="urn:microsoft.com/office/officeart/2005/8/layout/vProcess5"/>
    <dgm:cxn modelId="{0312A566-BBB7-48FA-BCBD-077CF25FFB76}" type="presOf" srcId="{2B8E528B-B59C-46A5-8EBC-B248E02C47B1}" destId="{5231FB49-1DD9-4303-9D35-94208F3E324B}" srcOrd="1" destOrd="0" presId="urn:microsoft.com/office/officeart/2005/8/layout/vProcess5"/>
    <dgm:cxn modelId="{2A300C4D-2F57-453C-9701-999F3C5A7E7A}" type="presOf" srcId="{FC5BD7F4-96B4-47C9-998E-6FC57FDD5E06}" destId="{F8DD35B8-8792-44B6-A00D-B33E61D3EFF6}" srcOrd="1" destOrd="0" presId="urn:microsoft.com/office/officeart/2005/8/layout/vProcess5"/>
    <dgm:cxn modelId="{52363CAC-57A5-499C-9D8E-03BCABC3C2F1}" type="presOf" srcId="{FC5BD7F4-96B4-47C9-998E-6FC57FDD5E06}" destId="{7B17664F-C9B3-4249-A8B8-C4D300FA926D}" srcOrd="0" destOrd="0" presId="urn:microsoft.com/office/officeart/2005/8/layout/vProcess5"/>
    <dgm:cxn modelId="{D82D7113-3824-4D72-A50E-F3EFF2197ADF}" type="presParOf" srcId="{750584B0-8F72-4FC1-8F04-083026C179E3}" destId="{75C6604F-7771-4662-8AA0-396AE1A5BE3F}" srcOrd="0" destOrd="0" presId="urn:microsoft.com/office/officeart/2005/8/layout/vProcess5"/>
    <dgm:cxn modelId="{4AE06C2A-F226-4081-B6A1-B1F0095EDFA8}" type="presParOf" srcId="{750584B0-8F72-4FC1-8F04-083026C179E3}" destId="{30FEC8C0-9AF4-4C08-9FBE-E2B4BF8EDC03}" srcOrd="1" destOrd="0" presId="urn:microsoft.com/office/officeart/2005/8/layout/vProcess5"/>
    <dgm:cxn modelId="{D7FEEECF-1B79-4547-8EBB-2457BA64D732}" type="presParOf" srcId="{750584B0-8F72-4FC1-8F04-083026C179E3}" destId="{FE366500-1CE0-4E21-ABD1-DA4624D064AC}" srcOrd="2" destOrd="0" presId="urn:microsoft.com/office/officeart/2005/8/layout/vProcess5"/>
    <dgm:cxn modelId="{700C185C-3285-4BE1-98AB-8C1F7A5A71B3}" type="presParOf" srcId="{750584B0-8F72-4FC1-8F04-083026C179E3}" destId="{B6A03898-272E-4EF0-AF67-078971E9CE25}" srcOrd="3" destOrd="0" presId="urn:microsoft.com/office/officeart/2005/8/layout/vProcess5"/>
    <dgm:cxn modelId="{F4501A72-8F3D-46EE-8ACD-368D2EE02678}" type="presParOf" srcId="{750584B0-8F72-4FC1-8F04-083026C179E3}" destId="{7B17664F-C9B3-4249-A8B8-C4D300FA926D}" srcOrd="4" destOrd="0" presId="urn:microsoft.com/office/officeart/2005/8/layout/vProcess5"/>
    <dgm:cxn modelId="{02BC5A80-6D8B-4A63-AA17-68D4AD0ACC1B}" type="presParOf" srcId="{750584B0-8F72-4FC1-8F04-083026C179E3}" destId="{6EA6D48D-BAD0-473B-A278-4CF37A911351}" srcOrd="5" destOrd="0" presId="urn:microsoft.com/office/officeart/2005/8/layout/vProcess5"/>
    <dgm:cxn modelId="{3E990CCA-F6FD-456D-B5D2-71321399CFE2}" type="presParOf" srcId="{750584B0-8F72-4FC1-8F04-083026C179E3}" destId="{AE9552E2-4F18-4949-BE6B-3424A9372BC7}" srcOrd="6" destOrd="0" presId="urn:microsoft.com/office/officeart/2005/8/layout/vProcess5"/>
    <dgm:cxn modelId="{21E3095E-B214-4E3D-B910-2717CC66C395}" type="presParOf" srcId="{750584B0-8F72-4FC1-8F04-083026C179E3}" destId="{03E2DFB3-AB61-455F-9BB7-2E64B786D895}" srcOrd="7" destOrd="0" presId="urn:microsoft.com/office/officeart/2005/8/layout/vProcess5"/>
    <dgm:cxn modelId="{73595B77-CD8D-42B1-98A7-6BA335D8104A}" type="presParOf" srcId="{750584B0-8F72-4FC1-8F04-083026C179E3}" destId="{D89A8CAC-EB46-4693-A9F5-A064E8EFDD0C}" srcOrd="8" destOrd="0" presId="urn:microsoft.com/office/officeart/2005/8/layout/vProcess5"/>
    <dgm:cxn modelId="{38FBDABF-1F6F-4F3B-A45B-CD8EDDF1EB7A}" type="presParOf" srcId="{750584B0-8F72-4FC1-8F04-083026C179E3}" destId="{7B365600-431D-4308-99D7-92F1861F9C31}" srcOrd="9" destOrd="0" presId="urn:microsoft.com/office/officeart/2005/8/layout/vProcess5"/>
    <dgm:cxn modelId="{2D04B269-9BC9-4884-A4E5-8A0D84D36216}" type="presParOf" srcId="{750584B0-8F72-4FC1-8F04-083026C179E3}" destId="{5FD72557-98A8-484B-B82C-065B0616D77B}" srcOrd="10" destOrd="0" presId="urn:microsoft.com/office/officeart/2005/8/layout/vProcess5"/>
    <dgm:cxn modelId="{7CC7E842-A2A8-4ACA-99D2-37615BE92FEF}" type="presParOf" srcId="{750584B0-8F72-4FC1-8F04-083026C179E3}" destId="{5231FB49-1DD9-4303-9D35-94208F3E324B}" srcOrd="11" destOrd="0" presId="urn:microsoft.com/office/officeart/2005/8/layout/vProcess5"/>
    <dgm:cxn modelId="{FC27A604-E8BC-4D20-9B68-65F327E7BBA2}" type="presParOf" srcId="{750584B0-8F72-4FC1-8F04-083026C179E3}" destId="{246162F8-B5E5-4AE8-89A7-33FD83ECEF0D}" srcOrd="12" destOrd="0" presId="urn:microsoft.com/office/officeart/2005/8/layout/vProcess5"/>
    <dgm:cxn modelId="{2DFA9D06-2585-49E4-95C7-124CADF90AFC}" type="presParOf" srcId="{750584B0-8F72-4FC1-8F04-083026C179E3}" destId="{F8DD35B8-8792-44B6-A00D-B33E61D3EFF6}" srcOrd="13" destOrd="0" presId="urn:microsoft.com/office/officeart/2005/8/layout/vProcess5"/>
    <dgm:cxn modelId="{736E0E7C-702F-47C4-913E-58F785BB86D2}" type="presParOf" srcId="{750584B0-8F72-4FC1-8F04-083026C179E3}" destId="{E858857A-1BF0-4921-8D21-7BADDAF5D973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753778-DDCD-4F66-8671-0963E55AC1AB}">
      <dsp:nvSpPr>
        <dsp:cNvPr id="0" name=""/>
        <dsp:cNvSpPr/>
      </dsp:nvSpPr>
      <dsp:spPr bwMode="white">
        <a:xfrm>
          <a:off x="1500197" y="0"/>
          <a:ext cx="1500197" cy="1729979"/>
        </a:xfrm>
        <a:prstGeom prst="trapezoid">
          <a:avLst>
            <a:gd name="adj" fmla="val 50000"/>
          </a:avLst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>
            <a:solidFill>
              <a:schemeClr val="tx1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tx1"/>
              </a:solidFill>
            </a:rPr>
            <a:t>Федеральный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tx1"/>
              </a:solidFill>
            </a:rPr>
            <a:t>уровень</a:t>
          </a:r>
        </a:p>
      </dsp:txBody>
      <dsp:txXfrm>
        <a:off x="1500197" y="0"/>
        <a:ext cx="1500197" cy="1729979"/>
      </dsp:txXfrm>
    </dsp:sp>
    <dsp:sp modelId="{7099C5AD-A666-455F-9144-31509FAE35FB}">
      <dsp:nvSpPr>
        <dsp:cNvPr id="0" name=""/>
        <dsp:cNvSpPr/>
      </dsp:nvSpPr>
      <dsp:spPr bwMode="white">
        <a:xfrm>
          <a:off x="744728" y="1746742"/>
          <a:ext cx="3000395" cy="1729979"/>
        </a:xfrm>
        <a:prstGeom prst="trapezoid">
          <a:avLst>
            <a:gd name="adj" fmla="val 43359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Региональный уровень</a:t>
          </a:r>
        </a:p>
      </dsp:txBody>
      <dsp:txXfrm>
        <a:off x="1269797" y="1746742"/>
        <a:ext cx="1950256" cy="1729979"/>
      </dsp:txXfrm>
    </dsp:sp>
    <dsp:sp modelId="{3405B94A-B110-4EB0-B99D-680A85764021}">
      <dsp:nvSpPr>
        <dsp:cNvPr id="0" name=""/>
        <dsp:cNvSpPr/>
      </dsp:nvSpPr>
      <dsp:spPr bwMode="white">
        <a:xfrm>
          <a:off x="0" y="3459958"/>
          <a:ext cx="4500593" cy="1729979"/>
        </a:xfrm>
        <a:prstGeom prst="trapezoid">
          <a:avLst>
            <a:gd name="adj" fmla="val 43359"/>
          </a:avLst>
        </a:prstGeom>
        <a:solidFill>
          <a:srgbClr val="00B0F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Уровень ОО</a:t>
          </a:r>
        </a:p>
      </dsp:txBody>
      <dsp:txXfrm>
        <a:off x="787603" y="3459958"/>
        <a:ext cx="2925385" cy="17299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FEC8C0-9AF4-4C08-9FBE-E2B4BF8EDC03}">
      <dsp:nvSpPr>
        <dsp:cNvPr id="0" name=""/>
        <dsp:cNvSpPr/>
      </dsp:nvSpPr>
      <dsp:spPr bwMode="white">
        <a:xfrm>
          <a:off x="19080" y="389952"/>
          <a:ext cx="4225903" cy="549163"/>
        </a:xfrm>
        <a:prstGeom prst="roundRect">
          <a:avLst>
            <a:gd name="adj" fmla="val 10000"/>
          </a:avLst>
        </a:prstGeom>
        <a:solidFill>
          <a:srgbClr val="9EE0FE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1. </a:t>
          </a: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локальной документации для комплекса мероприятий по созданию виртуальной мастерской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164" y="406036"/>
        <a:ext cx="3663489" cy="516995"/>
      </dsp:txXfrm>
    </dsp:sp>
    <dsp:sp modelId="{FE366500-1CE0-4E21-ABD1-DA4624D064AC}">
      <dsp:nvSpPr>
        <dsp:cNvPr id="0" name=""/>
        <dsp:cNvSpPr/>
      </dsp:nvSpPr>
      <dsp:spPr bwMode="white">
        <a:xfrm>
          <a:off x="20561" y="2223803"/>
          <a:ext cx="4010973" cy="562755"/>
        </a:xfrm>
        <a:prstGeom prst="roundRect">
          <a:avLst>
            <a:gd name="adj" fmla="val 10000"/>
          </a:avLst>
        </a:prstGeom>
        <a:solidFill>
          <a:srgbClr val="9EE0FE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2. Сбор и оформление методических материалов в виртуальной мастерской </a:t>
          </a:r>
        </a:p>
      </dsp:txBody>
      <dsp:txXfrm>
        <a:off x="37044" y="2240286"/>
        <a:ext cx="3390899" cy="529789"/>
      </dsp:txXfrm>
    </dsp:sp>
    <dsp:sp modelId="{B6A03898-272E-4EF0-AF67-078971E9CE25}">
      <dsp:nvSpPr>
        <dsp:cNvPr id="0" name=""/>
        <dsp:cNvSpPr/>
      </dsp:nvSpPr>
      <dsp:spPr bwMode="white">
        <a:xfrm>
          <a:off x="935779" y="3626384"/>
          <a:ext cx="6624735" cy="490955"/>
        </a:xfrm>
        <a:prstGeom prst="roundRect">
          <a:avLst>
            <a:gd name="adj" fmla="val 10000"/>
          </a:avLst>
        </a:prstGeom>
        <a:solidFill>
          <a:srgbClr val="9EE0FE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just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3. Составление инструкции по использованию виртуальной матерской (студенты, методисты)</a:t>
          </a:r>
        </a:p>
      </dsp:txBody>
      <dsp:txXfrm>
        <a:off x="950159" y="3640764"/>
        <a:ext cx="5626276" cy="462195"/>
      </dsp:txXfrm>
    </dsp:sp>
    <dsp:sp modelId="{7B17664F-C9B3-4249-A8B8-C4D300FA926D}">
      <dsp:nvSpPr>
        <dsp:cNvPr id="0" name=""/>
        <dsp:cNvSpPr/>
      </dsp:nvSpPr>
      <dsp:spPr bwMode="white">
        <a:xfrm>
          <a:off x="4896231" y="2058669"/>
          <a:ext cx="3730133" cy="687582"/>
        </a:xfrm>
        <a:prstGeom prst="roundRect">
          <a:avLst>
            <a:gd name="adj" fmla="val 10000"/>
          </a:avLst>
        </a:prstGeom>
        <a:solidFill>
          <a:srgbClr val="9EE0FE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just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4. Сопровождение руководителем практики процесса подготовки к пробному уроку</a:t>
          </a:r>
        </a:p>
      </dsp:txBody>
      <dsp:txXfrm>
        <a:off x="4916370" y="2078808"/>
        <a:ext cx="3143855" cy="647304"/>
      </dsp:txXfrm>
    </dsp:sp>
    <dsp:sp modelId="{6EA6D48D-BAD0-473B-A278-4CF37A911351}">
      <dsp:nvSpPr>
        <dsp:cNvPr id="0" name=""/>
        <dsp:cNvSpPr/>
      </dsp:nvSpPr>
      <dsp:spPr bwMode="white">
        <a:xfrm>
          <a:off x="4691213" y="438729"/>
          <a:ext cx="3949431" cy="673479"/>
        </a:xfrm>
        <a:prstGeom prst="roundRect">
          <a:avLst>
            <a:gd name="adj" fmla="val 10000"/>
          </a:avLst>
        </a:prstGeom>
        <a:solidFill>
          <a:srgbClr val="9EE0FE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just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5. </a:t>
          </a:r>
          <a:r>
            <a:rPr lang="ru-RU" sz="1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Мотивирующие и контролирующие мероприятия по подготовке к пробному уроку</a:t>
          </a:r>
        </a:p>
      </dsp:txBody>
      <dsp:txXfrm>
        <a:off x="4710939" y="458455"/>
        <a:ext cx="3331879" cy="634027"/>
      </dsp:txXfrm>
    </dsp:sp>
    <dsp:sp modelId="{AE9552E2-4F18-4949-BE6B-3424A9372BC7}">
      <dsp:nvSpPr>
        <dsp:cNvPr id="0" name=""/>
        <dsp:cNvSpPr/>
      </dsp:nvSpPr>
      <dsp:spPr bwMode="white">
        <a:xfrm>
          <a:off x="3025758" y="1306299"/>
          <a:ext cx="481728" cy="481728"/>
        </a:xfrm>
        <a:prstGeom prst="downArrow">
          <a:avLst>
            <a:gd name="adj1" fmla="val 55000"/>
            <a:gd name="adj2" fmla="val 45000"/>
          </a:avLst>
        </a:prstGeom>
        <a:solidFill>
          <a:srgbClr val="0070C0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>
            <a:solidFill>
              <a:srgbClr val="002060"/>
            </a:solidFill>
          </a:endParaRPr>
        </a:p>
      </dsp:txBody>
      <dsp:txXfrm>
        <a:off x="3134147" y="1306299"/>
        <a:ext cx="264950" cy="362500"/>
      </dsp:txXfrm>
    </dsp:sp>
    <dsp:sp modelId="{03E2DFB3-AB61-455F-9BB7-2E64B786D895}">
      <dsp:nvSpPr>
        <dsp:cNvPr id="0" name=""/>
        <dsp:cNvSpPr/>
      </dsp:nvSpPr>
      <dsp:spPr bwMode="white">
        <a:xfrm rot="10800000">
          <a:off x="5204802" y="1256617"/>
          <a:ext cx="481728" cy="481728"/>
        </a:xfrm>
        <a:prstGeom prst="downArrow">
          <a:avLst>
            <a:gd name="adj1" fmla="val 55000"/>
            <a:gd name="adj2" fmla="val 45000"/>
          </a:avLst>
        </a:prstGeom>
        <a:solidFill>
          <a:srgbClr val="0070C0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5313191" y="1375845"/>
        <a:ext cx="264950" cy="362500"/>
      </dsp:txXfrm>
    </dsp:sp>
    <dsp:sp modelId="{D89A8CAC-EB46-4693-A9F5-A064E8EFDD0C}">
      <dsp:nvSpPr>
        <dsp:cNvPr id="0" name=""/>
        <dsp:cNvSpPr/>
      </dsp:nvSpPr>
      <dsp:spPr bwMode="white">
        <a:xfrm>
          <a:off x="3024014" y="2939602"/>
          <a:ext cx="481728" cy="481728"/>
        </a:xfrm>
        <a:prstGeom prst="downArrow">
          <a:avLst>
            <a:gd name="adj1" fmla="val 55000"/>
            <a:gd name="adj2" fmla="val 45000"/>
          </a:avLst>
        </a:prstGeom>
        <a:solidFill>
          <a:srgbClr val="0070C0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 dirty="0"/>
        </a:p>
      </dsp:txBody>
      <dsp:txXfrm>
        <a:off x="3132403" y="2939602"/>
        <a:ext cx="264950" cy="362500"/>
      </dsp:txXfrm>
    </dsp:sp>
    <dsp:sp modelId="{7B365600-431D-4308-99D7-92F1861F9C31}">
      <dsp:nvSpPr>
        <dsp:cNvPr id="0" name=""/>
        <dsp:cNvSpPr/>
      </dsp:nvSpPr>
      <dsp:spPr bwMode="white">
        <a:xfrm rot="10800000">
          <a:off x="5256261" y="2939602"/>
          <a:ext cx="481728" cy="481728"/>
        </a:xfrm>
        <a:prstGeom prst="downArrow">
          <a:avLst>
            <a:gd name="adj1" fmla="val 55000"/>
            <a:gd name="adj2" fmla="val 45000"/>
          </a:avLst>
        </a:prstGeom>
        <a:solidFill>
          <a:srgbClr val="0070C0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 dirty="0"/>
        </a:p>
      </dsp:txBody>
      <dsp:txXfrm>
        <a:off x="5364650" y="3058830"/>
        <a:ext cx="264950" cy="362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#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pyraLvlNode" val="level"/>
          <dgm:param type="pyraAcctTxNode" val="acctTx"/>
          <dgm:param type="pyraAcctBkgdNode" val="acctBkgd"/>
          <dgm:param type="linDir" val="fromB"/>
          <dgm:param type="txDir" val="fromT"/>
          <dgm:param type="pyraAcctPos" val="aft"/>
          <dgm:param type="pyraAcctTxMar" val="step"/>
        </dgm:alg>
      </dgm:if>
      <dgm:else name="Name3">
        <dgm:alg type="pyra">
          <dgm:param type="pyraLvlNode" val="level"/>
          <dgm:param type="pyraAcctTxNode" val="acctTx"/>
          <dgm:param type="pyraAcctBkgdNode" val="acctBkgd"/>
          <dgm:param type="linDir" val="fromB"/>
          <dgm:param type="txDir" val="fromT"/>
          <dgm:param type="pyraAcctPos" val="bef"/>
          <dgm:param type="pyraAcctTxMar" val="step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#24">
  <dgm:title val=""/>
  <dgm:desc val=""/>
  <dgm:catLst>
    <dgm:cat type="simple" pri="103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B63E80-F3C1-40E1-ADE6-7667B802929F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D8501-3B49-49BD-834F-769B3A01D1A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53154-E84C-41DF-B5DA-EC6BBDAF4A27}" type="datetime1">
              <a:rPr lang="ru-RU" smtClean="0"/>
              <a:t>29.01.2026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B6EF6-91A9-45D4-90F2-6D7F1684EEAD}" type="datetime1">
              <a:rPr lang="ru-RU" smtClean="0"/>
              <a:t>29.01.2026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6FB03-7E63-4E96-8E71-64D8AAAA05E5}" type="datetime1">
              <a:rPr lang="ru-RU" smtClean="0"/>
              <a:t>29.01.2026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10540-5065-4154-B575-25F045956217}" type="datetime1">
              <a:rPr lang="ru-RU" smtClean="0"/>
              <a:t>29.01.2026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9B64-BEA0-4646-B2DC-9848AD041FF0}" type="datetime1">
              <a:rPr lang="ru-RU" smtClean="0"/>
              <a:t>29.01.2026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4C0B-81BA-44B0-9873-B784BFDAA5C9}" type="datetime1">
              <a:rPr lang="ru-RU" smtClean="0"/>
              <a:t>29.01.2026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93CF4-D6E8-4C91-A0C2-281C5183E81D}" type="datetime1">
              <a:rPr lang="ru-RU" smtClean="0"/>
              <a:t>29.01.2026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BA916-F477-4046-8D7F-52FEE71D902C}" type="datetime1">
              <a:rPr lang="ru-RU" smtClean="0"/>
              <a:t>29.01.2026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3FF46-2893-462E-B2F1-225924908D8D}" type="datetime1">
              <a:rPr lang="ru-RU" smtClean="0"/>
              <a:t>29.01.2026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411B-D92D-4D4A-AE7C-DA3B657800A4}" type="datetime1">
              <a:rPr lang="ru-RU" smtClean="0"/>
              <a:t>29.01.2026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F3428-DA13-4CD4-A0C1-213CC02A17F0}" type="datetime1">
              <a:rPr lang="ru-RU" smtClean="0"/>
              <a:t>29.01.2026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3BC51-48CD-4653-BB47-5F4125556576}" type="datetime1">
              <a:rPr lang="ru-RU" smtClean="0"/>
              <a:t>29.01.2026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png"/><Relationship Id="rId5" Type="http://schemas.openxmlformats.org/officeDocument/2006/relationships/image" Target="../media/image12.e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6.xml"/><Relationship Id="rId7" Type="http://schemas.openxmlformats.org/officeDocument/2006/relationships/image" Target="../media/image1.png"/><Relationship Id="rId2" Type="http://schemas.openxmlformats.org/officeDocument/2006/relationships/tags" Target="../tags/tag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2.bin"/><Relationship Id="rId4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8.xml"/><Relationship Id="rId7" Type="http://schemas.openxmlformats.org/officeDocument/2006/relationships/image" Target="../media/image1.png"/><Relationship Id="rId2" Type="http://schemas.openxmlformats.org/officeDocument/2006/relationships/tags" Target="../tags/tag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2.bin"/><Relationship Id="rId4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f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openxmlformats.org/officeDocument/2006/relationships/image" Target="../media/image39.png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12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37.png"/><Relationship Id="rId5" Type="http://schemas.openxmlformats.org/officeDocument/2006/relationships/diagramLayout" Target="../diagrams/layout2.xml"/><Relationship Id="rId10" Type="http://schemas.openxmlformats.org/officeDocument/2006/relationships/image" Target="../media/image36.png"/><Relationship Id="rId4" Type="http://schemas.openxmlformats.org/officeDocument/2006/relationships/diagramData" Target="../diagrams/data2.xml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775502" y="6448251"/>
            <a:ext cx="333001" cy="365125"/>
          </a:xfrm>
        </p:spPr>
        <p:txBody>
          <a:bodyPr/>
          <a:lstStyle/>
          <a:p>
            <a:fld id="{B19B0651-EE4F-4900-A07F-96A6BFA9D0F0}" type="slidenum">
              <a:rPr lang="ru-RU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fld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88010" y="836295"/>
            <a:ext cx="8111490" cy="6451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бюджетное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профессиональное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образовательное учреждение 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«Магнитогорский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7168" y="1340788"/>
            <a:ext cx="7624018" cy="15068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sz="2000" b="1" dirty="0"/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проекта по внедрению бережливых технологий в системе образования 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Челябинской области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23928" y="5119241"/>
            <a:ext cx="4851575" cy="9220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dirty="0"/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ГБПОУ «МПК»</a:t>
            </a: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О.Ю.Леушканова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999" y="3140558"/>
            <a:ext cx="7624018" cy="18148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«Оптимизация</a:t>
            </a:r>
            <a:r>
              <a:rPr lang="en-US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  <a:r>
              <a:rPr lang="en-US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подготовки</a:t>
            </a:r>
            <a:r>
              <a:rPr lang="en-US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en-US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пробному</a:t>
            </a:r>
            <a:r>
              <a:rPr lang="en-US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уроку</a:t>
            </a:r>
            <a:r>
              <a:rPr lang="en-US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</a:t>
            </a:r>
            <a:r>
              <a:rPr lang="en-US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ГБПОУ</a:t>
            </a:r>
            <a:r>
              <a:rPr lang="en-US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«Магнитогорский</a:t>
            </a:r>
            <a:r>
              <a:rPr lang="en-US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</a:t>
            </a:r>
            <a:r>
              <a:rPr lang="en-US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колледж»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2393467" y="6028689"/>
            <a:ext cx="3995863" cy="3683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Магнитогорск -2024г.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7" y="669774"/>
            <a:ext cx="7704856" cy="560193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775502" y="6448251"/>
            <a:ext cx="333001" cy="365125"/>
          </a:xfrm>
        </p:spPr>
        <p:txBody>
          <a:bodyPr/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34" name="Прямоугольник 5"/>
          <p:cNvSpPr>
            <a:spLocks noChangeArrowheads="1"/>
          </p:cNvSpPr>
          <p:nvPr/>
        </p:nvSpPr>
        <p:spPr bwMode="auto">
          <a:xfrm>
            <a:off x="2218115" y="603326"/>
            <a:ext cx="4798864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и команда проекта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2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167" y="6457275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755650" y="-354647"/>
            <a:ext cx="8229600" cy="114300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79705" y="1642745"/>
            <a:ext cx="3526790" cy="18662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1638300" y="2129790"/>
            <a:ext cx="199898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Белоногова Ольга Михайловна, </a:t>
            </a:r>
          </a:p>
          <a:p>
            <a:pPr algn="ctr"/>
            <a:r>
              <a:rPr lang="ru-RU" sz="12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</a:t>
            </a:r>
            <a:r>
              <a:rPr lang="ru-RU" sz="12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аместитель </a:t>
            </a:r>
            <a:r>
              <a:rPr lang="ru-RU" sz="12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директора по учебно-производственной работе</a:t>
            </a:r>
            <a:endParaRPr lang="ru-RU" sz="1200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24"/>
          <p:cNvSpPr txBox="1"/>
          <p:nvPr/>
        </p:nvSpPr>
        <p:spPr>
          <a:xfrm>
            <a:off x="35550" y="3549467"/>
            <a:ext cx="196850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проекта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1048385" y="3942080"/>
            <a:ext cx="1497965" cy="25209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2644775" y="3949065"/>
            <a:ext cx="1497965" cy="25209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4221480" y="3949065"/>
            <a:ext cx="1497965" cy="25031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982535" y="5688315"/>
            <a:ext cx="1703787" cy="783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Соколова</a:t>
            </a:r>
            <a:r>
              <a:rPr lang="en-US" altLang="ru-RU" sz="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Ирина</a:t>
            </a:r>
            <a:r>
              <a:rPr lang="en-US" altLang="ru-RU" sz="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Николаевна</a:t>
            </a:r>
            <a:r>
              <a:rPr lang="en-US" altLang="ru-RU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</a:t>
            </a:r>
            <a:r>
              <a:rPr lang="ru-RU" altLang="en-US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директора</a:t>
            </a:r>
            <a:r>
              <a:rPr lang="en-US" altLang="ru-RU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altLang="ru-RU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развитию</a:t>
            </a:r>
            <a:r>
              <a:rPr lang="en-US" altLang="ru-RU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r>
              <a:rPr lang="en-US" altLang="ru-RU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информационным</a:t>
            </a:r>
            <a:r>
              <a:rPr lang="en-US" altLang="ru-RU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технологиям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2541723" y="5820028"/>
            <a:ext cx="1703787" cy="553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Карпычева</a:t>
            </a:r>
            <a:r>
              <a:rPr lang="en-US" alt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Татьяна</a:t>
            </a:r>
            <a:r>
              <a:rPr lang="en-US" alt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Анатольевна</a:t>
            </a:r>
            <a:r>
              <a:rPr lang="en-US" alt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en-US" alt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методист</a:t>
            </a:r>
          </a:p>
        </p:txBody>
      </p:sp>
      <p:pic>
        <p:nvPicPr>
          <p:cNvPr id="52" name="Замещающее содержимое 51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089660" y="3959860"/>
            <a:ext cx="1364615" cy="1739900"/>
          </a:xfrm>
          <a:prstGeom prst="rect">
            <a:avLst/>
          </a:prstGeom>
        </p:spPr>
      </p:pic>
      <p:pic>
        <p:nvPicPr>
          <p:cNvPr id="53" name="Изображение 52"/>
          <p:cNvPicPr>
            <a:picLocks noChangeAspect="1"/>
          </p:cNvPicPr>
          <p:nvPr/>
        </p:nvPicPr>
        <p:blipFill>
          <a:blip r:embed="rId5"/>
          <a:srcRect b="4846"/>
          <a:stretch>
            <a:fillRect/>
          </a:stretch>
        </p:blipFill>
        <p:spPr>
          <a:xfrm>
            <a:off x="300355" y="1701165"/>
            <a:ext cx="1187450" cy="1704340"/>
          </a:xfrm>
          <a:prstGeom prst="rect">
            <a:avLst/>
          </a:prstGeom>
        </p:spPr>
      </p:pic>
      <p:sp>
        <p:nvSpPr>
          <p:cNvPr id="54" name="Прямоугольник 53"/>
          <p:cNvSpPr/>
          <p:nvPr/>
        </p:nvSpPr>
        <p:spPr>
          <a:xfrm>
            <a:off x="4144463" y="5814948"/>
            <a:ext cx="1703787" cy="553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1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Егорова</a:t>
            </a:r>
            <a:r>
              <a:rPr lang="en-US" altLang="ru-RU" sz="1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Наталья</a:t>
            </a:r>
            <a:r>
              <a:rPr lang="en-US" altLang="ru-RU" sz="1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Анатольевна</a:t>
            </a:r>
            <a:r>
              <a:rPr lang="en-US" alt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5796280" y="3954145"/>
            <a:ext cx="1497965" cy="25031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5719263" y="5820028"/>
            <a:ext cx="1703787" cy="553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1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Глинская</a:t>
            </a:r>
            <a:r>
              <a:rPr lang="en-US" altLang="ru-RU" sz="1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Елизавета</a:t>
            </a:r>
            <a:r>
              <a:rPr lang="en-US" altLang="ru-RU" sz="1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Владимировна</a:t>
            </a:r>
            <a:r>
              <a:rPr lang="en-US" alt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7380605" y="3968750"/>
            <a:ext cx="1497965" cy="25031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7303588" y="5834633"/>
            <a:ext cx="1703787" cy="553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1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Терещенко</a:t>
            </a:r>
            <a:r>
              <a:rPr lang="en-US" altLang="ru-RU" sz="1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Артём</a:t>
            </a:r>
            <a:r>
              <a:rPr lang="en-US" altLang="ru-RU" sz="1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Сергеевич</a:t>
            </a:r>
            <a:r>
              <a:rPr lang="en-US" alt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ctr"/>
            <a:r>
              <a:rPr lang="en-US" altLang="en-US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оператор</a:t>
            </a:r>
            <a:r>
              <a:rPr lang="en-US" alt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ЭВМ</a:t>
            </a:r>
          </a:p>
        </p:txBody>
      </p:sp>
      <p:sp>
        <p:nvSpPr>
          <p:cNvPr id="59" name="TextBox 24"/>
          <p:cNvSpPr txBox="1"/>
          <p:nvPr/>
        </p:nvSpPr>
        <p:spPr>
          <a:xfrm>
            <a:off x="123815" y="1146627"/>
            <a:ext cx="250444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проекта</a:t>
            </a:r>
          </a:p>
        </p:txBody>
      </p:sp>
      <p:pic>
        <p:nvPicPr>
          <p:cNvPr id="60" name="Изображение 59"/>
          <p:cNvPicPr/>
          <p:nvPr/>
        </p:nvPicPr>
        <p:blipFill>
          <a:blip r:embed="rId6"/>
          <a:stretch>
            <a:fillRect/>
          </a:stretch>
        </p:blipFill>
        <p:spPr>
          <a:xfrm>
            <a:off x="2699385" y="3917767"/>
            <a:ext cx="1377315" cy="1916613"/>
          </a:xfrm>
          <a:prstGeom prst="rect">
            <a:avLst/>
          </a:prstGeom>
        </p:spPr>
      </p:pic>
      <p:pic>
        <p:nvPicPr>
          <p:cNvPr id="61" name="Изображение 60"/>
          <p:cNvPicPr/>
          <p:nvPr/>
        </p:nvPicPr>
        <p:blipFill>
          <a:blip r:embed="rId7"/>
          <a:srcRect l="7437" t="7125" r="11196"/>
          <a:stretch>
            <a:fillRect/>
          </a:stretch>
        </p:blipFill>
        <p:spPr>
          <a:xfrm>
            <a:off x="4259580" y="3978910"/>
            <a:ext cx="1407795" cy="1878965"/>
          </a:xfrm>
          <a:prstGeom prst="rect">
            <a:avLst/>
          </a:prstGeom>
        </p:spPr>
      </p:pic>
      <p:pic>
        <p:nvPicPr>
          <p:cNvPr id="62" name="Изображение 6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52360" y="4028440"/>
            <a:ext cx="1370965" cy="1829435"/>
          </a:xfrm>
          <a:prstGeom prst="rect">
            <a:avLst/>
          </a:prstGeom>
        </p:spPr>
      </p:pic>
      <p:pic>
        <p:nvPicPr>
          <p:cNvPr id="63" name="Изображение 62"/>
          <p:cNvPicPr>
            <a:picLocks noChangeAspect="1"/>
          </p:cNvPicPr>
          <p:nvPr/>
        </p:nvPicPr>
        <p:blipFill>
          <a:blip r:embed="rId9"/>
          <a:srcRect b="7415"/>
          <a:stretch>
            <a:fillRect/>
          </a:stretch>
        </p:blipFill>
        <p:spPr>
          <a:xfrm>
            <a:off x="5948680" y="4004945"/>
            <a:ext cx="1332230" cy="1859915"/>
          </a:xfrm>
          <a:prstGeom prst="rect">
            <a:avLst/>
          </a:prstGeom>
        </p:spPr>
      </p:pic>
      <p:sp>
        <p:nvSpPr>
          <p:cNvPr id="28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775502" y="6448251"/>
            <a:ext cx="333001" cy="365125"/>
          </a:xfrm>
        </p:spPr>
        <p:txBody>
          <a:bodyPr/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2641" y="1067055"/>
            <a:ext cx="3567592" cy="504757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2740598" y="482703"/>
            <a:ext cx="4285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об открытии проекта</a:t>
            </a:r>
          </a:p>
        </p:txBody>
      </p:sp>
      <p:sp>
        <p:nvSpPr>
          <p:cNvPr id="10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775502" y="6448251"/>
            <a:ext cx="333001" cy="365125"/>
          </a:xfrm>
        </p:spPr>
        <p:txBody>
          <a:bodyPr/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2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167" y="6457275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762647" y="-387424"/>
            <a:ext cx="8229600" cy="114300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563657" y="567645"/>
            <a:ext cx="2627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Стенд по проекту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471" y="958521"/>
            <a:ext cx="8627238" cy="5190515"/>
          </a:xfrm>
          <a:prstGeom prst="rect">
            <a:avLst/>
          </a:prstGeom>
        </p:spPr>
      </p:pic>
      <p:sp>
        <p:nvSpPr>
          <p:cNvPr id="12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775502" y="6448251"/>
            <a:ext cx="333001" cy="365125"/>
          </a:xfrm>
        </p:spPr>
        <p:txBody>
          <a:bodyPr/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4" name="Object 24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think-cell Slide" r:id="rId4" imgW="5715" imgH="5715" progId="">
                  <p:embed/>
                </p:oleObj>
              </mc:Choice>
              <mc:Fallback>
                <p:oleObj name="think-cell Slide" r:id="rId4" imgW="5715" imgH="5715" progId="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52651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320514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946" y="1528918"/>
            <a:ext cx="9062069" cy="32063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56035B-8A9F-F494-A2FE-29670A77BB79}"/>
              </a:ext>
            </a:extLst>
          </p:cNvPr>
          <p:cNvSpPr txBox="1"/>
          <p:nvPr/>
        </p:nvSpPr>
        <p:spPr>
          <a:xfrm>
            <a:off x="2123728" y="847690"/>
            <a:ext cx="53754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Дорожная карта реализации проекта</a:t>
            </a:r>
          </a:p>
        </p:txBody>
      </p:sp>
      <p:sp>
        <p:nvSpPr>
          <p:cNvPr id="12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676456" y="6423289"/>
            <a:ext cx="333001" cy="365125"/>
          </a:xfrm>
        </p:spPr>
        <p:txBody>
          <a:bodyPr/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68849" y="6383655"/>
            <a:ext cx="347662" cy="285750"/>
          </a:xfrm>
        </p:spPr>
        <p:txBody>
          <a:bodyPr/>
          <a:lstStyle/>
          <a:p>
            <a:pPr>
              <a:defRPr/>
            </a:pPr>
            <a:fld id="{2AD4DEC4-E446-475C-A333-F6C77385E2A3}" type="slidenum">
              <a:rPr lang="ru-RU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15379" name="TextBox 48"/>
          <p:cNvSpPr txBox="1">
            <a:spLocks noChangeArrowheads="1"/>
          </p:cNvSpPr>
          <p:nvPr/>
        </p:nvSpPr>
        <p:spPr bwMode="auto">
          <a:xfrm>
            <a:off x="250825" y="6500813"/>
            <a:ext cx="4608513" cy="3371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протекания процесса – 15 дней. </a:t>
            </a:r>
          </a:p>
        </p:txBody>
      </p:sp>
      <p:sp>
        <p:nvSpPr>
          <p:cNvPr id="15406" name="Прямоугольник 54"/>
          <p:cNvSpPr>
            <a:spLocks noChangeArrowheads="1"/>
          </p:cNvSpPr>
          <p:nvPr/>
        </p:nvSpPr>
        <p:spPr bwMode="auto">
          <a:xfrm>
            <a:off x="179412" y="4609983"/>
            <a:ext cx="3457575" cy="3079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ПРОБЛЕМЫ:</a:t>
            </a:r>
          </a:p>
        </p:txBody>
      </p:sp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514" y="35718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рямоугольник 5"/>
          <p:cNvSpPr>
            <a:spLocks noChangeArrowheads="1"/>
          </p:cNvSpPr>
          <p:nvPr/>
        </p:nvSpPr>
        <p:spPr bwMode="auto">
          <a:xfrm>
            <a:off x="197767" y="465221"/>
            <a:ext cx="8893621" cy="86177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 текущего состояния процесса 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Оптимизация</a:t>
            </a:r>
            <a:r>
              <a:rPr lang="en-US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процесса</a:t>
            </a:r>
            <a:r>
              <a:rPr lang="en-US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подготовки</a:t>
            </a:r>
            <a:r>
              <a:rPr lang="en-US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</a:t>
            </a:r>
            <a:r>
              <a:rPr lang="en-US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пробному</a:t>
            </a:r>
            <a:r>
              <a:rPr lang="en-US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уроку</a:t>
            </a:r>
            <a:r>
              <a:rPr lang="en-US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обучающихся</a:t>
            </a:r>
            <a:r>
              <a:rPr lang="en-US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endParaRPr lang="en-US" alt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ГБПОУ</a:t>
            </a:r>
            <a:r>
              <a:rPr lang="en-US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</a:t>
            </a:r>
            <a:r>
              <a:rPr lang="en-US" altLang="en-US" sz="1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Магнитогорский</a:t>
            </a:r>
            <a:r>
              <a:rPr lang="en-US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педагогический</a:t>
            </a:r>
            <a:r>
              <a:rPr lang="en-US" alt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колледж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graphicFrame>
        <p:nvGraphicFramePr>
          <p:cNvPr id="6" name="Таблица 5"/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89483262"/>
              </p:ext>
            </p:extLst>
          </p:nvPr>
        </p:nvGraphicFramePr>
        <p:xfrm>
          <a:off x="250825" y="5002407"/>
          <a:ext cx="7549515" cy="1205863"/>
        </p:xfrm>
        <a:graphic>
          <a:graphicData uri="http://schemas.openxmlformats.org/drawingml/2006/table">
            <a:tbl>
              <a:tblPr/>
              <a:tblGrid>
                <a:gridCol w="3035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45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2405">
                <a:tc>
                  <a:txBody>
                    <a:bodyPr/>
                    <a:lstStyle/>
                    <a:p>
                      <a:pPr algn="l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№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sz="1400" b="1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Наименование</a:t>
                      </a:r>
                      <a:r>
                        <a:rPr sz="1400" b="1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1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проблемы</a:t>
                      </a:r>
                      <a:endParaRPr sz="1400" b="1" i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405">
                <a:tc>
                  <a:txBody>
                    <a:bodyPr/>
                    <a:lstStyle/>
                    <a:p>
                      <a:pPr algn="l" fontAlgn="ctr"/>
                      <a:r>
                        <a:rPr sz="14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sz="14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Несоблюдение</a:t>
                      </a:r>
                      <a:r>
                        <a:rPr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сроков</a:t>
                      </a:r>
                      <a:r>
                        <a:rPr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подготовки </a:t>
                      </a:r>
                      <a:r>
                        <a:rPr sz="14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пробного</a:t>
                      </a:r>
                      <a:r>
                        <a:rPr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урока</a:t>
                      </a:r>
                      <a:endParaRPr sz="1400" b="0" i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3055">
                <a:tc>
                  <a:txBody>
                    <a:bodyPr/>
                    <a:lstStyle/>
                    <a:p>
                      <a:pPr algn="l" fontAlgn="ctr"/>
                      <a:r>
                        <a:rPr sz="14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sz="14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Нехватка</a:t>
                      </a:r>
                      <a:r>
                        <a:rPr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инструментов</a:t>
                      </a:r>
                      <a:r>
                        <a:rPr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sz="14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методических</a:t>
                      </a:r>
                      <a:r>
                        <a:rPr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материалов</a:t>
                      </a:r>
                      <a:r>
                        <a:rPr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для</a:t>
                      </a:r>
                      <a:r>
                        <a:rPr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подготовки </a:t>
                      </a:r>
                      <a:r>
                        <a:rPr sz="14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пробных</a:t>
                      </a:r>
                      <a:r>
                        <a:rPr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уроков</a:t>
                      </a:r>
                      <a:endParaRPr sz="1400" b="0" i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 algn="l" fontAlgn="ctr"/>
                      <a:r>
                        <a:rPr sz="14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sz="14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Низкий</a:t>
                      </a:r>
                      <a:r>
                        <a:rPr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уровень</a:t>
                      </a:r>
                      <a:r>
                        <a:rPr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подготовки </a:t>
                      </a:r>
                      <a:r>
                        <a:rPr sz="14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студентов</a:t>
                      </a:r>
                      <a:r>
                        <a:rPr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к </a:t>
                      </a:r>
                      <a:r>
                        <a:rPr sz="14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написанию</a:t>
                      </a:r>
                      <a:r>
                        <a:rPr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технологической</a:t>
                      </a:r>
                      <a:r>
                        <a:rPr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карты</a:t>
                      </a:r>
                      <a:endParaRPr sz="1400" b="0" i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9842" marR="9842" marT="9842" marB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2405">
                <a:tc>
                  <a:txBody>
                    <a:bodyPr/>
                    <a:lstStyle/>
                    <a:p>
                      <a:pPr algn="l" fontAlgn="ctr"/>
                      <a:r>
                        <a:rPr sz="14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sz="14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Психологический</a:t>
                      </a:r>
                      <a:r>
                        <a:rPr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дискомфорт</a:t>
                      </a:r>
                      <a:r>
                        <a:rPr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во</a:t>
                      </a:r>
                      <a:r>
                        <a:rPr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время</a:t>
                      </a:r>
                      <a:r>
                        <a:rPr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подготовки </a:t>
                      </a:r>
                      <a:r>
                        <a:rPr sz="14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пробного</a:t>
                      </a:r>
                      <a:r>
                        <a:rPr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урока</a:t>
                      </a:r>
                      <a:endParaRPr sz="1400" b="0" i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928" y="1391141"/>
            <a:ext cx="8753583" cy="2934916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AC7F4D-E65F-462B-8A35-B149C55565DD}" type="slidenum">
              <a:rPr lang="ru-RU"/>
              <a:t>8</a:t>
            </a:fld>
            <a:endParaRPr lang="ru-RU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2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167" y="6457275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755650" y="-354647"/>
            <a:ext cx="8229600" cy="114300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t="11166"/>
          <a:stretch/>
        </p:blipFill>
        <p:spPr>
          <a:xfrm>
            <a:off x="-108520" y="889278"/>
            <a:ext cx="9093770" cy="556799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811919" y="518501"/>
            <a:ext cx="37412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Производственный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№1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AC7F4D-E65F-462B-8A35-B149C55565DD}" type="slidenum">
              <a:rPr lang="ru-RU"/>
              <a:t>9</a:t>
            </a:fld>
            <a:endParaRPr lang="ru-RU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2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167" y="6457275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755650" y="-354647"/>
            <a:ext cx="8229600" cy="114300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rcRect b="35242"/>
          <a:stretch>
            <a:fillRect/>
          </a:stretch>
        </p:blipFill>
        <p:spPr>
          <a:xfrm>
            <a:off x="395536" y="1467711"/>
            <a:ext cx="8496944" cy="4180923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EF8A7FE-0018-5D75-0B4A-1CEA9435A2EB}"/>
              </a:ext>
            </a:extLst>
          </p:cNvPr>
          <p:cNvSpPr txBox="1"/>
          <p:nvPr/>
        </p:nvSpPr>
        <p:spPr>
          <a:xfrm>
            <a:off x="2843808" y="733605"/>
            <a:ext cx="37412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Производственный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№1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AC7F4D-E65F-462B-8A35-B149C55565DD}" type="slidenum">
              <a:rPr lang="ru-RU"/>
              <a:t>10</a:t>
            </a:fld>
            <a:endParaRPr lang="ru-RU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2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167" y="6457275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755650" y="-354647"/>
            <a:ext cx="8229600" cy="114300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t="5407"/>
          <a:stretch/>
        </p:blipFill>
        <p:spPr>
          <a:xfrm>
            <a:off x="307854" y="1340767"/>
            <a:ext cx="8672302" cy="5116507"/>
          </a:xfrm>
          <a:prstGeom prst="rect">
            <a:avLst/>
          </a:prstGeom>
        </p:spPr>
      </p:pic>
      <p:cxnSp>
        <p:nvCxnSpPr>
          <p:cNvPr id="2" name="Прямое соединение 1"/>
          <p:cNvCxnSpPr/>
          <p:nvPr/>
        </p:nvCxnSpPr>
        <p:spPr>
          <a:xfrm>
            <a:off x="949185" y="2204864"/>
            <a:ext cx="7945755" cy="1016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051423" y="595090"/>
            <a:ext cx="37412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Производственный анализ №1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43938" y="6429375"/>
            <a:ext cx="347662" cy="285750"/>
          </a:xfrm>
        </p:spPr>
        <p:txBody>
          <a:bodyPr/>
          <a:lstStyle/>
          <a:p>
            <a:pPr algn="ctr">
              <a:defRPr/>
            </a:pPr>
            <a:fld id="{AD987F0A-53C7-4A4A-8BA7-E39A8CD592AC}" type="slidenum">
              <a:rPr lang="ru-RU" b="1">
                <a:solidFill>
                  <a:schemeClr val="accent5">
                    <a:lumMod val="50000"/>
                  </a:schemeClr>
                </a:solidFill>
              </a:rPr>
              <a:t>11</a:t>
            </a:fld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5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3" y="522303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373" y="630932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Прямоугольник 5"/>
          <p:cNvSpPr>
            <a:spLocks noChangeArrowheads="1"/>
          </p:cNvSpPr>
          <p:nvPr/>
        </p:nvSpPr>
        <p:spPr bwMode="auto">
          <a:xfrm>
            <a:off x="179352" y="807486"/>
            <a:ext cx="8893621" cy="10156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 идеального состояния процесса 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Оптимизация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процесса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подготовки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пробному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уроку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обучающихся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endParaRPr lang="en-US" alt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ГБПОУ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</a:t>
            </a:r>
            <a:r>
              <a:rPr lang="en-US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Магнитогорский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педагогический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колледж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434" y="2276872"/>
            <a:ext cx="7976195" cy="231831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43938" y="6429375"/>
            <a:ext cx="347662" cy="285750"/>
          </a:xfrm>
        </p:spPr>
        <p:txBody>
          <a:bodyPr/>
          <a:lstStyle/>
          <a:p>
            <a:pPr algn="ctr">
              <a:defRPr/>
            </a:pPr>
            <a:fld id="{AD987F0A-53C7-4A4A-8BA7-E39A8CD592AC}" type="slidenum">
              <a:rPr lang="ru-RU" b="1">
                <a:solidFill>
                  <a:schemeClr val="accent5">
                    <a:lumMod val="50000"/>
                  </a:schemeClr>
                </a:solidFill>
              </a:rPr>
              <a:t>12</a:t>
            </a:fld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5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3" y="522303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373" y="630932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063230" y="730506"/>
            <a:ext cx="31289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Диаграмма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Исикавы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627" y="1383028"/>
            <a:ext cx="7003663" cy="4653706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AC7F4D-E65F-462B-8A35-B149C55565DD}" type="slidenum">
              <a:rPr lang="ru-RU"/>
              <a:t>13</a:t>
            </a:fld>
            <a:endParaRPr lang="ru-RU" dirty="0"/>
          </a:p>
        </p:txBody>
      </p:sp>
      <p:sp>
        <p:nvSpPr>
          <p:cNvPr id="17434" name="Прямоугольник 5"/>
          <p:cNvSpPr>
            <a:spLocks noChangeArrowheads="1"/>
          </p:cNvSpPr>
          <p:nvPr/>
        </p:nvSpPr>
        <p:spPr bwMode="auto">
          <a:xfrm>
            <a:off x="1908339" y="544738"/>
            <a:ext cx="4798864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проблем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2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407" y="630932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graphicFrame>
        <p:nvGraphicFramePr>
          <p:cNvPr id="3" name="Содержимое 6"/>
          <p:cNvGraphicFramePr>
            <a:graphicFrameLocks noGrp="1"/>
          </p:cNvGraphicFramePr>
          <p:nvPr>
            <p:ph idx="1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64662009"/>
              </p:ext>
            </p:extLst>
          </p:nvPr>
        </p:nvGraphicFramePr>
        <p:xfrm>
          <a:off x="361950" y="1031240"/>
          <a:ext cx="8674546" cy="50566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6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5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479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690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Проблема </a:t>
                      </a:r>
                    </a:p>
                  </a:txBody>
                  <a:tcPr marL="91438" marR="91438" marT="45739" marB="457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Коренная причина</a:t>
                      </a:r>
                    </a:p>
                  </a:txBody>
                  <a:tcPr marL="91438" marR="91438" marT="45739" marB="457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Способ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решения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Несоблюдение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сроков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подготовки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пробного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урока</a:t>
                      </a:r>
                      <a:endParaRPr lang="ru-RU" alt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7" marR="91427" marT="45735" marB="457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Отсутствие контроля за соблюдением сроков </a:t>
                      </a:r>
                      <a:r>
                        <a:rPr lang="en-US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подготовки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пробных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уроков</a:t>
                      </a:r>
                      <a:r>
                        <a:rPr lang="ru-RU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, </a:t>
                      </a:r>
                      <a:r>
                        <a:rPr lang="ru-RU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отсуствие</a:t>
                      </a:r>
                      <a:r>
                        <a:rPr lang="ru-RU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единого инструмента для обмена данными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1.</a:t>
                      </a:r>
                      <a:r>
                        <a:rPr lang="en-US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Контроль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соблюдением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сроков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подготовки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пробного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урока</a:t>
                      </a:r>
                      <a:endParaRPr lang="en-US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  <a:p>
                      <a:pPr algn="ctr"/>
                      <a:r>
                        <a:rPr lang="ru-RU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2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.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Разработка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виртуальной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мастерской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для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обмена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материалами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851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Нехватка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инструментов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и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методических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материалов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для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подготовки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пробных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уроков</a:t>
                      </a:r>
                      <a:endParaRPr lang="ru-RU" altLang="ru-RU" sz="14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27" marR="91427" marT="45735" marB="457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единого методического инструмента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для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подготовки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пробных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уроков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1.</a:t>
                      </a:r>
                      <a:r>
                        <a:rPr lang="en-US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Заполнение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виртуальной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мастерской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методическими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материалами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для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студентов</a:t>
                      </a:r>
                      <a:endParaRPr lang="en-US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2.</a:t>
                      </a:r>
                      <a:r>
                        <a:rPr lang="en-US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Проведение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инструктажа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для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студентов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по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использованию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виртуальной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мастерской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005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Низкий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уровень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подготовки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студентов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к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написанию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технологической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карты</a:t>
                      </a:r>
                      <a:endParaRPr lang="ru-RU" altLang="ru-RU" sz="14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27" marR="91427" marT="45735" marB="457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инструкций по заполнению технологической карты</a:t>
                      </a:r>
                    </a:p>
                  </a:txBody>
                  <a:tcPr marL="91438" marR="91438" marT="45739" marB="457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1.</a:t>
                      </a:r>
                      <a:r>
                        <a:rPr lang="en-US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Разработка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инструкций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по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заполнению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технологической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карты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урока</a:t>
                      </a:r>
                      <a:endParaRPr lang="en-US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2.</a:t>
                      </a:r>
                      <a:r>
                        <a:rPr lang="en-US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Размещение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шаблона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технологической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карты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урока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и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инструкции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в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виртуальной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мастерской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5950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Психологический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дискомфорт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во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время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подготовки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пробного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урока</a:t>
                      </a:r>
                      <a:endParaRPr lang="ru-RU" altLang="ru-RU" sz="14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27" marR="91427" marT="45735" marB="4573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оценки психологического комфорта и анализа проблем</a:t>
                      </a:r>
                    </a:p>
                  </a:txBody>
                  <a:tcPr marL="91438" marR="91438" marT="45739" marB="457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1.</a:t>
                      </a:r>
                      <a:r>
                        <a:rPr lang="en-US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Оценка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подготовки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студентов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к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пробному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уроку</a:t>
                      </a:r>
                      <a:endParaRPr lang="en-US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2.</a:t>
                      </a:r>
                      <a:r>
                        <a:rPr lang="en-US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Оценка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и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анализ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результатов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опроса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студентов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психологическом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дискомфорте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во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время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подготовки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пробного</a:t>
                      </a:r>
                      <a:r>
                        <a:rPr lang="en-US" alt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урока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43938" y="6429375"/>
            <a:ext cx="347662" cy="285750"/>
          </a:xfrm>
        </p:spPr>
        <p:txBody>
          <a:bodyPr/>
          <a:lstStyle/>
          <a:p>
            <a:pPr algn="ctr">
              <a:defRPr/>
            </a:pPr>
            <a:fld id="{AD987F0A-53C7-4A4A-8BA7-E39A8CD592AC}" type="slidenum">
              <a:rPr lang="ru-RU" b="1">
                <a:solidFill>
                  <a:schemeClr val="accent5">
                    <a:lumMod val="50000"/>
                  </a:schemeClr>
                </a:solidFill>
              </a:rPr>
              <a:t>14</a:t>
            </a:fld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5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3" y="522303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373" y="630932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Прямоугольник 5"/>
          <p:cNvSpPr>
            <a:spLocks noChangeArrowheads="1"/>
          </p:cNvSpPr>
          <p:nvPr/>
        </p:nvSpPr>
        <p:spPr bwMode="auto">
          <a:xfrm>
            <a:off x="2458318" y="797801"/>
            <a:ext cx="4798864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Пирамида  проблем</a:t>
            </a:r>
          </a:p>
        </p:txBody>
      </p:sp>
      <p:graphicFrame>
        <p:nvGraphicFramePr>
          <p:cNvPr id="2" name="Схема 5"/>
          <p:cNvGraphicFramePr/>
          <p:nvPr>
            <p:extLst>
              <p:ext uri="{D42A27DB-BD31-4B8C-83A1-F6EECF244321}">
                <p14:modId xmlns:p14="http://schemas.microsoft.com/office/powerpoint/2010/main" val="2949555570"/>
              </p:ext>
            </p:extLst>
          </p:nvPr>
        </p:nvGraphicFramePr>
        <p:xfrm>
          <a:off x="208021" y="1172235"/>
          <a:ext cx="4500593" cy="5189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Скругленный прямоугольник 2"/>
          <p:cNvSpPr/>
          <p:nvPr/>
        </p:nvSpPr>
        <p:spPr>
          <a:xfrm>
            <a:off x="4860290" y="3644900"/>
            <a:ext cx="3865880" cy="2661285"/>
          </a:xfrm>
          <a:prstGeom prst="roundRect">
            <a:avLst/>
          </a:prstGeom>
          <a:solidFill>
            <a:schemeClr val="bg1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Несоблюдение</a:t>
            </a:r>
            <a:r>
              <a:rPr lang="en-US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сроков</a:t>
            </a:r>
            <a:r>
              <a:rPr lang="en-US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подготовки</a:t>
            </a:r>
            <a:r>
              <a:rPr lang="en-US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пробного</a:t>
            </a:r>
            <a:r>
              <a:rPr lang="en-US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урока</a:t>
            </a:r>
            <a:r>
              <a:rPr lang="en-US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Нехватка</a:t>
            </a:r>
            <a:r>
              <a:rPr lang="en-US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инструментов</a:t>
            </a:r>
            <a:r>
              <a:rPr lang="en-US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методических</a:t>
            </a:r>
            <a:r>
              <a:rPr lang="en-US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материалов</a:t>
            </a:r>
            <a:r>
              <a:rPr lang="en-US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подготовки</a:t>
            </a:r>
            <a:r>
              <a:rPr lang="en-US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пробных</a:t>
            </a:r>
            <a:r>
              <a:rPr lang="en-US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уроков</a:t>
            </a:r>
          </a:p>
          <a:p>
            <a:pPr algn="just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Низкий</a:t>
            </a:r>
            <a:r>
              <a:rPr lang="en-US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</a:t>
            </a:r>
            <a:r>
              <a:rPr lang="en-US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подготовки</a:t>
            </a:r>
            <a:r>
              <a:rPr lang="en-US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студентов</a:t>
            </a:r>
            <a:r>
              <a:rPr lang="en-US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en-US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написанию</a:t>
            </a:r>
            <a:r>
              <a:rPr lang="en-US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технологической</a:t>
            </a:r>
            <a:r>
              <a:rPr lang="en-US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карты</a:t>
            </a:r>
          </a:p>
          <a:p>
            <a:pPr algn="just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Психологический</a:t>
            </a:r>
            <a:r>
              <a:rPr lang="en-US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дискомфорт</a:t>
            </a:r>
            <a:r>
              <a:rPr lang="en-US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</a:t>
            </a:r>
            <a:r>
              <a:rPr lang="en-US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</a:t>
            </a:r>
            <a:r>
              <a:rPr lang="en-US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подготовки</a:t>
            </a:r>
            <a:r>
              <a:rPr lang="en-US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пробного</a:t>
            </a:r>
            <a:r>
              <a:rPr lang="en-US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урока</a:t>
            </a:r>
          </a:p>
        </p:txBody>
      </p:sp>
      <p:sp>
        <p:nvSpPr>
          <p:cNvPr id="5" name="Пятно 1 60"/>
          <p:cNvSpPr/>
          <p:nvPr/>
        </p:nvSpPr>
        <p:spPr>
          <a:xfrm>
            <a:off x="827380" y="4941101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anose="020B0604020202020204" pitchFamily="34" charset="0"/>
              </a:rPr>
              <a:t>1</a:t>
            </a:r>
          </a:p>
        </p:txBody>
      </p:sp>
      <p:sp>
        <p:nvSpPr>
          <p:cNvPr id="7" name="Пятно 1 60"/>
          <p:cNvSpPr/>
          <p:nvPr/>
        </p:nvSpPr>
        <p:spPr>
          <a:xfrm>
            <a:off x="1475656" y="5506252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anose="020B0604020202020204" pitchFamily="34" charset="0"/>
              </a:rPr>
              <a:t>2</a:t>
            </a:r>
          </a:p>
        </p:txBody>
      </p:sp>
      <p:sp>
        <p:nvSpPr>
          <p:cNvPr id="8" name="Пятно 1 60"/>
          <p:cNvSpPr/>
          <p:nvPr/>
        </p:nvSpPr>
        <p:spPr>
          <a:xfrm>
            <a:off x="2630227" y="5506094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anose="020B0604020202020204" pitchFamily="34" charset="0"/>
              </a:rPr>
              <a:t>3</a:t>
            </a:r>
          </a:p>
        </p:txBody>
      </p:sp>
      <p:sp>
        <p:nvSpPr>
          <p:cNvPr id="23" name="Пятно 1 60"/>
          <p:cNvSpPr/>
          <p:nvPr/>
        </p:nvSpPr>
        <p:spPr>
          <a:xfrm>
            <a:off x="3277415" y="4868907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anose="020B0604020202020204" pitchFamily="34" charset="0"/>
              </a:rPr>
              <a:t>4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43938" y="6429375"/>
            <a:ext cx="347662" cy="285750"/>
          </a:xfrm>
        </p:spPr>
        <p:txBody>
          <a:bodyPr/>
          <a:lstStyle/>
          <a:p>
            <a:pPr algn="ctr">
              <a:defRPr/>
            </a:pPr>
            <a:fld id="{0970D5C5-FB1B-4607-B94D-242D9579A688}" type="slidenum">
              <a:rPr lang="ru-RU" b="1">
                <a:solidFill>
                  <a:schemeClr val="accent5">
                    <a:lumMod val="50000"/>
                  </a:schemeClr>
                </a:solidFill>
              </a:rPr>
              <a:t>15</a:t>
            </a:fld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8446" name="TextBox 48"/>
          <p:cNvSpPr txBox="1">
            <a:spLocks noChangeArrowheads="1"/>
          </p:cNvSpPr>
          <p:nvPr/>
        </p:nvSpPr>
        <p:spPr bwMode="auto">
          <a:xfrm>
            <a:off x="179754" y="6237047"/>
            <a:ext cx="4714875" cy="3371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протекания процесса – 5 день</a:t>
            </a:r>
            <a:r>
              <a:rPr lang="ru-RU" sz="1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25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83" y="493527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152" y="652524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Прямоугольник 5"/>
          <p:cNvSpPr>
            <a:spLocks noChangeArrowheads="1"/>
          </p:cNvSpPr>
          <p:nvPr/>
        </p:nvSpPr>
        <p:spPr bwMode="auto">
          <a:xfrm>
            <a:off x="97790" y="548653"/>
            <a:ext cx="8893621" cy="10156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 целевого состояния процесса </a:t>
            </a:r>
          </a:p>
          <a:p>
            <a:pPr algn="ctr"/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«Оптимизация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процесса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подготовки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пробному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уроку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обучающихся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endParaRPr lang="en-US" alt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ГБПОУ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</a:t>
            </a:r>
            <a:r>
              <a:rPr lang="en-US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Магнитогорский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педагогический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колледж»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258814" y="3801156"/>
            <a:ext cx="1732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Предложения по улучшению</a:t>
            </a:r>
          </a:p>
        </p:txBody>
      </p:sp>
      <p:graphicFrame>
        <p:nvGraphicFramePr>
          <p:cNvPr id="6" name="Таблица 5"/>
          <p:cNvGraphicFramePr/>
          <p:nvPr>
            <p:custDataLst>
              <p:tags r:id="rId1"/>
            </p:custDataLst>
          </p:nvPr>
        </p:nvGraphicFramePr>
        <p:xfrm>
          <a:off x="123825" y="4467225"/>
          <a:ext cx="8920480" cy="1774820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64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7165">
                <a:tc>
                  <a:txBody>
                    <a:bodyPr/>
                    <a:lstStyle/>
                    <a:p>
                      <a:pPr algn="ctr" fontAlgn="ctr"/>
                      <a:r>
                        <a:rPr sz="1100" b="1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№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sz="1100" b="1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Решение</a:t>
                      </a:r>
                      <a:r>
                        <a:rPr sz="1100" b="1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100" b="1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проблемы</a:t>
                      </a:r>
                      <a:endParaRPr sz="1100" b="1" i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165">
                <a:tc>
                  <a:txBody>
                    <a:bodyPr/>
                    <a:lstStyle/>
                    <a:p>
                      <a:pPr algn="ctr" fontAlgn="ctr"/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Административное сопровождение по разработке локальных актов;  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165">
                <a:tc>
                  <a:txBody>
                    <a:bodyPr/>
                    <a:lstStyle/>
                    <a:p>
                      <a:pPr algn="ctr" fontAlgn="ctr"/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sz="11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Контроль</a:t>
                      </a:r>
                      <a:r>
                        <a:rPr sz="11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1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за</a:t>
                      </a:r>
                      <a:r>
                        <a:rPr sz="11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1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соблюдением</a:t>
                      </a:r>
                      <a:r>
                        <a:rPr sz="11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1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сроков</a:t>
                      </a:r>
                      <a:r>
                        <a:rPr sz="11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подготовки </a:t>
                      </a:r>
                      <a:r>
                        <a:rPr sz="11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пробного</a:t>
                      </a:r>
                      <a:r>
                        <a:rPr sz="11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1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урока</a:t>
                      </a:r>
                      <a:r>
                        <a:rPr sz="11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;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7165">
                <a:tc>
                  <a:txBody>
                    <a:bodyPr/>
                    <a:lstStyle/>
                    <a:p>
                      <a:pPr algn="ctr" fontAlgn="ctr"/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Разработка виртуальной мастерской для обмена материалами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7005">
                <a:tc>
                  <a:txBody>
                    <a:bodyPr/>
                    <a:lstStyle/>
                    <a:p>
                      <a:pPr algn="ctr" fontAlgn="ctr"/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Заполнение виртуальной мастерской методическими материалами для студентов;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7165">
                <a:tc>
                  <a:txBody>
                    <a:bodyPr/>
                    <a:lstStyle/>
                    <a:p>
                      <a:pPr algn="ctr" fontAlgn="ctr"/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Проведение инструктажа для студентов по использованию виртуальной мастерской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7165">
                <a:tc>
                  <a:txBody>
                    <a:bodyPr/>
                    <a:lstStyle/>
                    <a:p>
                      <a:pPr algn="ctr" fontAlgn="ctr"/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Разработка инструкций по заполнению технологической карты урока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7165">
                <a:tc>
                  <a:txBody>
                    <a:bodyPr/>
                    <a:lstStyle/>
                    <a:p>
                      <a:pPr algn="ctr" fontAlgn="ctr"/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Размещение шаблона технологической карты урока и инструкции в виртуальной мастерской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7165">
                <a:tc>
                  <a:txBody>
                    <a:bodyPr/>
                    <a:lstStyle/>
                    <a:p>
                      <a:pPr algn="ctr" fontAlgn="ctr"/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sz="11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Оценка</a:t>
                      </a:r>
                      <a:r>
                        <a:rPr sz="11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подготовки </a:t>
                      </a:r>
                      <a:r>
                        <a:rPr sz="11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студентов</a:t>
                      </a:r>
                      <a:r>
                        <a:rPr sz="11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к </a:t>
                      </a:r>
                      <a:r>
                        <a:rPr sz="11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пробному</a:t>
                      </a:r>
                      <a:r>
                        <a:rPr sz="11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1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уроку</a:t>
                      </a:r>
                      <a:endParaRPr sz="1100" b="0" i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7165">
                <a:tc>
                  <a:txBody>
                    <a:bodyPr/>
                    <a:lstStyle/>
                    <a:p>
                      <a:pPr algn="ctr" fontAlgn="ctr"/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sz="11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Оценка</a:t>
                      </a:r>
                      <a:r>
                        <a:rPr sz="11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sz="11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анализ</a:t>
                      </a:r>
                      <a:r>
                        <a:rPr sz="11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1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результатов</a:t>
                      </a:r>
                      <a:r>
                        <a:rPr sz="11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1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опроса</a:t>
                      </a:r>
                      <a:r>
                        <a:rPr sz="11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1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студентов</a:t>
                      </a:r>
                      <a:r>
                        <a:rPr sz="11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о </a:t>
                      </a:r>
                      <a:r>
                        <a:rPr sz="11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психологическом</a:t>
                      </a:r>
                      <a:r>
                        <a:rPr sz="11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1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дискомфорте</a:t>
                      </a:r>
                      <a:r>
                        <a:rPr sz="11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1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во</a:t>
                      </a:r>
                      <a:r>
                        <a:rPr sz="11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1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время</a:t>
                      </a:r>
                      <a:r>
                        <a:rPr sz="11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подготовки </a:t>
                      </a:r>
                      <a:r>
                        <a:rPr sz="11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пробного</a:t>
                      </a:r>
                      <a:r>
                        <a:rPr sz="11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1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урока</a:t>
                      </a:r>
                      <a:endParaRPr sz="1100" b="0" i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528" y="1532928"/>
            <a:ext cx="8590159" cy="265110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43938" y="6429375"/>
            <a:ext cx="347662" cy="285750"/>
          </a:xfrm>
        </p:spPr>
        <p:txBody>
          <a:bodyPr/>
          <a:lstStyle/>
          <a:p>
            <a:pPr algn="ctr">
              <a:defRPr/>
            </a:pPr>
            <a:fld id="{0970D5C5-FB1B-4607-B94D-242D9579A688}" type="slidenum">
              <a:rPr lang="ru-RU" b="1">
                <a:solidFill>
                  <a:schemeClr val="accent5">
                    <a:lumMod val="50000"/>
                  </a:schemeClr>
                </a:solidFill>
              </a:rPr>
              <a:t>16</a:t>
            </a:fld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5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83" y="493527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152" y="652524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t="6576"/>
          <a:stretch/>
        </p:blipFill>
        <p:spPr>
          <a:xfrm>
            <a:off x="123844" y="1092783"/>
            <a:ext cx="8867756" cy="543245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970642" y="701442"/>
            <a:ext cx="3390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Производственный анализ №2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43938" y="6429375"/>
            <a:ext cx="347662" cy="285750"/>
          </a:xfrm>
        </p:spPr>
        <p:txBody>
          <a:bodyPr/>
          <a:lstStyle/>
          <a:p>
            <a:pPr algn="ctr">
              <a:defRPr/>
            </a:pPr>
            <a:fld id="{0970D5C5-FB1B-4607-B94D-242D9579A688}" type="slidenum">
              <a:rPr lang="ru-RU" b="1">
                <a:solidFill>
                  <a:schemeClr val="accent5">
                    <a:lumMod val="50000"/>
                  </a:schemeClr>
                </a:solidFill>
              </a:rPr>
              <a:t>17</a:t>
            </a:fld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5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076" y="421953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152" y="652524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t="5120"/>
          <a:stretch/>
        </p:blipFill>
        <p:spPr>
          <a:xfrm>
            <a:off x="251520" y="984951"/>
            <a:ext cx="8640960" cy="5444423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3" name="Прямое соединение 2"/>
          <p:cNvCxnSpPr/>
          <p:nvPr/>
        </p:nvCxnSpPr>
        <p:spPr>
          <a:xfrm>
            <a:off x="819828" y="2564904"/>
            <a:ext cx="742458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811919" y="518501"/>
            <a:ext cx="37412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Производственный анализ №2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4" name="Object 24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think-cell Slide" r:id="rId5" imgW="5715" imgH="5715" progId="">
                  <p:embed/>
                </p:oleObj>
              </mc:Choice>
              <mc:Fallback>
                <p:oleObj name="think-cell Slide" r:id="rId5" imgW="5715" imgH="5715" progId="">
                  <p:embed/>
                  <p:pic>
                    <p:nvPicPr>
                      <p:cNvPr id="0" name="Изображение 21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18</a:t>
            </a:fld>
            <a:endParaRPr lang="ru-RU" sz="1400"/>
          </a:p>
        </p:txBody>
      </p:sp>
      <p:pic>
        <p:nvPicPr>
          <p:cNvPr id="8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52651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320514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5"/>
          <p:cNvSpPr>
            <a:spLocks noChangeArrowheads="1"/>
          </p:cNvSpPr>
          <p:nvPr/>
        </p:nvSpPr>
        <p:spPr bwMode="auto">
          <a:xfrm>
            <a:off x="1494851" y="691928"/>
            <a:ext cx="6311032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реализации проекта</a:t>
            </a:r>
          </a:p>
        </p:txBody>
      </p:sp>
      <p:graphicFrame>
        <p:nvGraphicFramePr>
          <p:cNvPr id="5" name="Таблица 4"/>
          <p:cNvGraphicFramePr/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920744301"/>
              </p:ext>
            </p:extLst>
          </p:nvPr>
        </p:nvGraphicFramePr>
        <p:xfrm>
          <a:off x="179705" y="1151255"/>
          <a:ext cx="8673465" cy="5053636"/>
        </p:xfrm>
        <a:graphic>
          <a:graphicData uri="http://schemas.openxmlformats.org/drawingml/2006/table">
            <a:tbl>
              <a:tblPr/>
              <a:tblGrid>
                <a:gridCol w="273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22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75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1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710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699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latin typeface="Times New Roman" panose="02020603050405020304"/>
                          <a:ea typeface="Calibri" panose="020F0502020204030204"/>
                        </a:rPr>
                        <a:t>№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Краткое описание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проблемы</a:t>
                      </a:r>
                      <a:endParaRPr sz="1200" dirty="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latin typeface="Times New Roman" panose="02020603050405020304"/>
                          <a:ea typeface="Calibri" panose="020F0502020204030204"/>
                        </a:rPr>
                        <a:t>Мероприятия по решению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latin typeface="Times New Roman" panose="02020603050405020304"/>
                          <a:ea typeface="Calibri" panose="020F0502020204030204"/>
                        </a:rPr>
                        <a:t>Ответственные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latin typeface="Times New Roman" panose="02020603050405020304"/>
                          <a:ea typeface="Calibri" panose="020F0502020204030204"/>
                        </a:rPr>
                        <a:t>Срок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latin typeface="Times New Roman" panose="02020603050405020304"/>
                          <a:ea typeface="Calibri" panose="020F0502020204030204"/>
                        </a:rPr>
                        <a:t>Ожидаемый результат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96457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latin typeface="Times New Roman" panose="02020603050405020304"/>
                          <a:ea typeface="Calibri" panose="020F0502020204030204"/>
                        </a:rPr>
                        <a:t>1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Несоблюдение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сроков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подготовки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пробного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урока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			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1. 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Административное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сопровождение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по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разработке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локальных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актов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2. 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Контроль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за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соблюдением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сроков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подготовки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пробного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урока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3. Разработка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виртуальной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мастерской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для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обмена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материалами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.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Белоногова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endParaRPr lang="ru-RU" sz="1200" dirty="0">
                        <a:latin typeface="Times New Roman" panose="02020603050405020304"/>
                        <a:ea typeface="Calibri" panose="020F0502020204030204"/>
                      </a:endParaRPr>
                    </a:p>
                    <a:p>
                      <a:pPr marL="0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Ольга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Михайловна</a:t>
                      </a:r>
                      <a:r>
                        <a:rPr lang="ru-RU" sz="1200" dirty="0">
                          <a:latin typeface="Times New Roman" panose="02020603050405020304"/>
                          <a:ea typeface="Calibri" panose="020F0502020204030204"/>
                        </a:rPr>
                        <a:t>,</a:t>
                      </a:r>
                      <a:endParaRPr sz="1200" dirty="0">
                        <a:latin typeface="Times New Roman" panose="02020603050405020304"/>
                        <a:ea typeface="Calibri" panose="020F0502020204030204"/>
                      </a:endParaRPr>
                    </a:p>
                    <a:p>
                      <a:pPr marL="0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Соколова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Ирина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Николаевна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, </a:t>
                      </a:r>
                      <a:endParaRPr lang="ru-RU" sz="1200" dirty="0">
                        <a:latin typeface="Times New Roman" panose="02020603050405020304"/>
                        <a:ea typeface="Calibri" panose="020F0502020204030204"/>
                      </a:endParaRPr>
                    </a:p>
                    <a:p>
                      <a:pPr marL="0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Терещенко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Артём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Сергеевич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, </a:t>
                      </a:r>
                      <a:endParaRPr lang="ru-RU" sz="1200" dirty="0">
                        <a:latin typeface="Times New Roman" panose="02020603050405020304"/>
                        <a:ea typeface="Calibri" panose="020F0502020204030204"/>
                      </a:endParaRPr>
                    </a:p>
                    <a:p>
                      <a:pPr marL="0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оператор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ЭВМ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с 10.12.2024г.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по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14.12.2024г.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Сокращение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сроков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 подготовки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пробного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урока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обучающимся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с 15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дней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до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5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дней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.</a:t>
                      </a:r>
                    </a:p>
                    <a:p>
                      <a:pPr marL="0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Разработка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виртуальной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мастерской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по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компетенции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«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Преподавание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в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младших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классах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»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8176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latin typeface="Times New Roman" panose="02020603050405020304"/>
                          <a:ea typeface="Calibri" panose="020F0502020204030204"/>
                        </a:rPr>
                        <a:t>2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Нехватка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инструментов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и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методических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материалов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для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подготовки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пробных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уроков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	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latin typeface="Times New Roman" panose="02020603050405020304"/>
                          <a:ea typeface="Calibri" panose="020F0502020204030204"/>
                        </a:rPr>
                        <a:t>1. Заполнение виртуальной мастерской методическими материалами для студентов.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latin typeface="Times New Roman" panose="02020603050405020304"/>
                          <a:ea typeface="Calibri" panose="020F0502020204030204"/>
                        </a:rPr>
                        <a:t>2. Проведение инструктажа для студентов по использованию виртуальной мастерской.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Карпычева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Татьяна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Анатольевна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.,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Егорова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Наталья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Анатольевна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,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Глинская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Елизавета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Владимировна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,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Терещенко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Артём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Сергеевич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, 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с 14.12.2024г. по 20.01.2025г.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Разработка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стандарта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процесса подготовки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пробного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урока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обучающимся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.</a:t>
                      </a:r>
                    </a:p>
                    <a:p>
                      <a:pPr marL="0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Размещение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методических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материалов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в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виртуальной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мастерской</a:t>
                      </a:r>
                      <a:endParaRPr sz="1200" dirty="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12013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latin typeface="Times New Roman" panose="02020603050405020304"/>
                          <a:ea typeface="Calibri" panose="020F0502020204030204"/>
                        </a:rPr>
                        <a:t>3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Низкий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уровень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подготовки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студентов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к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написанию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технологической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карты</a:t>
                      </a:r>
                      <a:endParaRPr sz="1200" dirty="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latin typeface="Times New Roman" panose="02020603050405020304"/>
                          <a:ea typeface="Calibri" panose="020F0502020204030204"/>
                        </a:rPr>
                        <a:t>1. Разработка инструкций по заполнению технологической карты урока.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latin typeface="Times New Roman" panose="02020603050405020304"/>
                          <a:ea typeface="Calibri" panose="020F0502020204030204"/>
                        </a:rPr>
                        <a:t>2. Размещение шаблона технологической карты урока и инструкции в виртуальной мастерской.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Карпычева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Татьяна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Анатольевна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.,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Егорова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Наталья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Анатольевна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,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Глинская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Елизавета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Владимировна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, 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latin typeface="Times New Roman" panose="02020603050405020304"/>
                          <a:ea typeface="Calibri" panose="020F0502020204030204"/>
                        </a:rPr>
                        <a:t>с 20.12.2024г. по 21.01.2025г.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Разработка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стандарта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процесса подготовки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пробного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урока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обучающимся</a:t>
                      </a:r>
                      <a:endParaRPr sz="1200" dirty="0">
                        <a:latin typeface="Times New Roman" panose="02020603050405020304"/>
                        <a:ea typeface="Calibri" panose="020F0502020204030204"/>
                      </a:endParaRPr>
                    </a:p>
                    <a:p>
                      <a:pPr marL="0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dirty="0">
                          <a:solidFill>
                            <a:srgbClr val="FF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4" name="Object 24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think-cell Slide" r:id="rId5" imgW="5715" imgH="5715" progId="">
                  <p:embed/>
                </p:oleObj>
              </mc:Choice>
              <mc:Fallback>
                <p:oleObj name="think-cell Slide" r:id="rId5" imgW="5715" imgH="5715" progId="">
                  <p:embed/>
                  <p:pic>
                    <p:nvPicPr>
                      <p:cNvPr id="0" name="Изображение 21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19</a:t>
            </a:fld>
            <a:endParaRPr lang="ru-RU" sz="1400"/>
          </a:p>
        </p:txBody>
      </p:sp>
      <p:pic>
        <p:nvPicPr>
          <p:cNvPr id="8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52651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320514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5"/>
          <p:cNvSpPr>
            <a:spLocks noChangeArrowheads="1"/>
          </p:cNvSpPr>
          <p:nvPr/>
        </p:nvSpPr>
        <p:spPr bwMode="auto">
          <a:xfrm>
            <a:off x="1494851" y="691928"/>
            <a:ext cx="6311032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реализации проекта</a:t>
            </a:r>
          </a:p>
        </p:txBody>
      </p:sp>
      <p:graphicFrame>
        <p:nvGraphicFramePr>
          <p:cNvPr id="5" name="Таблица 4"/>
          <p:cNvGraphicFramePr/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890721935"/>
              </p:ext>
            </p:extLst>
          </p:nvPr>
        </p:nvGraphicFramePr>
        <p:xfrm>
          <a:off x="252095" y="1189429"/>
          <a:ext cx="8746490" cy="4937471"/>
        </p:xfrm>
        <a:graphic>
          <a:graphicData uri="http://schemas.openxmlformats.org/drawingml/2006/table">
            <a:tbl>
              <a:tblPr/>
              <a:tblGrid>
                <a:gridCol w="27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0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92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2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94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62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29346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latin typeface="Times New Roman" panose="02020603050405020304"/>
                          <a:ea typeface="Calibri" panose="020F0502020204030204"/>
                        </a:rPr>
                        <a:t>№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latin typeface="Times New Roman" panose="02020603050405020304"/>
                          <a:ea typeface="Calibri" panose="020F0502020204030204"/>
                        </a:rPr>
                        <a:t>Краткое описание проблемы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latin typeface="Times New Roman" panose="02020603050405020304"/>
                          <a:ea typeface="Calibri" panose="020F0502020204030204"/>
                        </a:rPr>
                        <a:t>Мероприятия по решению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Ответственные</a:t>
                      </a:r>
                      <a:endParaRPr sz="1200" dirty="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latin typeface="Times New Roman" panose="02020603050405020304"/>
                          <a:ea typeface="Calibri" panose="020F0502020204030204"/>
                        </a:rPr>
                        <a:t>Срок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latin typeface="Times New Roman" panose="02020603050405020304"/>
                          <a:ea typeface="Calibri" panose="020F0502020204030204"/>
                        </a:rPr>
                        <a:t>Ожидаемый результат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1399">
                <a:tc>
                  <a:txBody>
                    <a:bodyPr/>
                    <a:lstStyle/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latin typeface="Times New Roman" panose="02020603050405020304"/>
                          <a:ea typeface="Calibri" panose="020F0502020204030204"/>
                        </a:rPr>
                        <a:t>4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Психологический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дискомфорт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во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время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подготовки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пробного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урока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			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1. 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Оценка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подготовки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студентов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к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пробному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уроку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2. 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Оценка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и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анализ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результатов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опроса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студентов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о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психологическом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дискомфорте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во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время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подготовки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пробного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урока</a:t>
                      </a:r>
                      <a:endParaRPr sz="1200" dirty="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latin typeface="Times New Roman" panose="02020603050405020304"/>
                          <a:ea typeface="Calibri" panose="020F0502020204030204"/>
                        </a:rPr>
                        <a:t>Белоногова Ольга Михайловна,</a:t>
                      </a:r>
                    </a:p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latin typeface="Times New Roman" panose="02020603050405020304"/>
                          <a:ea typeface="Calibri" panose="020F0502020204030204"/>
                        </a:rPr>
                        <a:t>Карпычева Татьяна Анатольевна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latin typeface="Times New Roman" panose="02020603050405020304"/>
                          <a:ea typeface="Calibri" panose="020F0502020204030204"/>
                        </a:rPr>
                        <a:t>с 22.12.2024г. по 26.01.2025г.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Повышение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доли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обучающихся,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подготовивших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пробный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урок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на «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хорошо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» и «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отлично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» с 50%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до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80%.</a:t>
                      </a:r>
                    </a:p>
                    <a:p>
                      <a:pPr marL="0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Повышение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доли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обучающихся,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удовлетворенных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качеством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процесса подготовки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пробного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урока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с 60%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до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90%.</a:t>
                      </a:r>
                      <a:endParaRPr sz="1200" dirty="0">
                        <a:solidFill>
                          <a:srgbClr val="FF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6726">
                <a:tc>
                  <a:txBody>
                    <a:bodyPr/>
                    <a:lstStyle/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latin typeface="Times New Roman" panose="02020603050405020304"/>
                          <a:ea typeface="Calibri" panose="020F0502020204030204"/>
                        </a:rPr>
                        <a:t>5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latin typeface="Times New Roman" panose="02020603050405020304"/>
                          <a:ea typeface="Calibri" panose="020F0502020204030204"/>
                        </a:rPr>
                        <a:t>Анализ и оценка достижения целевых показателей проекта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>
                          <a:latin typeface="Times New Roman" panose="02020603050405020304"/>
                          <a:ea typeface="Calibri" panose="020F0502020204030204"/>
                        </a:rPr>
                        <a:t>Белоногова Ольга Михайловна,</a:t>
                      </a:r>
                      <a:r>
                        <a:rPr lang="ru-RU" sz="120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>
                          <a:latin typeface="Times New Roman" panose="02020603050405020304"/>
                          <a:ea typeface="Calibri" panose="020F0502020204030204"/>
                        </a:rPr>
                        <a:t>Соколова Ирина Николаевна, 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Сокращение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сроков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 подготовки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пробного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урока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обучающимся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с 15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дней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до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5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дней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.</a:t>
                      </a:r>
                    </a:p>
                    <a:p>
                      <a:pPr marL="0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Разработка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стандарта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процесса подготовки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пробного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урока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обучающимся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.</a:t>
                      </a:r>
                    </a:p>
                    <a:p>
                      <a:pPr marL="0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Повышение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доли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обучающихся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,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подготовивших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пробный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урок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на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«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хорошо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» и «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отлично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» с 50%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до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80%.</a:t>
                      </a:r>
                    </a:p>
                    <a:p>
                      <a:pPr marL="0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Повышение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доли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обучающихся,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удовлетворенных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качеством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процесса подготовки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пробного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урока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с 60% </a:t>
                      </a:r>
                      <a:r>
                        <a:rPr sz="1200" dirty="0" err="1">
                          <a:latin typeface="Times New Roman" panose="02020603050405020304"/>
                          <a:ea typeface="Calibri" panose="020F0502020204030204"/>
                        </a:rPr>
                        <a:t>до</a:t>
                      </a:r>
                      <a:r>
                        <a:rPr sz="1200" dirty="0">
                          <a:latin typeface="Times New Roman" panose="02020603050405020304"/>
                          <a:ea typeface="Calibri" panose="020F0502020204030204"/>
                        </a:rPr>
                        <a:t> 90%.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Заголовок 1"/>
          <p:cNvSpPr>
            <a:spLocks noGrp="1"/>
          </p:cNvSpPr>
          <p:nvPr>
            <p:ph type="title"/>
          </p:nvPr>
        </p:nvSpPr>
        <p:spPr>
          <a:xfrm>
            <a:off x="483844" y="959978"/>
            <a:ext cx="8229600" cy="490538"/>
          </a:xfrm>
        </p:spPr>
        <p:txBody>
          <a:bodyPr>
            <a:normAutofit/>
          </a:bodyPr>
          <a:lstStyle/>
          <a:p>
            <a:r>
              <a:rPr lang="ru-RU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Достигнутые результаты (было и стало) </a:t>
            </a:r>
          </a:p>
        </p:txBody>
      </p:sp>
      <p:sp>
        <p:nvSpPr>
          <p:cNvPr id="23555" name="Содержимое 4"/>
          <p:cNvSpPr>
            <a:spLocks noGrp="1"/>
          </p:cNvSpPr>
          <p:nvPr>
            <p:ph idx="1"/>
          </p:nvPr>
        </p:nvSpPr>
        <p:spPr>
          <a:xfrm>
            <a:off x="461606" y="1484784"/>
            <a:ext cx="8229600" cy="461665"/>
          </a:xfrm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ru-RU" altLang="ru-RU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протекания процесса:</a:t>
            </a:r>
            <a:r>
              <a:rPr lang="en-US" altLang="ru-RU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5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pPr eaLnBrk="0" hangingPunct="0"/>
            <a:fld id="{73995617-6FF0-4B41-9B11-82E5C3F61D0B}" type="slidenum">
              <a:rPr lang="ru-RU" altLang="ru-RU" smtClean="0">
                <a:latin typeface="Arial" panose="020B0604020202020204" pitchFamily="34" charset="0"/>
              </a:rPr>
              <a:t>20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2913" y="2348502"/>
            <a:ext cx="3714750" cy="20300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БЫЛО</a:t>
            </a:r>
            <a:r>
              <a:rPr lang="ru-RU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2800" dirty="0">
                <a:solidFill>
                  <a:srgbClr val="299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дней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55654" y="2342492"/>
            <a:ext cx="3714750" cy="18148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СТАЛО</a:t>
            </a:r>
            <a:r>
              <a:rPr lang="ru-RU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дней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3559" name="Прямоугольник 23"/>
          <p:cNvSpPr>
            <a:spLocks noChangeArrowheads="1"/>
          </p:cNvSpPr>
          <p:nvPr/>
        </p:nvSpPr>
        <p:spPr bwMode="auto">
          <a:xfrm>
            <a:off x="611560" y="4077072"/>
            <a:ext cx="7704856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ЭКОНОМИЯ ВРЕМЕНИ:  </a:t>
            </a:r>
          </a:p>
          <a:p>
            <a:pPr algn="ctr"/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дней (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33.3 %</a:t>
            </a:r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5400000">
            <a:off x="3534873" y="2953970"/>
            <a:ext cx="1501379" cy="3175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331647" y="3789042"/>
            <a:ext cx="6429375" cy="1191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565045" y="4809567"/>
            <a:ext cx="8208268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</a:rPr>
              <a:t>СНИЖЕНИЕ ВРЕМЕННЫХ ПОТЕРЬ  ЗА СЧЕТ </a:t>
            </a:r>
          </a:p>
          <a:p>
            <a:pPr algn="just">
              <a:defRPr/>
            </a:pPr>
            <a:r>
              <a:rPr lang="en-US" altLang="ru-RU" sz="1600" b="1" dirty="0">
                <a:solidFill>
                  <a:srgbClr val="2992A7"/>
                </a:solidFill>
                <a:latin typeface="Arial" panose="020B0604020202020204" pitchFamily="34" charset="0"/>
              </a:rPr>
              <a:t>1.</a:t>
            </a:r>
            <a:r>
              <a:rPr lang="ru-RU" altLang="en-US" sz="1600" b="1" dirty="0">
                <a:solidFill>
                  <a:srgbClr val="2992A7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600" b="1" dirty="0">
                <a:solidFill>
                  <a:srgbClr val="2992A7"/>
                </a:solidFill>
                <a:latin typeface="Arial" panose="020B0604020202020204" pitchFamily="34" charset="0"/>
              </a:rPr>
              <a:t>Административное</a:t>
            </a:r>
            <a:r>
              <a:rPr lang="en-US" altLang="ru-RU" sz="1600" b="1" dirty="0">
                <a:solidFill>
                  <a:srgbClr val="2992A7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600" b="1" dirty="0">
                <a:solidFill>
                  <a:srgbClr val="2992A7"/>
                </a:solidFill>
                <a:latin typeface="Arial" panose="020B0604020202020204" pitchFamily="34" charset="0"/>
              </a:rPr>
              <a:t>сопровождение</a:t>
            </a:r>
            <a:r>
              <a:rPr lang="en-US" altLang="ru-RU" sz="1600" b="1" dirty="0">
                <a:solidFill>
                  <a:srgbClr val="2992A7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600" b="1" dirty="0">
                <a:solidFill>
                  <a:srgbClr val="2992A7"/>
                </a:solidFill>
                <a:latin typeface="Arial" panose="020B0604020202020204" pitchFamily="34" charset="0"/>
              </a:rPr>
              <a:t>по</a:t>
            </a:r>
            <a:r>
              <a:rPr lang="en-US" altLang="ru-RU" sz="1600" b="1" dirty="0">
                <a:solidFill>
                  <a:srgbClr val="2992A7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600" b="1" dirty="0">
                <a:solidFill>
                  <a:srgbClr val="2992A7"/>
                </a:solidFill>
                <a:latin typeface="Arial" panose="020B0604020202020204" pitchFamily="34" charset="0"/>
              </a:rPr>
              <a:t>разработке</a:t>
            </a:r>
            <a:r>
              <a:rPr lang="en-US" altLang="ru-RU" sz="1600" b="1" dirty="0">
                <a:solidFill>
                  <a:srgbClr val="2992A7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600" b="1" dirty="0">
                <a:solidFill>
                  <a:srgbClr val="2992A7"/>
                </a:solidFill>
                <a:latin typeface="Arial" panose="020B0604020202020204" pitchFamily="34" charset="0"/>
              </a:rPr>
              <a:t>локальных</a:t>
            </a:r>
            <a:r>
              <a:rPr lang="en-US" altLang="ru-RU" sz="1600" b="1" dirty="0">
                <a:solidFill>
                  <a:srgbClr val="2992A7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600" b="1" dirty="0">
                <a:solidFill>
                  <a:srgbClr val="2992A7"/>
                </a:solidFill>
                <a:latin typeface="Arial" panose="020B0604020202020204" pitchFamily="34" charset="0"/>
              </a:rPr>
              <a:t>актов</a:t>
            </a:r>
            <a:r>
              <a:rPr lang="en-US" altLang="ru-RU" sz="1600" b="1" dirty="0">
                <a:solidFill>
                  <a:srgbClr val="2992A7"/>
                </a:solidFill>
                <a:latin typeface="Arial" panose="020B0604020202020204" pitchFamily="34" charset="0"/>
              </a:rPr>
              <a:t>.</a:t>
            </a:r>
          </a:p>
          <a:p>
            <a:pPr algn="just">
              <a:defRPr/>
            </a:pPr>
            <a:r>
              <a:rPr lang="en-US" altLang="ru-RU" sz="1600" b="1" dirty="0">
                <a:solidFill>
                  <a:srgbClr val="2992A7"/>
                </a:solidFill>
                <a:latin typeface="Arial" panose="020B0604020202020204" pitchFamily="34" charset="0"/>
              </a:rPr>
              <a:t>2.</a:t>
            </a:r>
            <a:r>
              <a:rPr lang="ru-RU" altLang="en-US" sz="1600" b="1" dirty="0">
                <a:solidFill>
                  <a:srgbClr val="2992A7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600" b="1" dirty="0">
                <a:solidFill>
                  <a:srgbClr val="2992A7"/>
                </a:solidFill>
                <a:latin typeface="Arial" panose="020B0604020202020204" pitchFamily="34" charset="0"/>
              </a:rPr>
              <a:t>Контроль</a:t>
            </a:r>
            <a:r>
              <a:rPr lang="en-US" altLang="ru-RU" sz="1600" b="1" dirty="0">
                <a:solidFill>
                  <a:srgbClr val="2992A7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600" b="1" dirty="0">
                <a:solidFill>
                  <a:srgbClr val="2992A7"/>
                </a:solidFill>
                <a:latin typeface="Arial" panose="020B0604020202020204" pitchFamily="34" charset="0"/>
              </a:rPr>
              <a:t>за</a:t>
            </a:r>
            <a:r>
              <a:rPr lang="en-US" altLang="ru-RU" sz="1600" b="1" dirty="0">
                <a:solidFill>
                  <a:srgbClr val="2992A7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600" b="1" dirty="0">
                <a:solidFill>
                  <a:srgbClr val="2992A7"/>
                </a:solidFill>
                <a:latin typeface="Arial" panose="020B0604020202020204" pitchFamily="34" charset="0"/>
              </a:rPr>
              <a:t>соблюдением</a:t>
            </a:r>
            <a:r>
              <a:rPr lang="en-US" altLang="ru-RU" sz="1600" b="1" dirty="0">
                <a:solidFill>
                  <a:srgbClr val="2992A7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600" b="1" dirty="0">
                <a:solidFill>
                  <a:srgbClr val="2992A7"/>
                </a:solidFill>
                <a:latin typeface="Arial" panose="020B0604020202020204" pitchFamily="34" charset="0"/>
              </a:rPr>
              <a:t>сроков</a:t>
            </a:r>
            <a:r>
              <a:rPr lang="en-US" altLang="ru-RU" sz="1600" b="1" dirty="0">
                <a:solidFill>
                  <a:srgbClr val="2992A7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600" b="1" dirty="0">
                <a:solidFill>
                  <a:srgbClr val="2992A7"/>
                </a:solidFill>
                <a:latin typeface="Arial" panose="020B0604020202020204" pitchFamily="34" charset="0"/>
              </a:rPr>
              <a:t>подготовки</a:t>
            </a:r>
            <a:r>
              <a:rPr lang="en-US" altLang="ru-RU" sz="1600" b="1" dirty="0">
                <a:solidFill>
                  <a:srgbClr val="2992A7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600" b="1" dirty="0">
                <a:solidFill>
                  <a:srgbClr val="2992A7"/>
                </a:solidFill>
                <a:latin typeface="Arial" panose="020B0604020202020204" pitchFamily="34" charset="0"/>
              </a:rPr>
              <a:t>пробного</a:t>
            </a:r>
            <a:r>
              <a:rPr lang="en-US" altLang="ru-RU" sz="1600" b="1" dirty="0">
                <a:solidFill>
                  <a:srgbClr val="2992A7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600" b="1" dirty="0">
                <a:solidFill>
                  <a:srgbClr val="2992A7"/>
                </a:solidFill>
                <a:latin typeface="Arial" panose="020B0604020202020204" pitchFamily="34" charset="0"/>
              </a:rPr>
              <a:t>урока</a:t>
            </a:r>
            <a:r>
              <a:rPr lang="en-US" altLang="ru-RU" sz="1600" b="1" dirty="0">
                <a:solidFill>
                  <a:srgbClr val="2992A7"/>
                </a:solidFill>
                <a:latin typeface="Arial" panose="020B0604020202020204" pitchFamily="34" charset="0"/>
              </a:rPr>
              <a:t>.</a:t>
            </a:r>
          </a:p>
          <a:p>
            <a:pPr algn="just">
              <a:defRPr/>
            </a:pPr>
            <a:r>
              <a:rPr lang="ru-RU" altLang="en-US" sz="1600" b="1" dirty="0">
                <a:solidFill>
                  <a:srgbClr val="2992A7"/>
                </a:solidFill>
                <a:latin typeface="Arial" panose="020B0604020202020204" pitchFamily="34" charset="0"/>
              </a:rPr>
              <a:t>3. </a:t>
            </a:r>
            <a:r>
              <a:rPr lang="en-US" altLang="en-US" sz="1600" b="1" dirty="0">
                <a:solidFill>
                  <a:srgbClr val="2992A7"/>
                </a:solidFill>
                <a:latin typeface="Arial" panose="020B0604020202020204" pitchFamily="34" charset="0"/>
              </a:rPr>
              <a:t>Разработка</a:t>
            </a:r>
            <a:r>
              <a:rPr lang="en-US" altLang="ru-RU" sz="1600" b="1" dirty="0">
                <a:solidFill>
                  <a:srgbClr val="2992A7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600" b="1" dirty="0">
                <a:solidFill>
                  <a:srgbClr val="2992A7"/>
                </a:solidFill>
                <a:latin typeface="Arial" panose="020B0604020202020204" pitchFamily="34" charset="0"/>
              </a:rPr>
              <a:t>виртуальной</a:t>
            </a:r>
            <a:r>
              <a:rPr lang="en-US" altLang="ru-RU" sz="1600" b="1" dirty="0">
                <a:solidFill>
                  <a:srgbClr val="2992A7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600" b="1" dirty="0">
                <a:solidFill>
                  <a:srgbClr val="2992A7"/>
                </a:solidFill>
                <a:latin typeface="Arial" panose="020B0604020202020204" pitchFamily="34" charset="0"/>
              </a:rPr>
              <a:t>мастерской</a:t>
            </a:r>
            <a:r>
              <a:rPr lang="en-US" altLang="ru-RU" sz="1600" b="1" dirty="0">
                <a:solidFill>
                  <a:srgbClr val="2992A7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600" b="1" dirty="0">
                <a:solidFill>
                  <a:srgbClr val="2992A7"/>
                </a:solidFill>
                <a:latin typeface="Arial" panose="020B0604020202020204" pitchFamily="34" charset="0"/>
              </a:rPr>
              <a:t>для</a:t>
            </a:r>
            <a:r>
              <a:rPr lang="en-US" altLang="ru-RU" sz="1600" b="1" dirty="0">
                <a:solidFill>
                  <a:srgbClr val="2992A7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600" b="1" dirty="0">
                <a:solidFill>
                  <a:srgbClr val="2992A7"/>
                </a:solidFill>
                <a:latin typeface="Arial" panose="020B0604020202020204" pitchFamily="34" charset="0"/>
              </a:rPr>
              <a:t>обмена</a:t>
            </a:r>
            <a:r>
              <a:rPr lang="en-US" altLang="ru-RU" sz="1600" b="1" dirty="0">
                <a:solidFill>
                  <a:srgbClr val="2992A7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600" b="1" dirty="0">
                <a:solidFill>
                  <a:srgbClr val="2992A7"/>
                </a:solidFill>
                <a:latin typeface="Arial" panose="020B0604020202020204" pitchFamily="34" charset="0"/>
              </a:rPr>
              <a:t>материалами</a:t>
            </a:r>
            <a:r>
              <a:rPr lang="en-US" altLang="ru-RU" sz="1600" b="1" dirty="0">
                <a:solidFill>
                  <a:srgbClr val="2992A7"/>
                </a:solidFill>
                <a:latin typeface="Arial" panose="020B0604020202020204" pitchFamily="34" charset="0"/>
              </a:rPr>
              <a:t>.</a:t>
            </a:r>
          </a:p>
        </p:txBody>
      </p:sp>
      <p:pic>
        <p:nvPicPr>
          <p:cNvPr id="16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83" y="493527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256" y="630510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21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1268759"/>
            <a:ext cx="3672408" cy="47957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581357" y="1268760"/>
            <a:ext cx="3960440" cy="2376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644007" y="3813781"/>
            <a:ext cx="3897789" cy="23515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82033" y="539649"/>
            <a:ext cx="3714750" cy="6612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54774" y="533639"/>
            <a:ext cx="3714750" cy="6612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99" y="1388248"/>
            <a:ext cx="3425183" cy="4572796"/>
          </a:xfrm>
          <a:prstGeom prst="rect">
            <a:avLst/>
          </a:prstGeom>
        </p:spPr>
      </p:pic>
      <p:pic>
        <p:nvPicPr>
          <p:cNvPr id="22" name="Изображение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390" y="1484630"/>
            <a:ext cx="3816350" cy="1901190"/>
          </a:xfrm>
          <a:prstGeom prst="rect">
            <a:avLst/>
          </a:prstGeom>
        </p:spPr>
      </p:pic>
      <p:pic>
        <p:nvPicPr>
          <p:cNvPr id="23" name="Изображение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4172" y="3844544"/>
            <a:ext cx="2437765" cy="22066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4" name="Изображение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50330" y="3436723"/>
            <a:ext cx="2010410" cy="207137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011424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-183197"/>
            <a:ext cx="8229600" cy="114300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z="1400" smtClean="0"/>
              <a:t>22</a:t>
            </a:fld>
            <a:endParaRPr lang="ru-RU" sz="1400"/>
          </a:p>
        </p:txBody>
      </p:sp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971479" y="692833"/>
            <a:ext cx="7624018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плана реализации проекта</a:t>
            </a:r>
          </a:p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Текстовое поле 3"/>
          <p:cNvSpPr txBox="1"/>
          <p:nvPr/>
        </p:nvSpPr>
        <p:spPr>
          <a:xfrm>
            <a:off x="323850" y="1088390"/>
            <a:ext cx="8378190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Административное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разработке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локальных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актов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соблюдением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сроков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подготовки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пробного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урока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виртуальной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мастерской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обмена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материалами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виртуальной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мастерской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методическими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материалами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студентов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Замещающее содержимое 4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755650" y="2307527"/>
            <a:ext cx="7775575" cy="387477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8040" y="-171767"/>
            <a:ext cx="8229600" cy="114300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5803900" y="6395085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23</a:t>
            </a:fld>
            <a:endParaRPr lang="ru-RU" sz="1400"/>
          </a:p>
        </p:txBody>
      </p:sp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914329" y="692833"/>
            <a:ext cx="7624018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плана реализации проекта</a:t>
            </a:r>
          </a:p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40988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Текстовое поле 3"/>
          <p:cNvSpPr txBox="1"/>
          <p:nvPr/>
        </p:nvSpPr>
        <p:spPr>
          <a:xfrm>
            <a:off x="326390" y="1268730"/>
            <a:ext cx="837819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инструктажа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студентов</a:t>
            </a:r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и методистов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использованию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виртуальной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мастерской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Замещающее содержимое 6"/>
          <p:cNvPicPr>
            <a:picLocks noGrp="1" noChangeAspect="1"/>
          </p:cNvPicPr>
          <p:nvPr>
            <p:ph idx="1"/>
          </p:nvPr>
        </p:nvPicPr>
        <p:blipFill>
          <a:blip r:embed="rId4"/>
          <a:srcRect t="20105"/>
          <a:stretch>
            <a:fillRect/>
          </a:stretch>
        </p:blipFill>
        <p:spPr>
          <a:xfrm>
            <a:off x="4932045" y="4259580"/>
            <a:ext cx="3055620" cy="1886585"/>
          </a:xfrm>
          <a:prstGeom prst="rect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5"/>
          <a:srcRect l="20014" t="28708" r="15373" b="11795"/>
          <a:stretch>
            <a:fillRect/>
          </a:stretch>
        </p:blipFill>
        <p:spPr>
          <a:xfrm>
            <a:off x="4932045" y="2027555"/>
            <a:ext cx="3023235" cy="2088515"/>
          </a:xfrm>
          <a:prstGeom prst="rect">
            <a:avLst/>
          </a:prstGeom>
        </p:spPr>
      </p:pic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3940" y="1988820"/>
            <a:ext cx="3192145" cy="2127250"/>
          </a:xfrm>
          <a:prstGeom prst="rect">
            <a:avLst/>
          </a:prstGeom>
        </p:spPr>
      </p:pic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3940" y="4175125"/>
            <a:ext cx="3143250" cy="2094865"/>
          </a:xfrm>
          <a:prstGeom prst="rect">
            <a:avLst/>
          </a:prstGeom>
        </p:spPr>
      </p:pic>
      <p:sp>
        <p:nvSpPr>
          <p:cNvPr id="13" name="Номер слайда 2"/>
          <p:cNvSpPr txBox="1">
            <a:spLocks/>
          </p:cNvSpPr>
          <p:nvPr/>
        </p:nvSpPr>
        <p:spPr>
          <a:xfrm>
            <a:off x="8553585" y="6314055"/>
            <a:ext cx="504055" cy="4182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24</a:t>
            </a:fld>
            <a:endParaRPr lang="ru-RU" sz="1400"/>
          </a:p>
        </p:txBody>
      </p:sp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43844" y="977313"/>
            <a:ext cx="7624018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плана реализации проекта</a:t>
            </a:r>
          </a:p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Текстовое поле 3"/>
          <p:cNvSpPr txBox="1"/>
          <p:nvPr/>
        </p:nvSpPr>
        <p:spPr>
          <a:xfrm>
            <a:off x="382905" y="1412240"/>
            <a:ext cx="837819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инструкций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заполнению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технологической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карты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урока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шаблона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технологической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карты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урока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инструкции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виртуальной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мастерской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подготовки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студентов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пробному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уроку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результатов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опроса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студентов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психологическом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дискомфорте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время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подготовки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пробного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урока</a:t>
            </a:r>
            <a:endParaRPr lang="ru-RU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Замещающее содержимое 4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51520" y="3153077"/>
            <a:ext cx="4763770" cy="27463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2210" y="3585370"/>
            <a:ext cx="4444285" cy="291219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25</a:t>
            </a:fld>
            <a:endParaRPr lang="ru-RU" sz="1400"/>
          </a:p>
        </p:txBody>
      </p:sp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23825" y="960120"/>
            <a:ext cx="8837295" cy="7372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реализации проекта</a:t>
            </a:r>
          </a:p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Таблица 3"/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26584463"/>
              </p:ext>
            </p:extLst>
          </p:nvPr>
        </p:nvGraphicFramePr>
        <p:xfrm>
          <a:off x="367666" y="2853055"/>
          <a:ext cx="8508364" cy="3446336"/>
        </p:xfrm>
        <a:graphic>
          <a:graphicData uri="http://schemas.openxmlformats.org/drawingml/2006/table">
            <a:tbl>
              <a:tblPr/>
              <a:tblGrid>
                <a:gridCol w="3659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94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94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98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40900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latin typeface="Times New Roman" panose="02020603050405020304"/>
                          <a:ea typeface="Calibri" panose="020F0502020204030204"/>
                        </a:rPr>
                        <a:t>Наименование целевого показателя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latin typeface="Times New Roman" panose="02020603050405020304"/>
                          <a:ea typeface="Calibri" panose="020F0502020204030204"/>
                        </a:rPr>
                        <a:t>Текущее значение показателя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latin typeface="Times New Roman" panose="02020603050405020304"/>
                          <a:ea typeface="Calibri" panose="020F0502020204030204"/>
                        </a:rPr>
                        <a:t>Целевое значение показателя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latin typeface="Times New Roman" panose="02020603050405020304"/>
                          <a:ea typeface="Calibri" panose="020F0502020204030204"/>
                        </a:rPr>
                        <a:t>Фактически достигнутое значение показателя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0055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dirty="0" err="1">
                          <a:latin typeface="Times New Roman" panose="02020603050405020304"/>
                          <a:ea typeface="Times New Roman" panose="02020603050405020304"/>
                        </a:rPr>
                        <a:t>Время</a:t>
                      </a:r>
                      <a:r>
                        <a:rPr sz="1400" dirty="0">
                          <a:latin typeface="Times New Roman" panose="02020603050405020304"/>
                          <a:ea typeface="Times New Roman" panose="02020603050405020304"/>
                        </a:rPr>
                        <a:t> процесса подготовки </a:t>
                      </a:r>
                      <a:r>
                        <a:rPr sz="1400" dirty="0" err="1">
                          <a:latin typeface="Times New Roman" panose="02020603050405020304"/>
                          <a:ea typeface="Times New Roman" panose="02020603050405020304"/>
                        </a:rPr>
                        <a:t>пробного</a:t>
                      </a:r>
                      <a:r>
                        <a:rPr sz="1400" dirty="0">
                          <a:latin typeface="Times New Roman" panose="02020603050405020304"/>
                          <a:ea typeface="Times New Roman" panose="02020603050405020304"/>
                        </a:rPr>
                        <a:t> </a:t>
                      </a:r>
                      <a:r>
                        <a:rPr sz="1400" dirty="0" err="1">
                          <a:latin typeface="Times New Roman" panose="02020603050405020304"/>
                          <a:ea typeface="Times New Roman" panose="02020603050405020304"/>
                        </a:rPr>
                        <a:t>урока</a:t>
                      </a:r>
                      <a:r>
                        <a:rPr sz="1400" dirty="0">
                          <a:latin typeface="Times New Roman" panose="02020603050405020304"/>
                          <a:ea typeface="Times New Roman" panose="02020603050405020304"/>
                        </a:rPr>
                        <a:t> </a:t>
                      </a:r>
                      <a:r>
                        <a:rPr sz="1400" dirty="0" err="1">
                          <a:latin typeface="Times New Roman" panose="02020603050405020304"/>
                          <a:ea typeface="Times New Roman" panose="02020603050405020304"/>
                        </a:rPr>
                        <a:t>обучающимся</a:t>
                      </a:r>
                      <a:r>
                        <a:rPr sz="1400" dirty="0">
                          <a:latin typeface="Times New Roman" panose="02020603050405020304"/>
                          <a:ea typeface="Times New Roman" panose="02020603050405020304"/>
                        </a:rPr>
                        <a:t> </a:t>
                      </a:r>
                      <a:endParaRPr sz="1400" dirty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Times New Roman" panose="02020603050405020304"/>
                        </a:rPr>
                        <a:t>15 дней</a:t>
                      </a:r>
                      <a:endParaRPr sz="140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Times New Roman" panose="02020603050405020304"/>
                        </a:rPr>
                        <a:t>Сокращение в 3 раза</a:t>
                      </a:r>
                      <a:endParaRPr sz="140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5 дней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0055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dirty="0" err="1">
                          <a:latin typeface="Times New Roman" panose="02020603050405020304"/>
                          <a:ea typeface="Times New Roman" panose="02020603050405020304"/>
                        </a:rPr>
                        <a:t>Стандарт</a:t>
                      </a:r>
                      <a:r>
                        <a:rPr sz="1400" dirty="0">
                          <a:latin typeface="Times New Roman" panose="02020603050405020304"/>
                          <a:ea typeface="Times New Roman" panose="02020603050405020304"/>
                        </a:rPr>
                        <a:t> процесса подготовки </a:t>
                      </a:r>
                      <a:r>
                        <a:rPr sz="1400" dirty="0" err="1">
                          <a:latin typeface="Times New Roman" panose="02020603050405020304"/>
                          <a:ea typeface="Times New Roman" panose="02020603050405020304"/>
                        </a:rPr>
                        <a:t>пробного</a:t>
                      </a:r>
                      <a:r>
                        <a:rPr sz="1400" dirty="0">
                          <a:latin typeface="Times New Roman" panose="02020603050405020304"/>
                          <a:ea typeface="Times New Roman" panose="02020603050405020304"/>
                        </a:rPr>
                        <a:t> </a:t>
                      </a:r>
                      <a:r>
                        <a:rPr sz="1400" dirty="0" err="1">
                          <a:latin typeface="Times New Roman" panose="02020603050405020304"/>
                          <a:ea typeface="Times New Roman" panose="02020603050405020304"/>
                        </a:rPr>
                        <a:t>урока</a:t>
                      </a:r>
                      <a:r>
                        <a:rPr sz="1400" dirty="0">
                          <a:latin typeface="Times New Roman" panose="02020603050405020304"/>
                          <a:ea typeface="Times New Roman" panose="02020603050405020304"/>
                        </a:rPr>
                        <a:t> </a:t>
                      </a:r>
                      <a:r>
                        <a:rPr sz="1400" dirty="0" err="1">
                          <a:latin typeface="Times New Roman" panose="02020603050405020304"/>
                          <a:ea typeface="Times New Roman" panose="02020603050405020304"/>
                        </a:rPr>
                        <a:t>обучающимся</a:t>
                      </a:r>
                      <a:endParaRPr sz="1400" dirty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Times New Roman" panose="02020603050405020304"/>
                        </a:rPr>
                        <a:t>отсутствие</a:t>
                      </a:r>
                      <a:endParaRPr sz="140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dirty="0" err="1">
                          <a:latin typeface="Times New Roman" panose="02020603050405020304"/>
                          <a:ea typeface="Times New Roman" panose="02020603050405020304"/>
                        </a:rPr>
                        <a:t>наличие</a:t>
                      </a:r>
                      <a:endParaRPr sz="1400" dirty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наличие</a:t>
                      </a:r>
                      <a:endParaRPr sz="140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5478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dirty="0" err="1">
                          <a:latin typeface="Times New Roman" panose="02020603050405020304"/>
                          <a:ea typeface="Times New Roman" panose="02020603050405020304"/>
                        </a:rPr>
                        <a:t>Доля</a:t>
                      </a:r>
                      <a:r>
                        <a:rPr sz="1400" dirty="0">
                          <a:latin typeface="Times New Roman" panose="02020603050405020304"/>
                          <a:ea typeface="Times New Roman" panose="02020603050405020304"/>
                        </a:rPr>
                        <a:t> обучающихся, </a:t>
                      </a:r>
                      <a:r>
                        <a:rPr sz="1400" dirty="0" err="1">
                          <a:latin typeface="Times New Roman" panose="02020603050405020304"/>
                          <a:ea typeface="Times New Roman" panose="02020603050405020304"/>
                        </a:rPr>
                        <a:t>удовлетворенных</a:t>
                      </a:r>
                      <a:r>
                        <a:rPr sz="1400" dirty="0">
                          <a:latin typeface="Times New Roman" panose="02020603050405020304"/>
                          <a:ea typeface="Times New Roman" panose="02020603050405020304"/>
                        </a:rPr>
                        <a:t> </a:t>
                      </a:r>
                      <a:r>
                        <a:rPr sz="1400" dirty="0" err="1">
                          <a:latin typeface="Times New Roman" panose="02020603050405020304"/>
                          <a:ea typeface="Times New Roman" panose="02020603050405020304"/>
                        </a:rPr>
                        <a:t>качеством</a:t>
                      </a:r>
                      <a:r>
                        <a:rPr sz="1400" dirty="0">
                          <a:latin typeface="Times New Roman" panose="02020603050405020304"/>
                          <a:ea typeface="Times New Roman" panose="02020603050405020304"/>
                        </a:rPr>
                        <a:t> процесса подготовки </a:t>
                      </a:r>
                      <a:r>
                        <a:rPr sz="1400" dirty="0" err="1">
                          <a:latin typeface="Times New Roman" panose="02020603050405020304"/>
                          <a:ea typeface="Times New Roman" panose="02020603050405020304"/>
                        </a:rPr>
                        <a:t>пробного</a:t>
                      </a:r>
                      <a:r>
                        <a:rPr sz="1400" dirty="0">
                          <a:latin typeface="Times New Roman" panose="02020603050405020304"/>
                          <a:ea typeface="Times New Roman" panose="02020603050405020304"/>
                        </a:rPr>
                        <a:t> </a:t>
                      </a:r>
                      <a:r>
                        <a:rPr sz="1400" dirty="0" err="1">
                          <a:latin typeface="Times New Roman" panose="02020603050405020304"/>
                          <a:ea typeface="Times New Roman" panose="02020603050405020304"/>
                        </a:rPr>
                        <a:t>урока</a:t>
                      </a:r>
                      <a:r>
                        <a:rPr sz="1400" dirty="0">
                          <a:latin typeface="Times New Roman" panose="02020603050405020304"/>
                          <a:ea typeface="Times New Roman" panose="02020603050405020304"/>
                        </a:rPr>
                        <a:t> </a:t>
                      </a:r>
                      <a:endParaRPr sz="1400" dirty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dirty="0">
                          <a:latin typeface="Times New Roman" panose="02020603050405020304"/>
                          <a:ea typeface="Times New Roman" panose="02020603050405020304"/>
                        </a:rPr>
                        <a:t>50%   </a:t>
                      </a:r>
                      <a:endParaRPr sz="1400" dirty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Times New Roman" panose="02020603050405020304"/>
                        </a:rPr>
                        <a:t>Увеличение на 30%  </a:t>
                      </a:r>
                      <a:endParaRPr sz="140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80%</a:t>
                      </a:r>
                      <a:endParaRPr sz="140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848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Times New Roman" panose="02020603050405020304"/>
                        </a:rPr>
                        <a:t>Доля обучающихся, подготовивших пробный урок на «хорошо» и «отлично»</a:t>
                      </a:r>
                      <a:endParaRPr sz="140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Times New Roman" panose="02020603050405020304"/>
                        </a:rPr>
                        <a:t>60%  </a:t>
                      </a:r>
                      <a:endParaRPr sz="140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Times New Roman" panose="02020603050405020304"/>
                        </a:rPr>
                        <a:t>Увеличение в 1.5 раза  </a:t>
                      </a:r>
                      <a:endParaRPr sz="140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dirty="0">
                          <a:latin typeface="Times New Roman" panose="02020603050405020304"/>
                          <a:ea typeface="Calibri" panose="020F0502020204030204"/>
                        </a:rPr>
                        <a:t>90%</a:t>
                      </a:r>
                      <a:endParaRPr sz="1400" dirty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6" name="TextBox 11"/>
          <p:cNvSpPr/>
          <p:nvPr/>
        </p:nvSpPr>
        <p:spPr>
          <a:xfrm>
            <a:off x="395605" y="1628775"/>
            <a:ext cx="8537575" cy="153543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457200" indent="-457200" algn="just">
              <a:lnSpc>
                <a:spcPct val="100000"/>
              </a:lnSpc>
              <a:buAutoNum type="arabicPeriod"/>
            </a:pPr>
            <a:r>
              <a:rPr lang="ru-RU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 реализации проекта; разработанные </a:t>
            </a:r>
            <a:r>
              <a:rPr lang="ru-RU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инструкции по использованию виртуальной мастерской (для студентов, методистов).</a:t>
            </a:r>
          </a:p>
          <a:p>
            <a:pPr marL="457200" indent="-457200" algn="just">
              <a:lnSpc>
                <a:spcPct val="100000"/>
              </a:lnSpc>
              <a:buAutoNum type="arabicPeriod"/>
            </a:pPr>
            <a:r>
              <a:rPr lang="ru-RU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 целевых и фактических показателей в ходе реализации проекта:</a:t>
            </a:r>
          </a:p>
          <a:p>
            <a:pPr algn="just">
              <a:lnSpc>
                <a:spcPct val="100000"/>
              </a:lnSpc>
            </a:pPr>
            <a:endParaRPr lang="ru-RU" sz="2000" spc="-1" dirty="0">
              <a:latin typeface="Arial" panose="020B0604020202020204"/>
            </a:endParaRPr>
          </a:p>
          <a:p>
            <a:pPr marL="457200" indent="-457200" algn="just">
              <a:lnSpc>
                <a:spcPct val="100000"/>
              </a:lnSpc>
              <a:buAutoNum type="arabicPeriod"/>
            </a:pPr>
            <a:endParaRPr lang="ru-RU" sz="2000" b="1" spc="-1" dirty="0">
              <a:solidFill>
                <a:srgbClr val="002060"/>
              </a:solidFill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26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1268760"/>
            <a:ext cx="3672408" cy="2376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581357" y="1268760"/>
            <a:ext cx="3960440" cy="2376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55576" y="3789040"/>
            <a:ext cx="3672408" cy="2376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644007" y="3813781"/>
            <a:ext cx="3897789" cy="23515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Замещающее содержимое 1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043940" y="3878580"/>
            <a:ext cx="3139440" cy="2222500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390" y="1484630"/>
            <a:ext cx="3816350" cy="1901190"/>
          </a:xfrm>
          <a:prstGeom prst="rect">
            <a:avLst/>
          </a:prstGeom>
        </p:spPr>
      </p:pic>
      <p:pic>
        <p:nvPicPr>
          <p:cNvPr id="18" name="Изображение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3845" y="3861435"/>
            <a:ext cx="2437765" cy="22066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Изображение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3895" y="1129030"/>
            <a:ext cx="2010410" cy="20713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2" name="Изображение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11730" y="1989455"/>
            <a:ext cx="1860550" cy="16446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TextBox 16"/>
          <p:cNvSpPr txBox="1"/>
          <p:nvPr/>
        </p:nvSpPr>
        <p:spPr>
          <a:xfrm>
            <a:off x="123844" y="591360"/>
            <a:ext cx="8837295" cy="7372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реализации проекта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669" y="934173"/>
            <a:ext cx="8925540" cy="634082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реализации процесса (алгоритм) 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«Оптимизация</a:t>
            </a:r>
            <a:r>
              <a:rPr lang="en-US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процесса</a:t>
            </a:r>
            <a:r>
              <a:rPr lang="en-US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подготовки</a:t>
            </a:r>
            <a:r>
              <a:rPr lang="en-US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</a:t>
            </a:r>
            <a:r>
              <a:rPr lang="en-US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пробному</a:t>
            </a:r>
            <a:r>
              <a:rPr lang="en-US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уроку</a:t>
            </a:r>
            <a:r>
              <a:rPr lang="en-US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обучающихся</a:t>
            </a:r>
            <a:r>
              <a:rPr lang="en-US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ГБПОУ</a:t>
            </a:r>
            <a:r>
              <a:rPr lang="en-US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«Магнитогорский</a:t>
            </a:r>
            <a:r>
              <a:rPr lang="en-US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педагогический</a:t>
            </a:r>
            <a:r>
              <a:rPr lang="en-US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колледж»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27</a:t>
            </a:fld>
            <a:endParaRPr lang="ru-RU"/>
          </a:p>
        </p:txBody>
      </p:sp>
      <p:pic>
        <p:nvPicPr>
          <p:cNvPr id="5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318945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Diagram1"/>
          <p:cNvGraphicFramePr/>
          <p:nvPr>
            <p:extLst>
              <p:ext uri="{D42A27DB-BD31-4B8C-83A1-F6EECF244321}">
                <p14:modId xmlns:p14="http://schemas.microsoft.com/office/powerpoint/2010/main" val="1422848087"/>
              </p:ext>
            </p:extLst>
          </p:nvPr>
        </p:nvGraphicFramePr>
        <p:xfrm>
          <a:off x="323850" y="2254067"/>
          <a:ext cx="8725535" cy="41173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Изображение 21">
            <a:extLst>
              <a:ext uri="{FF2B5EF4-FFF2-40B4-BE49-F238E27FC236}">
                <a16:creationId xmlns:a16="http://schemas.microsoft.com/office/drawing/2014/main" id="{FC50373E-527C-2F16-2BFB-4049AF5DEAA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68545" y="3560365"/>
            <a:ext cx="977530" cy="8640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1800E7D-5717-0708-C7E8-4B5B62F3FE8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46197" y="3237450"/>
            <a:ext cx="977531" cy="100679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48E92BC-8865-26CC-8DE2-13212488DEA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33854" y="5100614"/>
            <a:ext cx="1344270" cy="66784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5B8F551-92B9-DB6F-15D8-5D68C2D7EF5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35296" y="1903998"/>
            <a:ext cx="1323749" cy="72765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EFE9A73-CC0B-A7E8-14DA-3167F47AB16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91864" y="3447396"/>
            <a:ext cx="1167182" cy="77812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E611D15-4BB7-9AFC-4B37-CDB777E5010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32911" y="1875429"/>
            <a:ext cx="1470911" cy="727653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194CE-264B-9938-0CCD-9147F411A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8C7DCB-A6DF-9D0E-252C-A47C5DA95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CE8FEDA-706E-00B2-649B-C56E2E763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28</a:t>
            </a:fld>
            <a:endParaRPr lang="ru-RU" sz="1400"/>
          </a:p>
        </p:txBody>
      </p:sp>
      <p:pic>
        <p:nvPicPr>
          <p:cNvPr id="10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4080E7DE-EAA3-2963-FF35-9C4689D4A8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>
            <a:extLst>
              <a:ext uri="{FF2B5EF4-FFF2-40B4-BE49-F238E27FC236}">
                <a16:creationId xmlns:a16="http://schemas.microsoft.com/office/drawing/2014/main" id="{03D95524-5478-5649-C462-FEA4686D18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2CA307D6-8DBF-3832-505B-8CF736138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252412A-E438-6C31-9E43-961C895CFD7C}"/>
              </a:ext>
            </a:extLst>
          </p:cNvPr>
          <p:cNvSpPr txBox="1"/>
          <p:nvPr/>
        </p:nvSpPr>
        <p:spPr>
          <a:xfrm>
            <a:off x="123844" y="919413"/>
            <a:ext cx="9001000" cy="10091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 текущего состояния процесса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реализации проекта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Оптимизация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процесса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подготовки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пробному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уроку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обучающихся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endParaRPr lang="en-US" alt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ГБПОУ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</a:t>
            </a:r>
            <a:r>
              <a:rPr lang="en-US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Магнитогорский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педагогический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колледж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326" y="2276872"/>
            <a:ext cx="8356147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9465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29</a:t>
            </a:fld>
            <a:endParaRPr lang="ru-RU"/>
          </a:p>
        </p:txBody>
      </p:sp>
      <p:pic>
        <p:nvPicPr>
          <p:cNvPr id="14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00103" y="772740"/>
            <a:ext cx="7501345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Ссылка на сайт ОО (вкладка Бережливое образование)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116583" y="1125312"/>
            <a:ext cx="6953250" cy="39878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https://xn--80agvfr.xn--p1ai/teachers/berezhlivyy-kolledzh.php</a:t>
            </a:r>
          </a:p>
        </p:txBody>
      </p:sp>
      <p:pic>
        <p:nvPicPr>
          <p:cNvPr id="3" name="Замещающее содержимое 2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95605" y="1524000"/>
            <a:ext cx="8229600" cy="2437130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5"/>
          <a:srcRect t="2410"/>
          <a:stretch>
            <a:fillRect/>
          </a:stretch>
        </p:blipFill>
        <p:spPr>
          <a:xfrm>
            <a:off x="539750" y="3961130"/>
            <a:ext cx="8084820" cy="293116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594*78"/>
  <p:tag name="TABLE_ENDDRAG_RECT" val="15*381*594*7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62*396"/>
  <p:tag name="TABLE_ENDDRAG_RECT" val="28*94*663*39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702*69"/>
  <p:tag name="TABLE_ENDDRAG_RECT" val="8*401*702*6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82*399"/>
  <p:tag name="TABLE_ENDDRAG_RECT" val="15*88*682*39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88*180"/>
  <p:tag name="TABLE_ENDDRAG_RECT" val="19*94*688*18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55*193"/>
  <p:tag name="TABLE_ENDDRAG_RECT" val="55*224*655*193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</TotalTime>
  <Words>1241</Words>
  <Application>Microsoft Office PowerPoint</Application>
  <PresentationFormat>Экран (4:3)</PresentationFormat>
  <Paragraphs>293</Paragraphs>
  <Slides>29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4" baseType="lpstr">
      <vt:lpstr>Arial</vt:lpstr>
      <vt:lpstr>Calibri</vt:lpstr>
      <vt:lpstr>Times New Roman</vt:lpstr>
      <vt:lpstr>Тема Office</vt:lpstr>
      <vt:lpstr>think-cell Slide</vt:lpstr>
      <vt:lpstr>Челябинская область</vt:lpstr>
      <vt:lpstr>Презентация PowerPoint</vt:lpstr>
      <vt:lpstr>Челябинская область</vt:lpstr>
      <vt:lpstr>Презентация PowerPoint</vt:lpstr>
      <vt:lpstr>Челябинская область</vt:lpstr>
      <vt:lpstr>Презентация PowerPoint</vt:lpstr>
      <vt:lpstr>Презентация PowerPoint</vt:lpstr>
      <vt:lpstr>Челябинская область</vt:lpstr>
      <vt:lpstr>Челябинская область</vt:lpstr>
      <vt:lpstr>Челябинская область</vt:lpstr>
      <vt:lpstr>Презентация PowerPoint</vt:lpstr>
      <vt:lpstr>Презентация PowerPoint</vt:lpstr>
      <vt:lpstr>Челябинская область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Достигнутые результаты (было и стало) </vt:lpstr>
      <vt:lpstr>Презентация PowerPoint</vt:lpstr>
      <vt:lpstr>Челябинская область</vt:lpstr>
      <vt:lpstr>Челябинская область</vt:lpstr>
      <vt:lpstr>Челябинская область</vt:lpstr>
      <vt:lpstr>Челябинская область</vt:lpstr>
      <vt:lpstr>Презентация PowerPoint</vt:lpstr>
      <vt:lpstr>Стандарт реализации процесса (алгоритм)  «Оптимизация процесса подготовки к пробному уроку обучающихся  ГБПОУ «Магнитогорский педагогический колледж»</vt:lpstr>
      <vt:lpstr>Челябинская область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организации</dc:title>
  <dc:creator>Шиянова Елена Николаевна</dc:creator>
  <cp:lastModifiedBy>Студент</cp:lastModifiedBy>
  <cp:revision>154</cp:revision>
  <cp:lastPrinted>2019-04-25T09:14:00Z</cp:lastPrinted>
  <dcterms:created xsi:type="dcterms:W3CDTF">2018-08-20T14:01:00Z</dcterms:created>
  <dcterms:modified xsi:type="dcterms:W3CDTF">2026-01-29T06:04:57Z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95DC296020EC4394B1A9E7A36425DD4D_13</vt:lpwstr>
  </property>
  <property fmtid="{D5CDD505-2E9C-101B-9397-08002B2CF9AE}" pid="3" name="KSOProductBuildVer">
    <vt:lpwstr>1049-12.2.0.23155</vt:lpwstr>
  </property>
</Properties>
</file>