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306" r:id="rId3"/>
    <p:sldId id="830" r:id="rId4"/>
    <p:sldId id="315" r:id="rId5"/>
    <p:sldId id="831" r:id="rId6"/>
    <p:sldId id="311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3721" autoAdjust="0"/>
  </p:normalViewPr>
  <p:slideViewPr>
    <p:cSldViewPr>
      <p:cViewPr varScale="1">
        <p:scale>
          <a:sx n="82" d="100"/>
          <a:sy n="82" d="100"/>
        </p:scale>
        <p:origin x="16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E2F4CF-8E9E-4556-A163-5F9662B36030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1F6CF1A-3E0A-4944-BBAB-429C199427D7}">
      <dgm:prSet phldrT="[Текст]" custT="1"/>
      <dgm:spPr>
        <a:solidFill>
          <a:srgbClr val="99EC88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РАУНД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1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Опмимизированный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процесс»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Рассматриваются понятия сбалансированная работа, используя замеры времени выполнения каждой операции, рассмотреть возможность перераспределения осуществления действий между участниками процесса ОМП, исключая ненужную работу. 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проводят этап анализа действий по оптимизации процесса заполнения протокола ОМП. Заполняется доска </a:t>
          </a:r>
          <a:r>
            <a:rPr lang="ru-RU" sz="11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канбан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обсуждаются варианты дальнейшей оптимизации производственного процесса. </a:t>
          </a:r>
          <a:endParaRPr lang="ru-RU" sz="10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2745F-5769-424E-9A71-A0A12F65C06B}" type="parTrans" cxnId="{715815F5-FB39-47EB-A46B-A539B1293B67}">
      <dgm:prSet/>
      <dgm:spPr/>
      <dgm:t>
        <a:bodyPr/>
        <a:lstStyle/>
        <a:p>
          <a:endParaRPr lang="ru-RU"/>
        </a:p>
      </dgm:t>
    </dgm:pt>
    <dgm:pt modelId="{527C501D-A1F6-4B1F-8A0A-48E6053E51ED}" type="sibTrans" cxnId="{715815F5-FB39-47EB-A46B-A539B1293B67}">
      <dgm:prSet/>
      <dgm:spPr/>
      <dgm:t>
        <a:bodyPr/>
        <a:lstStyle/>
        <a:p>
          <a:endParaRPr lang="ru-RU"/>
        </a:p>
      </dgm:t>
    </dgm:pt>
    <dgm:pt modelId="{70ADB22A-0509-41CB-90CB-78027D564311}">
      <dgm:prSet phldrT="[Текст]" custT="1"/>
      <dgm:spPr>
        <a:solidFill>
          <a:srgbClr val="FCCB42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РАУНД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«Сбалансированный процесс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при необходимости</a:t>
          </a:r>
          <a:endParaRPr lang="ru-RU" sz="1100" b="0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E5374F-D3CB-40CC-8DF4-BCBBA431CC94}" type="parTrans" cxnId="{A2FB0BEB-011B-47EE-ACDE-F422D26BE090}">
      <dgm:prSet/>
      <dgm:spPr/>
      <dgm:t>
        <a:bodyPr/>
        <a:lstStyle/>
        <a:p>
          <a:endParaRPr lang="ru-RU"/>
        </a:p>
      </dgm:t>
    </dgm:pt>
    <dgm:pt modelId="{A240FEF3-1FB3-4F98-A860-4B416932830F}" type="sibTrans" cxnId="{A2FB0BEB-011B-47EE-ACDE-F422D26BE090}">
      <dgm:prSet/>
      <dgm:spPr/>
      <dgm:t>
        <a:bodyPr/>
        <a:lstStyle/>
        <a:p>
          <a:endParaRPr lang="ru-RU"/>
        </a:p>
      </dgm:t>
    </dgm:pt>
    <dgm:pt modelId="{F20BCCEC-7984-4AD7-8A2C-36FFB80ED335}">
      <dgm:prSet phldrT="[Текст]" custT="1"/>
      <dgm:spPr>
        <a:solidFill>
          <a:srgbClr val="9EE0FE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РАУНД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«Типичный процесс»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Выявить проблематику процесса осмотра места преступления, формирования коренных причин и разработать план мероприятий по их устранению.  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Определить виды потерь в процессе осмотра места преступления. 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Подобрать инструменты бережливого производства для устранения потерь. 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Изучить механизм взаимодействия между субъектами процесса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Выстроить оптимизированный процесс осмотра места преступления в рамках стандартизации системы уголовного производства. </a:t>
          </a:r>
          <a:r>
            <a: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	</a:t>
          </a:r>
          <a:r>
            <a:rPr lang="ru-RU" sz="1000" dirty="0">
              <a:solidFill>
                <a:schemeClr val="tx1"/>
              </a:solidFill>
            </a:rPr>
            <a:t>	</a:t>
          </a:r>
          <a:r>
            <a:rPr lang="ru-RU" sz="1200" dirty="0"/>
            <a:t>		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C6B3D9-2D4D-4B15-8962-958CF606AEB9}" type="parTrans" cxnId="{9E728FB4-8D0D-4DA7-9636-09F17C9FAB0A}">
      <dgm:prSet/>
      <dgm:spPr/>
      <dgm:t>
        <a:bodyPr/>
        <a:lstStyle/>
        <a:p>
          <a:endParaRPr lang="ru-RU"/>
        </a:p>
      </dgm:t>
    </dgm:pt>
    <dgm:pt modelId="{6A9C6AAC-B9B0-40BC-A813-46A17F81AAF8}" type="sibTrans" cxnId="{9E728FB4-8D0D-4DA7-9636-09F17C9FAB0A}">
      <dgm:prSet/>
      <dgm:spPr/>
      <dgm:t>
        <a:bodyPr/>
        <a:lstStyle/>
        <a:p>
          <a:endParaRPr lang="ru-RU"/>
        </a:p>
      </dgm:t>
    </dgm:pt>
    <dgm:pt modelId="{54D2F4B2-3D34-4C4E-B2D4-42986B164871}" type="pres">
      <dgm:prSet presAssocID="{3AE2F4CF-8E9E-4556-A163-5F9662B36030}" presName="CompostProcess" presStyleCnt="0">
        <dgm:presLayoutVars>
          <dgm:dir/>
          <dgm:resizeHandles val="exact"/>
        </dgm:presLayoutVars>
      </dgm:prSet>
      <dgm:spPr/>
    </dgm:pt>
    <dgm:pt modelId="{16A6D8F3-BFCC-4572-ABA7-2E1B2AB8A298}" type="pres">
      <dgm:prSet presAssocID="{3AE2F4CF-8E9E-4556-A163-5F9662B36030}" presName="arrow" presStyleLbl="bgShp" presStyleIdx="0" presStyleCnt="1" custScaleX="117647" custLinFactNeighborX="-10454"/>
      <dgm:spPr/>
    </dgm:pt>
    <dgm:pt modelId="{21C0E408-BE13-4A25-9357-1FDE9D3AFDC1}" type="pres">
      <dgm:prSet presAssocID="{3AE2F4CF-8E9E-4556-A163-5F9662B36030}" presName="linearProcess" presStyleCnt="0"/>
      <dgm:spPr/>
    </dgm:pt>
    <dgm:pt modelId="{FAD9ACE0-C40A-43EA-8206-DF59AD7AA12A}" type="pres">
      <dgm:prSet presAssocID="{F20BCCEC-7984-4AD7-8A2C-36FFB80ED335}" presName="textNode" presStyleLbl="node1" presStyleIdx="0" presStyleCnt="3" custScaleY="180802" custLinFactNeighborX="5501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E29C59-1C59-4B4D-ADDA-3439CB15A122}" type="pres">
      <dgm:prSet presAssocID="{6A9C6AAC-B9B0-40BC-A813-46A17F81AAF8}" presName="sibTrans" presStyleCnt="0"/>
      <dgm:spPr/>
    </dgm:pt>
    <dgm:pt modelId="{9DDCB04B-4A31-4107-B7CF-04452DD67221}" type="pres">
      <dgm:prSet presAssocID="{11F6CF1A-3E0A-4944-BBAB-429C199427D7}" presName="textNode" presStyleLbl="node1" presStyleIdx="1" presStyleCnt="3" custScaleY="17593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D43B7-08C1-4E3D-B225-7FD2D60E48CE}" type="pres">
      <dgm:prSet presAssocID="{527C501D-A1F6-4B1F-8A0A-48E6053E51ED}" presName="sibTrans" presStyleCnt="0"/>
      <dgm:spPr/>
    </dgm:pt>
    <dgm:pt modelId="{76141EE3-B11E-47B4-BA24-C7D07B9B11AC}" type="pres">
      <dgm:prSet presAssocID="{70ADB22A-0509-41CB-90CB-78027D564311}" presName="textNode" presStyleLbl="node1" presStyleIdx="2" presStyleCnt="3" custScaleY="182888" custLinFactNeighborX="-56144" custLinFactNeighborY="-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FB0BEB-011B-47EE-ACDE-F422D26BE090}" srcId="{3AE2F4CF-8E9E-4556-A163-5F9662B36030}" destId="{70ADB22A-0509-41CB-90CB-78027D564311}" srcOrd="2" destOrd="0" parTransId="{32E5374F-D3CB-40CC-8DF4-BCBBA431CC94}" sibTransId="{A240FEF3-1FB3-4F98-A860-4B416932830F}"/>
    <dgm:cxn modelId="{C52DB709-773F-4DC6-AC5F-F1960BD16141}" type="presOf" srcId="{3AE2F4CF-8E9E-4556-A163-5F9662B36030}" destId="{54D2F4B2-3D34-4C4E-B2D4-42986B164871}" srcOrd="0" destOrd="0" presId="urn:microsoft.com/office/officeart/2005/8/layout/hProcess9"/>
    <dgm:cxn modelId="{7C96E166-3C0F-41FE-9F25-81938B2E8369}" type="presOf" srcId="{11F6CF1A-3E0A-4944-BBAB-429C199427D7}" destId="{9DDCB04B-4A31-4107-B7CF-04452DD67221}" srcOrd="0" destOrd="0" presId="urn:microsoft.com/office/officeart/2005/8/layout/hProcess9"/>
    <dgm:cxn modelId="{7111A76E-BD31-483F-84C3-E2EC86C1E403}" type="presOf" srcId="{F20BCCEC-7984-4AD7-8A2C-36FFB80ED335}" destId="{FAD9ACE0-C40A-43EA-8206-DF59AD7AA12A}" srcOrd="0" destOrd="0" presId="urn:microsoft.com/office/officeart/2005/8/layout/hProcess9"/>
    <dgm:cxn modelId="{715815F5-FB39-47EB-A46B-A539B1293B67}" srcId="{3AE2F4CF-8E9E-4556-A163-5F9662B36030}" destId="{11F6CF1A-3E0A-4944-BBAB-429C199427D7}" srcOrd="1" destOrd="0" parTransId="{26C2745F-5769-424E-9A71-A0A12F65C06B}" sibTransId="{527C501D-A1F6-4B1F-8A0A-48E6053E51ED}"/>
    <dgm:cxn modelId="{C0C09563-D6C2-4128-B2CE-FA464C7037DC}" type="presOf" srcId="{70ADB22A-0509-41CB-90CB-78027D564311}" destId="{76141EE3-B11E-47B4-BA24-C7D07B9B11AC}" srcOrd="0" destOrd="0" presId="urn:microsoft.com/office/officeart/2005/8/layout/hProcess9"/>
    <dgm:cxn modelId="{9E728FB4-8D0D-4DA7-9636-09F17C9FAB0A}" srcId="{3AE2F4CF-8E9E-4556-A163-5F9662B36030}" destId="{F20BCCEC-7984-4AD7-8A2C-36FFB80ED335}" srcOrd="0" destOrd="0" parTransId="{DCC6B3D9-2D4D-4B15-8962-958CF606AEB9}" sibTransId="{6A9C6AAC-B9B0-40BC-A813-46A17F81AAF8}"/>
    <dgm:cxn modelId="{89BC46A6-A012-445E-8C26-A351C508C7F3}" type="presParOf" srcId="{54D2F4B2-3D34-4C4E-B2D4-42986B164871}" destId="{16A6D8F3-BFCC-4572-ABA7-2E1B2AB8A298}" srcOrd="0" destOrd="0" presId="urn:microsoft.com/office/officeart/2005/8/layout/hProcess9"/>
    <dgm:cxn modelId="{97B62EA8-2A51-45B2-BA63-00A77A1165B4}" type="presParOf" srcId="{54D2F4B2-3D34-4C4E-B2D4-42986B164871}" destId="{21C0E408-BE13-4A25-9357-1FDE9D3AFDC1}" srcOrd="1" destOrd="0" presId="urn:microsoft.com/office/officeart/2005/8/layout/hProcess9"/>
    <dgm:cxn modelId="{DEC33115-645E-4120-8B27-5D545EF90AD5}" type="presParOf" srcId="{21C0E408-BE13-4A25-9357-1FDE9D3AFDC1}" destId="{FAD9ACE0-C40A-43EA-8206-DF59AD7AA12A}" srcOrd="0" destOrd="0" presId="urn:microsoft.com/office/officeart/2005/8/layout/hProcess9"/>
    <dgm:cxn modelId="{F2557931-A80F-4D62-945C-DF6637BF1FD5}" type="presParOf" srcId="{21C0E408-BE13-4A25-9357-1FDE9D3AFDC1}" destId="{D8E29C59-1C59-4B4D-ADDA-3439CB15A122}" srcOrd="1" destOrd="0" presId="urn:microsoft.com/office/officeart/2005/8/layout/hProcess9"/>
    <dgm:cxn modelId="{08AB57F3-558D-498A-A202-3F6CBFA3DEC8}" type="presParOf" srcId="{21C0E408-BE13-4A25-9357-1FDE9D3AFDC1}" destId="{9DDCB04B-4A31-4107-B7CF-04452DD67221}" srcOrd="2" destOrd="0" presId="urn:microsoft.com/office/officeart/2005/8/layout/hProcess9"/>
    <dgm:cxn modelId="{CF26F96C-9502-45EE-A8B9-CEEED7DF058B}" type="presParOf" srcId="{21C0E408-BE13-4A25-9357-1FDE9D3AFDC1}" destId="{775D43B7-08C1-4E3D-B225-7FD2D60E48CE}" srcOrd="3" destOrd="0" presId="urn:microsoft.com/office/officeart/2005/8/layout/hProcess9"/>
    <dgm:cxn modelId="{E7118CDD-3092-49A3-A086-2BC3899C28D1}" type="presParOf" srcId="{21C0E408-BE13-4A25-9357-1FDE9D3AFDC1}" destId="{76141EE3-B11E-47B4-BA24-C7D07B9B11A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6D8F3-BFCC-4572-ABA7-2E1B2AB8A298}">
      <dsp:nvSpPr>
        <dsp:cNvPr id="0" name=""/>
        <dsp:cNvSpPr/>
      </dsp:nvSpPr>
      <dsp:spPr>
        <a:xfrm>
          <a:off x="0" y="0"/>
          <a:ext cx="7588726" cy="535151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9ACE0-C40A-43EA-8206-DF59AD7AA12A}">
      <dsp:nvSpPr>
        <dsp:cNvPr id="0" name=""/>
        <dsp:cNvSpPr/>
      </dsp:nvSpPr>
      <dsp:spPr>
        <a:xfrm>
          <a:off x="191945" y="740628"/>
          <a:ext cx="2335267" cy="3870257"/>
        </a:xfrm>
        <a:prstGeom prst="roundRect">
          <a:avLst/>
        </a:prstGeom>
        <a:solidFill>
          <a:srgbClr val="9EE0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РАУНД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«Типичный процесс»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Выявить проблематику процесса осмотра места преступления, формирования коренных причин и разработать план мероприятий по их устранению. 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Определить виды потерь в процессе осмотра места преступления.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Подобрать инструменты бережливого производства для устранения потерь.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Изучить механизм взаимодействия между субъектами процесса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Выстроить оптимизированный процесс осмотра места преступления в рамках стандартизации системы уголовного производства. 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	</a:t>
          </a:r>
          <a:r>
            <a:rPr lang="ru-RU" sz="1000" kern="1200" dirty="0">
              <a:solidFill>
                <a:schemeClr val="tx1"/>
              </a:solidFill>
            </a:rPr>
            <a:t>	</a:t>
          </a:r>
          <a:r>
            <a:rPr lang="ru-RU" sz="1200" kern="1200" dirty="0"/>
            <a:t>		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943" y="854626"/>
        <a:ext cx="2107271" cy="3642261"/>
      </dsp:txXfrm>
    </dsp:sp>
    <dsp:sp modelId="{9DDCB04B-4A31-4107-B7CF-04452DD67221}">
      <dsp:nvSpPr>
        <dsp:cNvPr id="0" name=""/>
        <dsp:cNvSpPr/>
      </dsp:nvSpPr>
      <dsp:spPr>
        <a:xfrm>
          <a:off x="2626731" y="792762"/>
          <a:ext cx="2335267" cy="3765988"/>
        </a:xfrm>
        <a:prstGeom prst="roundRect">
          <a:avLst/>
        </a:prstGeom>
        <a:solidFill>
          <a:srgbClr val="99EC8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РАУНД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1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Опмимизированный</a:t>
          </a:r>
          <a:r>
            <a: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процесс»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Рассматриваются понятия сбалансированная работа, используя замеры времени выполнения каждой операции, рассмотреть возможность перераспределения осуществления действий между участниками процесса ОМП, исключая ненужную работу.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проводят этап анализа действий по оптимизации процесса заполнения протокола ОМП. Заполняется доска </a:t>
          </a:r>
          <a:r>
            <a:rPr lang="ru-RU" sz="11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канбан</a:t>
          </a: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обсуждаются варианты дальнейшей оптимизации производственного процесса. </a:t>
          </a:r>
          <a:endParaRPr lang="ru-RU" sz="10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0729" y="906760"/>
        <a:ext cx="2107271" cy="3537992"/>
      </dsp:txXfrm>
    </dsp:sp>
    <dsp:sp modelId="{76141EE3-B11E-47B4-BA24-C7D07B9B11AC}">
      <dsp:nvSpPr>
        <dsp:cNvPr id="0" name=""/>
        <dsp:cNvSpPr/>
      </dsp:nvSpPr>
      <dsp:spPr>
        <a:xfrm>
          <a:off x="5059014" y="700877"/>
          <a:ext cx="2335267" cy="3914910"/>
        </a:xfrm>
        <a:prstGeom prst="roundRect">
          <a:avLst/>
        </a:prstGeom>
        <a:solidFill>
          <a:srgbClr val="FCCB4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РАУНД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«Сбалансированный процесс</a:t>
          </a:r>
          <a:r>
            <a: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при необходимости</a:t>
          </a:r>
          <a:endParaRPr lang="ru-RU" sz="1100" b="0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73012" y="814875"/>
        <a:ext cx="2107271" cy="3686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22.01.2026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22.01.2026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22.01.2026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971600" y="752766"/>
            <a:ext cx="748883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1475655" y="1499956"/>
            <a:ext cx="6336704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ФАБРИКА ПРАКТИЧЕСКОГО ОБУЧЕНИЯ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«ОСМОТР МЕСТА ПРЕСТУПЛЕНИЯ»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915816" y="6011996"/>
            <a:ext cx="26277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- 2025 г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" t="4249" r="20875" b="17070"/>
          <a:stretch/>
        </p:blipFill>
        <p:spPr bwMode="auto">
          <a:xfrm>
            <a:off x="483844" y="3585170"/>
            <a:ext cx="3296068" cy="19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4102" r="20875" b="18095"/>
          <a:stretch/>
        </p:blipFill>
        <p:spPr bwMode="auto">
          <a:xfrm>
            <a:off x="5436096" y="3544602"/>
            <a:ext cx="3364331" cy="197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1600" y="959978"/>
            <a:ext cx="75050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практическая отработка навыков осмотра места преступления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поисково-познавательных следственных действий.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потерь в процессе осмотра места преступления.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подобрать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бережливого производства для устранения потерь.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выстроить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оптимизированный процесс осмотра места преступления в рамках стандартизации системы уголовного производства.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«5 почему?»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диаграммы «Спагетти»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308" y="649909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1600" y="959978"/>
            <a:ext cx="7505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0CDB30F2-61A9-493D-8617-3E787243D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4094755"/>
              </p:ext>
            </p:extLst>
          </p:nvPr>
        </p:nvGraphicFramePr>
        <p:xfrm>
          <a:off x="1548408" y="713520"/>
          <a:ext cx="7588730" cy="5351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9815617-4920-4014-9580-94BBA0487289}"/>
              </a:ext>
            </a:extLst>
          </p:cNvPr>
          <p:cNvSpPr/>
          <p:nvPr/>
        </p:nvSpPr>
        <p:spPr>
          <a:xfrm>
            <a:off x="1403648" y="5370840"/>
            <a:ext cx="2728698" cy="11282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результатов 1 раунда;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 выявленных проблем;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-поиск коренных причин и способов решения;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карты текущего состояния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25883CD8-1122-4E45-BF51-0239F6BD30C1}"/>
              </a:ext>
            </a:extLst>
          </p:cNvPr>
          <p:cNvSpPr/>
          <p:nvPr/>
        </p:nvSpPr>
        <p:spPr>
          <a:xfrm>
            <a:off x="4196748" y="5370432"/>
            <a:ext cx="2319468" cy="11282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-обсуждение результатов 2 раунда;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карты целевого состояния процесса.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F94A2241-885B-404A-BC32-5BE7EB933F01}"/>
              </a:ext>
            </a:extLst>
          </p:cNvPr>
          <p:cNvSpPr/>
          <p:nvPr/>
        </p:nvSpPr>
        <p:spPr>
          <a:xfrm>
            <a:off x="6644577" y="5371939"/>
            <a:ext cx="2319468" cy="11282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-обсуждение результатов 3 раунда;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-подведение итогов фабрики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практического обучения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C1E48E9-4AC1-495E-A3ED-F064E7CC82F1}"/>
              </a:ext>
            </a:extLst>
          </p:cNvPr>
          <p:cNvSpPr/>
          <p:nvPr/>
        </p:nvSpPr>
        <p:spPr>
          <a:xfrm>
            <a:off x="1117950" y="608362"/>
            <a:ext cx="7702522" cy="640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ФАБРИКИ ПРАКТИЧЕСКОГО ОБУЧЕНИЯ </a:t>
            </a:r>
            <a:endPara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«Осмотр места преступления»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66496C0E-82C0-469C-959B-BA1B02DA1D35}"/>
              </a:ext>
            </a:extLst>
          </p:cNvPr>
          <p:cNvSpPr/>
          <p:nvPr/>
        </p:nvSpPr>
        <p:spPr>
          <a:xfrm>
            <a:off x="217705" y="2257777"/>
            <a:ext cx="1401967" cy="2307714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Вводная часть</a:t>
            </a:r>
          </a:p>
          <a:p>
            <a:pPr algn="ctr"/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-Цели и задачи;</a:t>
            </a:r>
          </a:p>
          <a:p>
            <a:pPr lvl="0"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-структурная схема процесса;</a:t>
            </a:r>
          </a:p>
          <a:p>
            <a:pPr lvl="0"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-инструктаж;</a:t>
            </a:r>
          </a:p>
          <a:p>
            <a:pPr lvl="0"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-расстановка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участников.</a:t>
            </a:r>
            <a:endParaRPr lang="ru-RU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6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393029" y="476672"/>
            <a:ext cx="83554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Стандарт процесса проведения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Фабрика практического обучения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6" dirty="0" smtClean="0">
                <a:latin typeface="Times New Roman"/>
                <a:cs typeface="Times New Roman"/>
              </a:rPr>
              <a:t>«Осмотр места преступления»</a:t>
            </a:r>
            <a:endParaRPr lang="ru-RU" b="1" spc="-6" dirty="0">
              <a:latin typeface="Times New Roman"/>
              <a:cs typeface="Times New Roman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19" y="260648"/>
            <a:ext cx="5218385" cy="21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207" y="6383348"/>
            <a:ext cx="5218385" cy="21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8" y="44624"/>
            <a:ext cx="730394" cy="93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98219" y="44624"/>
            <a:ext cx="2484277" cy="270030"/>
          </a:xfrm>
        </p:spPr>
        <p:txBody>
          <a:bodyPr rtlCol="0">
            <a:noAutofit/>
          </a:bodyPr>
          <a:lstStyle/>
          <a:p>
            <a:pPr algn="just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C8A6858D-AC7B-4179-B440-1E5D76DF58C8}"/>
              </a:ext>
            </a:extLst>
          </p:cNvPr>
          <p:cNvSpPr/>
          <p:nvPr/>
        </p:nvSpPr>
        <p:spPr>
          <a:xfrm>
            <a:off x="8100392" y="3284984"/>
            <a:ext cx="237262" cy="3632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15F84C-FC78-4385-A428-67FED54D7763}"/>
              </a:ext>
            </a:extLst>
          </p:cNvPr>
          <p:cNvSpPr/>
          <p:nvPr/>
        </p:nvSpPr>
        <p:spPr>
          <a:xfrm>
            <a:off x="800988" y="1234472"/>
            <a:ext cx="1269260" cy="394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FF0000"/>
                </a:solidFill>
              </a:rPr>
              <a:t>Введение в игру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9AC9489-2478-43DE-A64F-5AB4DB25EDF8}"/>
              </a:ext>
            </a:extLst>
          </p:cNvPr>
          <p:cNvSpPr/>
          <p:nvPr/>
        </p:nvSpPr>
        <p:spPr>
          <a:xfrm>
            <a:off x="2675030" y="1342535"/>
            <a:ext cx="1691094" cy="17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FF0000"/>
                </a:solidFill>
              </a:rPr>
              <a:t> Первый раунд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122F4CA-B76F-4EFB-A533-F867FE07F0AD}"/>
              </a:ext>
            </a:extLst>
          </p:cNvPr>
          <p:cNvSpPr/>
          <p:nvPr/>
        </p:nvSpPr>
        <p:spPr>
          <a:xfrm>
            <a:off x="7277586" y="1320700"/>
            <a:ext cx="1542886" cy="189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FF0000"/>
                </a:solidFill>
              </a:rPr>
              <a:t>Третий </a:t>
            </a:r>
            <a:r>
              <a:rPr lang="ru-RU" sz="788" b="1" dirty="0" smtClean="0">
                <a:solidFill>
                  <a:srgbClr val="FF0000"/>
                </a:solidFill>
              </a:rPr>
              <a:t>раунд </a:t>
            </a:r>
          </a:p>
          <a:p>
            <a:pPr algn="ctr"/>
            <a:r>
              <a:rPr lang="ru-RU" sz="788" b="1" dirty="0" smtClean="0">
                <a:solidFill>
                  <a:srgbClr val="FF0000"/>
                </a:solidFill>
              </a:rPr>
              <a:t>(при необходимости)</a:t>
            </a:r>
            <a:endParaRPr lang="ru-RU" sz="788" b="1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BACC9D2-4AF9-4A36-9C09-AF2354036242}"/>
              </a:ext>
            </a:extLst>
          </p:cNvPr>
          <p:cNvSpPr/>
          <p:nvPr/>
        </p:nvSpPr>
        <p:spPr>
          <a:xfrm>
            <a:off x="6835772" y="3608837"/>
            <a:ext cx="2277435" cy="283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rgbClr val="C00000"/>
                </a:solidFill>
              </a:rPr>
              <a:t>Подведение итогов Фабрики процессов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115F84C-FC78-4385-A428-67FED54D7763}"/>
              </a:ext>
            </a:extLst>
          </p:cNvPr>
          <p:cNvSpPr/>
          <p:nvPr/>
        </p:nvSpPr>
        <p:spPr>
          <a:xfrm>
            <a:off x="541475" y="5378230"/>
            <a:ext cx="1269260" cy="21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0070C0"/>
                </a:solidFill>
              </a:rPr>
              <a:t>Практика </a:t>
            </a:r>
          </a:p>
        </p:txBody>
      </p:sp>
      <p:sp>
        <p:nvSpPr>
          <p:cNvPr id="17425" name="TextBox 17424"/>
          <p:cNvSpPr txBox="1"/>
          <p:nvPr/>
        </p:nvSpPr>
        <p:spPr>
          <a:xfrm>
            <a:off x="2372597" y="2828897"/>
            <a:ext cx="2389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ln w="0"/>
                <a:solidFill>
                  <a:schemeClr val="tx2">
                    <a:lumMod val="50000"/>
                  </a:schemeClr>
                </a:solidFill>
              </a:rPr>
              <a:t>Выявление проблем, поиск коренной причины, поиск способов решения,  построение карты ТЕКУЩЕГО состояния процесса</a:t>
            </a:r>
          </a:p>
        </p:txBody>
      </p:sp>
      <p:sp>
        <p:nvSpPr>
          <p:cNvPr id="17426" name="TextBox 17425"/>
          <p:cNvSpPr txBox="1"/>
          <p:nvPr/>
        </p:nvSpPr>
        <p:spPr>
          <a:xfrm>
            <a:off x="4998644" y="2902815"/>
            <a:ext cx="1977435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tx2">
                    <a:lumMod val="50000"/>
                  </a:schemeClr>
                </a:solidFill>
              </a:rPr>
              <a:t>Обсуждение результатов раунда и </a:t>
            </a:r>
          </a:p>
          <a:p>
            <a:pPr algn="ctr"/>
            <a:r>
              <a:rPr lang="ru-RU" sz="1000" b="1" dirty="0">
                <a:solidFill>
                  <a:schemeClr val="tx2">
                    <a:lumMod val="50000"/>
                  </a:schemeClr>
                </a:solidFill>
              </a:rPr>
              <a:t>построение карты ЦЕЛЕВОГО состояния процесса</a:t>
            </a:r>
          </a:p>
          <a:p>
            <a:pPr algn="ctr"/>
            <a:endParaRPr lang="ru-RU" sz="1350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115F84C-FC78-4385-A428-67FED54D7763}"/>
              </a:ext>
            </a:extLst>
          </p:cNvPr>
          <p:cNvSpPr/>
          <p:nvPr/>
        </p:nvSpPr>
        <p:spPr>
          <a:xfrm>
            <a:off x="3536735" y="5378230"/>
            <a:ext cx="1269260" cy="211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0070C0"/>
                </a:solidFill>
              </a:rPr>
              <a:t>Практика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17FC94B-130D-4576-8C21-7531DA09F3D3}"/>
              </a:ext>
            </a:extLst>
          </p:cNvPr>
          <p:cNvSpPr/>
          <p:nvPr/>
        </p:nvSpPr>
        <p:spPr>
          <a:xfrm>
            <a:off x="4960505" y="1337012"/>
            <a:ext cx="1631606" cy="213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88" b="1" dirty="0">
                <a:solidFill>
                  <a:srgbClr val="FF0000"/>
                </a:solidFill>
              </a:rPr>
              <a:t>Второй раунд</a:t>
            </a:r>
          </a:p>
        </p:txBody>
      </p:sp>
      <p:sp>
        <p:nvSpPr>
          <p:cNvPr id="45" name="Стрелка: вниз 44">
            <a:extLst>
              <a:ext uri="{FF2B5EF4-FFF2-40B4-BE49-F238E27FC236}">
                <a16:creationId xmlns:a16="http://schemas.microsoft.com/office/drawing/2014/main" id="{8427F6B2-3DF2-4144-834E-34E351309E22}"/>
              </a:ext>
            </a:extLst>
          </p:cNvPr>
          <p:cNvSpPr/>
          <p:nvPr/>
        </p:nvSpPr>
        <p:spPr>
          <a:xfrm rot="16200000">
            <a:off x="7128961" y="2602680"/>
            <a:ext cx="237262" cy="339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6922" r="22134" b="18692"/>
          <a:stretch/>
        </p:blipFill>
        <p:spPr bwMode="auto">
          <a:xfrm>
            <a:off x="48945" y="1550845"/>
            <a:ext cx="2254321" cy="123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96" y="1542414"/>
            <a:ext cx="2207591" cy="124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" t="7498" r="21481" b="17643"/>
          <a:stretch/>
        </p:blipFill>
        <p:spPr bwMode="auto">
          <a:xfrm>
            <a:off x="4809549" y="1542415"/>
            <a:ext cx="2280747" cy="124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Стрелка: вниз 40">
            <a:extLst>
              <a:ext uri="{FF2B5EF4-FFF2-40B4-BE49-F238E27FC236}">
                <a16:creationId xmlns:a16="http://schemas.microsoft.com/office/drawing/2014/main" id="{A0A4CC70-8F2F-4309-ADAC-948DA448D5FF}"/>
              </a:ext>
            </a:extLst>
          </p:cNvPr>
          <p:cNvSpPr/>
          <p:nvPr/>
        </p:nvSpPr>
        <p:spPr>
          <a:xfrm rot="16200000">
            <a:off x="4618675" y="2614363"/>
            <a:ext cx="237262" cy="339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7418" name="Рисунок 174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787" y="2653870"/>
            <a:ext cx="379509" cy="260627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508" y="3878137"/>
            <a:ext cx="2741031" cy="154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" t="6921" r="23065" b="19623"/>
          <a:stretch/>
        </p:blipFill>
        <p:spPr bwMode="auto">
          <a:xfrm>
            <a:off x="3096344" y="3924664"/>
            <a:ext cx="2679964" cy="1453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" t="4102" r="20875" b="18095"/>
          <a:stretch/>
        </p:blipFill>
        <p:spPr bwMode="auto">
          <a:xfrm>
            <a:off x="169198" y="3938070"/>
            <a:ext cx="2546987" cy="142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469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3258" y="633462"/>
            <a:ext cx="7505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ФАБРИКИ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ПРАКТИЧЕСКОГО ОБУЧЕНИЯ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«ОСМОТР МЕСТА ПРЕСТУПЛЕНИЯ»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16" y="1844824"/>
            <a:ext cx="7773816" cy="4372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Users\User\Downloads\q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68" y="620688"/>
            <a:ext cx="1103042" cy="11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6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2890E43-F5C4-910E-B5F0-8B972A4E9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01" y="644428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DFD5B3-EC3A-929B-BF20-C49B92CADE82}"/>
              </a:ext>
            </a:extLst>
          </p:cNvPr>
          <p:cNvSpPr/>
          <p:nvPr/>
        </p:nvSpPr>
        <p:spPr>
          <a:xfrm>
            <a:off x="836720" y="527105"/>
            <a:ext cx="7470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страницу ОО  «Бережливое образование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8" r="1346"/>
          <a:stretch/>
        </p:blipFill>
        <p:spPr bwMode="auto">
          <a:xfrm>
            <a:off x="195222" y="2053824"/>
            <a:ext cx="8769266" cy="430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User\Downloads\qr-code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15836"/>
            <a:ext cx="1437988" cy="143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6301" y="964109"/>
            <a:ext cx="6520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https://xn--80agvfr.xn--p1ai/teachers/berezhlivyy-kolledzh.php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8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396</Words>
  <Application>Microsoft Office PowerPoint</Application>
  <PresentationFormat>Экран (4:3)</PresentationFormat>
  <Paragraphs>96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Пользователь</cp:lastModifiedBy>
  <cp:revision>159</cp:revision>
  <cp:lastPrinted>2019-04-25T09:14:46Z</cp:lastPrinted>
  <dcterms:created xsi:type="dcterms:W3CDTF">2018-08-20T14:01:12Z</dcterms:created>
  <dcterms:modified xsi:type="dcterms:W3CDTF">2026-01-22T04:37:10Z</dcterms:modified>
</cp:coreProperties>
</file>