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6" r:id="rId4"/>
    <p:sldMasterId id="2147483698" r:id="rId5"/>
    <p:sldMasterId id="2147483710" r:id="rId6"/>
    <p:sldMasterId id="2147483722" r:id="rId7"/>
    <p:sldMasterId id="2147483734" r:id="rId8"/>
  </p:sldMasterIdLst>
  <p:notesMasterIdLst>
    <p:notesMasterId r:id="rId36"/>
  </p:notesMasterIdLst>
  <p:sldIdLst>
    <p:sldId id="256" r:id="rId9"/>
    <p:sldId id="257" r:id="rId10"/>
    <p:sldId id="293" r:id="rId11"/>
    <p:sldId id="292" r:id="rId12"/>
    <p:sldId id="294" r:id="rId13"/>
    <p:sldId id="302" r:id="rId14"/>
    <p:sldId id="266" r:id="rId15"/>
    <p:sldId id="295" r:id="rId16"/>
    <p:sldId id="296" r:id="rId17"/>
    <p:sldId id="303" r:id="rId18"/>
    <p:sldId id="297" r:id="rId19"/>
    <p:sldId id="276" r:id="rId20"/>
    <p:sldId id="277" r:id="rId21"/>
    <p:sldId id="265" r:id="rId22"/>
    <p:sldId id="298" r:id="rId23"/>
    <p:sldId id="299" r:id="rId24"/>
    <p:sldId id="279" r:id="rId25"/>
    <p:sldId id="283" r:id="rId26"/>
    <p:sldId id="306" r:id="rId27"/>
    <p:sldId id="289" r:id="rId28"/>
    <p:sldId id="290" r:id="rId29"/>
    <p:sldId id="291" r:id="rId30"/>
    <p:sldId id="284" r:id="rId31"/>
    <p:sldId id="288" r:id="rId32"/>
    <p:sldId id="304" r:id="rId33"/>
    <p:sldId id="305" r:id="rId34"/>
    <p:sldId id="286" r:id="rId35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09" autoAdjust="0"/>
  </p:normalViewPr>
  <p:slideViewPr>
    <p:cSldViewPr showGuides="1">
      <p:cViewPr varScale="1">
        <p:scale>
          <a:sx n="82" d="100"/>
          <a:sy n="82" d="100"/>
        </p:scale>
        <p:origin x="1474" y="67"/>
      </p:cViewPr>
      <p:guideLst>
        <p:guide orient="horz" pos="215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r>
            <a:rPr lang="ru-RU" sz="1200" b="1" dirty="0">
              <a:solidFill>
                <a:schemeClr val="accent1">
                  <a:lumMod val="50000"/>
                </a:schemeClr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accent1">
                  <a:lumMod val="50000"/>
                </a:schemeClr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1">
                  <a:lumMod val="50000"/>
                </a:schemeClr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1">
                  <a:lumMod val="50000"/>
                </a:schemeClr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330F3-2316-4762-BDA1-8A8765C69CD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860489-2419-4439-A3FC-B39E855CE6E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0489-2419-4439-A3FC-B39E855CE6EB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653154-E84C-41DF-B5DA-EC6BBDAF4A2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76FB03-7E63-4E96-8E71-64D8AAAA05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10540-5065-4154-B575-25F04595621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A319B64-BEA0-4646-B2DC-9848AD041F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9D4C0B-81BA-44B0-9873-B784BFDAA5C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E93CF4-D6E8-4C91-A0C2-281C5183E81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BA916-F477-4046-8D7F-52FEE71D90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E3FF46-2893-462E-B2F1-225924908D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2D1411B-D92D-4D4A-AE7C-DA3B657800A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FF3428-DA13-4CD4-A0C1-213CC02A17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653154-E84C-41DF-B5DA-EC6BBDAF4A2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76FB03-7E63-4E96-8E71-64D8AAAA05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10540-5065-4154-B575-25F04595621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A319B64-BEA0-4646-B2DC-9848AD041F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9D4C0B-81BA-44B0-9873-B784BFDAA5C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E93CF4-D6E8-4C91-A0C2-281C5183E81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BA916-F477-4046-8D7F-52FEE71D90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E3FF46-2893-462E-B2F1-225924908D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2D1411B-D92D-4D4A-AE7C-DA3B657800A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FF3428-DA13-4CD4-A0C1-213CC02A17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653154-E84C-41DF-B5DA-EC6BBDAF4A2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76FB03-7E63-4E96-8E71-64D8AAAA05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10540-5065-4154-B575-25F04595621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A319B64-BEA0-4646-B2DC-9848AD041F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9D4C0B-81BA-44B0-9873-B784BFDAA5C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E93CF4-D6E8-4C91-A0C2-281C5183E81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BA916-F477-4046-8D7F-52FEE71D90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E3FF46-2893-462E-B2F1-225924908D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2D1411B-D92D-4D4A-AE7C-DA3B657800A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FF3428-DA13-4CD4-A0C1-213CC02A17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653154-E84C-41DF-B5DA-EC6BBDAF4A2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76FB03-7E63-4E96-8E71-64D8AAAA05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10540-5065-4154-B575-25F04595621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A319B64-BEA0-4646-B2DC-9848AD041F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9D4C0B-81BA-44B0-9873-B784BFDAA5C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E93CF4-D6E8-4C91-A0C2-281C5183E81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BA916-F477-4046-8D7F-52FEE71D90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E3FF46-2893-462E-B2F1-225924908D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2D1411B-D92D-4D4A-AE7C-DA3B657800A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FF3428-DA13-4CD4-A0C1-213CC02A17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653154-E84C-41DF-B5DA-EC6BBDAF4A2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76FB03-7E63-4E96-8E71-64D8AAAA05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10540-5065-4154-B575-25F04595621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A319B64-BEA0-4646-B2DC-9848AD041F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9D4C0B-81BA-44B0-9873-B784BFDAA5C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E93CF4-D6E8-4C91-A0C2-281C5183E81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BA916-F477-4046-8D7F-52FEE71D90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E3FF46-2893-462E-B2F1-225924908D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2D1411B-D92D-4D4A-AE7C-DA3B657800A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FF3428-DA13-4CD4-A0C1-213CC02A17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E653154-E84C-41DF-B5DA-EC6BBDAF4A2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976FB03-7E63-4E96-8E71-64D8AAAA05E5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2710540-5065-4154-B575-25F045956217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A319B64-BEA0-4646-B2DC-9848AD041F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49D4C0B-81BA-44B0-9873-B784BFDAA5C9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6E93CF4-D6E8-4C91-A0C2-281C5183E81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2BA916-F477-4046-8D7F-52FEE71D902C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0E3FF46-2893-462E-B2F1-225924908D8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2D1411B-D92D-4D4A-AE7C-DA3B657800A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FFF3428-DA13-4CD4-A0C1-213CC02A17F0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DCAA996-5137-429F-BD97-3E2F7550E030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26.01.2026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FBA513C-225A-462F-9B0D-AEF723D6B60A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cover/>
  </p:transition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B0EC10E9-A941-40A4-AA48-DCAC1BA72AB8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26.01.2026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E1D5EC1-94D1-4518-B2B7-BCF87B5372A7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slow">
    <p:cover/>
  </p:transition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83BC51-48CD-4653-BB47-5F41255565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83BC51-48CD-4653-BB47-5F41255565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83BC51-48CD-4653-BB47-5F41255565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83BC51-48CD-4653-BB47-5F41255565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83BC51-48CD-4653-BB47-5F41255565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883BC51-48CD-4653-BB47-5F4125556576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39.jpg"/><Relationship Id="rId11" Type="http://schemas.openxmlformats.org/officeDocument/2006/relationships/image" Target="../media/image44.jpeg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19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4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CC4F00C-4ECC-4CCA-9988-1754D65DD76E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8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0"/>
          <p:cNvSpPr/>
          <p:nvPr/>
        </p:nvSpPr>
        <p:spPr>
          <a:xfrm>
            <a:off x="843840" y="977400"/>
            <a:ext cx="793152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 образовательно учреждение «Магнитогорский педагогический колледж»</a:t>
            </a:r>
            <a:endParaRPr lang="ru-RU" sz="2200" b="0" strike="noStrike" spc="-1" dirty="0">
              <a:latin typeface="Arial" panose="020B0604020202020204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747000" y="1623240"/>
            <a:ext cx="7623720" cy="14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Челябинской области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3707904" y="5119200"/>
            <a:ext cx="5067456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Директор ГБПОУ «МПК»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</a:rPr>
              <a:t>Леушканова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 Ольга Юрьевна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8" name="TextBox 13"/>
          <p:cNvSpPr/>
          <p:nvPr/>
        </p:nvSpPr>
        <p:spPr>
          <a:xfrm>
            <a:off x="395605" y="3211195"/>
            <a:ext cx="8310245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800" b="1" spc="-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оперативного управления бережливыми проектами </a:t>
            </a:r>
          </a:p>
          <a:p>
            <a:pPr algn="ctr">
              <a:lnSpc>
                <a:spcPct val="100000"/>
              </a:lnSpc>
            </a:pPr>
            <a:r>
              <a:rPr lang="ru-RU" altLang="en-US" sz="2800" b="1" spc="-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ГБПОУ «Магнитогорский педагогический колледж»</a:t>
            </a:r>
          </a:p>
        </p:txBody>
      </p:sp>
      <p:pic>
        <p:nvPicPr>
          <p:cNvPr id="8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1" name="TextBox 16"/>
          <p:cNvSpPr/>
          <p:nvPr/>
        </p:nvSpPr>
        <p:spPr>
          <a:xfrm>
            <a:off x="2393640" y="6028560"/>
            <a:ext cx="399564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Магнитогорск, 2025 г.</a:t>
            </a: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DEAE6CF-33AD-420D-A280-3A6D05065E11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98" name="Прямоугольник 2"/>
          <p:cNvSpPr/>
          <p:nvPr/>
        </p:nvSpPr>
        <p:spPr>
          <a:xfrm>
            <a:off x="1084320" y="669600"/>
            <a:ext cx="7044480" cy="45468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TextBox 1"/>
          <p:cNvSpPr txBox="1"/>
          <p:nvPr/>
        </p:nvSpPr>
        <p:spPr>
          <a:xfrm>
            <a:off x="1317600" y="692696"/>
            <a:ext cx="5342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проекта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" t="-281" r="-142" b="4383"/>
          <a:stretch>
            <a:fillRect/>
          </a:stretch>
        </p:blipFill>
        <p:spPr>
          <a:xfrm>
            <a:off x="843480" y="1323425"/>
            <a:ext cx="7976992" cy="498319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980030" y="54837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Руководитель и команда проекта</a:t>
            </a: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idx="4294967295"/>
          </p:nvPr>
        </p:nvSpPr>
        <p:spPr>
          <a:xfrm>
            <a:off x="88510" y="1058033"/>
            <a:ext cx="7435818" cy="977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Леушканова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 Юрьевна, директор,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к.п.н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en-US" altLang="en-US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88510" y="1600647"/>
            <a:ext cx="8966980" cy="2554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Команда проекта:</a:t>
            </a:r>
            <a:endParaRPr lang="ru-RU" b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Иванова Елена Юрьевна, заместитель директора по научно - методической работе</a:t>
            </a:r>
          </a:p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Белоногова Ольга Михайловна, заместитель директора по учебно-производственной работе</a:t>
            </a:r>
          </a:p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Соколова Ирина Николаевна, заместитель директора по развитию образования и работе с информационными системами</a:t>
            </a:r>
          </a:p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Кустыбаев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Дмитрий Артурович, заместитель директора по учебной работе</a:t>
            </a:r>
          </a:p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Романов Евгений Александрович, заместитель директора по общим вопросам</a:t>
            </a:r>
          </a:p>
          <a:p>
            <a:pPr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tabLst>
                <a:tab pos="0" algn="l"/>
              </a:tabLst>
            </a:pP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Оплеснин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Илья Иванович, заместитель директора по воспитательной работе</a:t>
            </a:r>
            <a:endParaRPr lang="en-US" altLang="en-US" sz="160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Изображение 52"/>
          <p:cNvPicPr>
            <a:picLocks noChangeAspect="1"/>
          </p:cNvPicPr>
          <p:nvPr/>
        </p:nvPicPr>
        <p:blipFill>
          <a:blip r:embed="rId4"/>
          <a:srcRect b="4846"/>
          <a:stretch>
            <a:fillRect/>
          </a:stretch>
        </p:blipFill>
        <p:spPr>
          <a:xfrm>
            <a:off x="1699661" y="4393275"/>
            <a:ext cx="1256758" cy="18038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0314" y="4393275"/>
            <a:ext cx="1256757" cy="18038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069" y="4393275"/>
            <a:ext cx="1251484" cy="18038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7041" y="4393275"/>
            <a:ext cx="1196165" cy="18038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9534" y="4393275"/>
            <a:ext cx="1169279" cy="1803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4339" y="4393275"/>
            <a:ext cx="1195387" cy="179546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165357"/>
            <a:ext cx="1553827" cy="1762375"/>
          </a:xfrm>
          <a:prstGeom prst="rect">
            <a:avLst/>
          </a:prstGeom>
        </p:spPr>
      </p:pic>
      <p:sp>
        <p:nvSpPr>
          <p:cNvPr id="17" name="PlaceHolder 1"/>
          <p:cNvSpPr txBox="1"/>
          <p:nvPr/>
        </p:nvSpPr>
        <p:spPr>
          <a:xfrm>
            <a:off x="6738105" y="63799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spc="-1" dirty="0">
                <a:solidFill>
                  <a:srgbClr val="8B8B8B"/>
                </a:solidFill>
                <a:latin typeface="Calibri" panose="020F0502020204030204"/>
              </a:rPr>
              <a:t>4</a:t>
            </a:r>
            <a:endParaRPr lang="ru-RU" sz="1200" spc="-1" dirty="0">
              <a:latin typeface="Times New Roman" panose="02020603050405020304"/>
            </a:endParaRPr>
          </a:p>
        </p:txBody>
      </p:sp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DEAE6CF-33AD-420D-A280-3A6D05065E11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4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9" t="5900" b="4851"/>
          <a:stretch>
            <a:fillRect/>
          </a:stretch>
        </p:blipFill>
        <p:spPr>
          <a:xfrm>
            <a:off x="2627784" y="634749"/>
            <a:ext cx="4033084" cy="565090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71550" y="-99695"/>
            <a:ext cx="8228965" cy="68262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89714" y="667946"/>
            <a:ext cx="9108581" cy="1508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 lang="ru-RU" altLang="en-US" sz="2400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Стенд проекта </a:t>
            </a:r>
            <a:r>
              <a:rPr lang="ru-RU" altLang="en-US" sz="2400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оперативного управления бережливыми проектами в </a:t>
            </a:r>
          </a:p>
          <a:p>
            <a:pPr algn="ctr"/>
            <a:r>
              <a:rPr lang="ru-RU" altLang="en-US" sz="2400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en-US" altLang="en-US" sz="2000" b="1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8" name="PlaceHolder 1"/>
          <p:cNvSpPr txBox="1"/>
          <p:nvPr/>
        </p:nvSpPr>
        <p:spPr>
          <a:xfrm>
            <a:off x="6867145" y="6381079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spc="-1" dirty="0">
                <a:solidFill>
                  <a:srgbClr val="8B8B8B"/>
                </a:solidFill>
                <a:latin typeface="Calibri" panose="020F0502020204030204"/>
              </a:rPr>
              <a:t>5</a:t>
            </a:r>
            <a:endParaRPr lang="ru-RU" sz="1200" spc="-1" dirty="0">
              <a:latin typeface="Times New Roman" panose="020206030504050203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79" y="1844824"/>
            <a:ext cx="8845626" cy="445810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71550" y="-99695"/>
            <a:ext cx="8228965" cy="68262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5419" y="1153905"/>
            <a:ext cx="9108581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</a:t>
            </a:r>
            <a:r>
              <a:rPr lang="ru-RU" altLang="en-US" sz="2400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Дорожная карта проекта </a:t>
            </a:r>
            <a:r>
              <a:rPr lang="ru-RU" altLang="en-US" sz="2400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оперативного управления бережливыми проектами в </a:t>
            </a:r>
          </a:p>
          <a:p>
            <a:pPr algn="ctr">
              <a:lnSpc>
                <a:spcPct val="100000"/>
              </a:lnSpc>
            </a:pPr>
            <a:r>
              <a:rPr lang="ru-RU" altLang="en-US" sz="2400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</a:t>
            </a:r>
            <a:endParaRPr lang="en-US" altLang="en-US" sz="2400" b="1" spc="-1" dirty="0">
              <a:solidFill>
                <a:srgbClr val="002060"/>
              </a:solidFill>
              <a:latin typeface="Times New Roman" panose="02020603050405020304"/>
              <a:sym typeface="+mn-ea"/>
            </a:endParaRPr>
          </a:p>
        </p:txBody>
      </p:sp>
      <p:sp>
        <p:nvSpPr>
          <p:cNvPr id="18" name="PlaceHolder 1"/>
          <p:cNvSpPr txBox="1"/>
          <p:nvPr/>
        </p:nvSpPr>
        <p:spPr>
          <a:xfrm>
            <a:off x="6867145" y="6381079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spc="-1" dirty="0">
                <a:solidFill>
                  <a:srgbClr val="8B8B8B"/>
                </a:solidFill>
                <a:latin typeface="Calibri" panose="020F0502020204030204"/>
              </a:rPr>
              <a:t>5</a:t>
            </a:r>
            <a:endParaRPr lang="ru-RU" sz="1200" spc="-1" dirty="0">
              <a:latin typeface="Times New Roman" panose="020206030504050203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524" y="2492896"/>
            <a:ext cx="8568952" cy="206946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sldNum" idx="429496729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04D2AA5-B0E6-4B11-BD25-94333FCFDE62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7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12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369824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5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76027" y="25795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6" name="PlaceHolder 2"/>
          <p:cNvSpPr>
            <a:spLocks noGrp="1"/>
          </p:cNvSpPr>
          <p:nvPr>
            <p:ph type="title" idx="4294967295"/>
          </p:nvPr>
        </p:nvSpPr>
        <p:spPr>
          <a:xfrm>
            <a:off x="1043608" y="4711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TextBox 48"/>
          <p:cNvSpPr/>
          <p:nvPr/>
        </p:nvSpPr>
        <p:spPr>
          <a:xfrm>
            <a:off x="7524328" y="4348595"/>
            <a:ext cx="1462577" cy="107576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</a:t>
            </a:r>
          </a:p>
          <a:p>
            <a:pPr algn="ctr">
              <a:lnSpc>
                <a:spcPct val="100000"/>
              </a:lnSpc>
            </a:pPr>
            <a:r>
              <a:rPr lang="ru-RU" sz="1600" b="1" spc="-1" dirty="0">
                <a:solidFill>
                  <a:srgbClr val="002060"/>
                </a:solidFill>
                <a:latin typeface="Times New Roman" panose="02020603050405020304"/>
              </a:rPr>
              <a:t>20</a:t>
            </a: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дней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2" name="Прямоугольник 5"/>
          <p:cNvSpPr/>
          <p:nvPr/>
        </p:nvSpPr>
        <p:spPr>
          <a:xfrm>
            <a:off x="166327" y="656674"/>
            <a:ext cx="889344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</a:t>
            </a:r>
          </a:p>
        </p:txBody>
      </p:sp>
      <p:graphicFrame>
        <p:nvGraphicFramePr>
          <p:cNvPr id="13" name="Таблица 88"/>
          <p:cNvGraphicFramePr/>
          <p:nvPr>
            <p:custDataLst>
              <p:tags r:id="rId1"/>
            </p:custDataLst>
          </p:nvPr>
        </p:nvGraphicFramePr>
        <p:xfrm>
          <a:off x="166327" y="4348595"/>
          <a:ext cx="7187307" cy="2296344"/>
        </p:xfrm>
        <a:graphic>
          <a:graphicData uri="http://schemas.openxmlformats.org/drawingml/2006/table">
            <a:tbl>
              <a:tblPr/>
              <a:tblGrid>
                <a:gridCol w="7187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9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Долгий срок информирования команд проектов о старте проекта, ключевых событиях, результатах проекта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56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сроков реализации бережливых проектов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Незаинтересованность административных и педагогических работников в реализации бережливых проектов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участников образовательного процесса качеством процесса оперативного управления бережливыми проектами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Прямоугольник 54"/>
          <p:cNvSpPr/>
          <p:nvPr/>
        </p:nvSpPr>
        <p:spPr>
          <a:xfrm>
            <a:off x="38766" y="3839670"/>
            <a:ext cx="345708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ПРОБЛЕМЫ: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326" y="1206094"/>
            <a:ext cx="8726153" cy="233716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1600" b="0" strike="noStrike" spc="-1" dirty="0">
                <a:latin typeface="Times New Roman" panose="02020603050405020304"/>
              </a:rPr>
              <a:t>7</a:t>
            </a:r>
          </a:p>
        </p:txBody>
      </p:sp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6106" y="537802"/>
            <a:ext cx="8893440" cy="92187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Производственный анализ №1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619" t="9575" r="8821" b="9174"/>
          <a:stretch/>
        </p:blipFill>
        <p:spPr>
          <a:xfrm>
            <a:off x="395536" y="1336582"/>
            <a:ext cx="8595824" cy="54497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8</a:t>
            </a:r>
          </a:p>
        </p:txBody>
      </p:sp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6106" y="537802"/>
            <a:ext cx="8893440" cy="92187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Производственный анализ №1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843" t="1463" r="3876" b="7686"/>
          <a:stretch>
            <a:fillRect/>
          </a:stretch>
        </p:blipFill>
        <p:spPr>
          <a:xfrm>
            <a:off x="497104" y="1459678"/>
            <a:ext cx="8251360" cy="5313216"/>
          </a:xfrm>
          <a:prstGeom prst="rect">
            <a:avLst/>
          </a:prstGeom>
        </p:spPr>
      </p:pic>
      <p:cxnSp>
        <p:nvCxnSpPr>
          <p:cNvPr id="2" name="Прямое соединение 1"/>
          <p:cNvCxnSpPr/>
          <p:nvPr/>
        </p:nvCxnSpPr>
        <p:spPr>
          <a:xfrm>
            <a:off x="1068380" y="4077072"/>
            <a:ext cx="70535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8</a:t>
            </a:r>
          </a:p>
        </p:txBody>
      </p:sp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C:\Users\Администратор\Desktop\Coat_of_arms_of_Chelyabinsk_Oblast.svg.png"/>
          <p:cNvPicPr/>
          <p:nvPr/>
        </p:nvPicPr>
        <p:blipFill>
          <a:blip r:embed="rId3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98181" y="692742"/>
            <a:ext cx="8893440" cy="919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457200" algn="ctr"/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Карта идеального состояния</a:t>
            </a:r>
          </a:p>
          <a:p>
            <a:pPr indent="457200" algn="ctr"/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/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916832"/>
            <a:ext cx="8602981" cy="297730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 idx="4294967295"/>
          </p:nvPr>
        </p:nvSpPr>
        <p:spPr>
          <a:xfrm>
            <a:off x="8460432" y="6453336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11</a:t>
            </a:r>
          </a:p>
        </p:txBody>
      </p:sp>
      <p:pic>
        <p:nvPicPr>
          <p:cNvPr id="115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2458440" y="797760"/>
            <a:ext cx="4798440" cy="39865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Диаграмма </a:t>
            </a:r>
            <a:r>
              <a:rPr lang="ru-RU" sz="2000" b="1" spc="-1" dirty="0" err="1">
                <a:solidFill>
                  <a:srgbClr val="002060"/>
                </a:solidFill>
                <a:latin typeface="Times New Roman" panose="02020603050405020304"/>
              </a:rPr>
              <a:t>Исикавы</a:t>
            </a: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64" y="1218240"/>
            <a:ext cx="8053932" cy="501792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4967721"/>
              </p:ext>
            </p:extLst>
          </p:nvPr>
        </p:nvGraphicFramePr>
        <p:xfrm>
          <a:off x="395536" y="1027329"/>
          <a:ext cx="8424936" cy="52029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33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6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46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96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13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Долгий срок информирования команд проектов о старте проекта, ключевых событиях, результатах проекта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инструментов информирования команд проектов о старте проекта, ключевых событиях, результатах проекта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на информирования команд проектов о старте проекта, ключевых событиях, результатах проекта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Несоблюдение сроков реализации бережливых проектов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контроля за соблюдением сроков реализации бережливых проектов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за сроками  реализации бережливых проектов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Незаинтересованность административных и педагогических работников в реализации бережливых проектов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стимулирования </a:t>
                      </a:r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административных и педагогических работников в реализации бережливых проектов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Заинтересованность административных и педагогических работников в реализации бережливых проектов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69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участников образовательного процесса качеством процесса оперативного управления бережливыми проектами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оценки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удовлетворенности участников образовательного процесса качеством процесса оперативного управления бережливыми проектами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Удовлетворенность участников образовательного процесса качеством процесса оперативного управления бережливыми проектами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8451" y="620512"/>
            <a:ext cx="479886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457200" algn="ctr"/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59" y="38053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06" y="630842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2" name="PlaceHolder 1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spc="-1" dirty="0">
                <a:solidFill>
                  <a:srgbClr val="8B8B8B"/>
                </a:solidFill>
                <a:latin typeface="Calibri" panose="020F0502020204030204"/>
              </a:rPr>
              <a:t>9</a:t>
            </a:r>
            <a:endParaRPr lang="ru-RU" sz="1200" spc="-1" dirty="0">
              <a:latin typeface="Times New Roman" panose="02020603050405020304"/>
            </a:endParaRPr>
          </a:p>
        </p:txBody>
      </p:sp>
    </p:spTree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632149" y="2524200"/>
            <a:ext cx="4225925" cy="3585071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l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Долгий срок информирования команд проектов о старте проекта, ключевых событиях, результатах проекта</a:t>
            </a:r>
            <a:endParaRPr lang="ru-RU" sz="1600" b="0" i="0" u="none" strike="noStrike" dirty="0">
              <a:effectLst/>
              <a:latin typeface="Arial" panose="020B0604020202020204" pitchFamily="34" charset="0"/>
            </a:endParaRPr>
          </a:p>
          <a:p>
            <a:pPr marL="342900" indent="-342900" algn="l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Несоблюдение сроков реализации бережливых проектов</a:t>
            </a:r>
            <a:endParaRPr lang="ru-RU" sz="1600" b="0" i="0" u="none" strike="noStrike" dirty="0">
              <a:effectLst/>
              <a:latin typeface="Arial" panose="020B0604020202020204" pitchFamily="34" charset="0"/>
            </a:endParaRPr>
          </a:p>
          <a:p>
            <a:pPr marL="342900" indent="-342900" algn="l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Незаинтересованность административных и педагогических работников в реализации бережливых проектов</a:t>
            </a:r>
            <a:endParaRPr lang="ru-RU" sz="1600" b="0" i="0" u="none" strike="noStrike" dirty="0">
              <a:effectLst/>
              <a:latin typeface="Arial" panose="020B0604020202020204" pitchFamily="34" charset="0"/>
            </a:endParaRPr>
          </a:p>
          <a:p>
            <a:pPr marL="342900" indent="-342900" algn="l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Неудовлетворенность участников образовательного процесса качеством процесса оперативного управления бережливыми проектами</a:t>
            </a:r>
            <a:endParaRPr lang="ru-RU" sz="1600" b="0" i="0" u="none" strike="noStrike" dirty="0">
              <a:effectLst/>
              <a:latin typeface="Arial" panose="020B0604020202020204" pitchFamily="34" charset="0"/>
            </a:endParaRPr>
          </a:p>
          <a:p>
            <a:pPr algn="just">
              <a:defRPr/>
            </a:pPr>
            <a:r>
              <a:rPr lang="en-US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755625" y="5012856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475021" y="551768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627687" y="5517524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225" y="51246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397080" y="756465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457200"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419655" y="501241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PlaceHolder 1"/>
          <p:cNvSpPr txBox="1"/>
          <p:nvPr/>
        </p:nvSpPr>
        <p:spPr>
          <a:xfrm>
            <a:off x="6697230" y="6379436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spc="-1" dirty="0">
                <a:solidFill>
                  <a:srgbClr val="8B8B8B"/>
                </a:solidFill>
                <a:latin typeface="Calibri" panose="020F0502020204030204"/>
              </a:rPr>
              <a:t>10</a:t>
            </a:r>
            <a:endParaRPr lang="ru-RU" sz="1200" spc="-1" dirty="0">
              <a:latin typeface="Times New Roman" panose="02020603050405020304"/>
            </a:endParaRPr>
          </a:p>
        </p:txBody>
      </p:sp>
    </p:spTree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14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988935" y="657288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-9128" y="647492"/>
            <a:ext cx="9289031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Карта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целевого состояния процесса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ru-RU" sz="24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sp>
        <p:nvSpPr>
          <p:cNvPr id="11" name="TextBox 48"/>
          <p:cNvSpPr/>
          <p:nvPr/>
        </p:nvSpPr>
        <p:spPr>
          <a:xfrm>
            <a:off x="6969452" y="4597208"/>
            <a:ext cx="2050264" cy="8295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/>
              </a:rPr>
              <a:t>Время протекания процесса – 10 дней</a:t>
            </a: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23840" y="4249555"/>
            <a:ext cx="3177817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решения проблем: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100" y="4597208"/>
          <a:ext cx="6624736" cy="2008433"/>
        </p:xfrm>
        <a:graphic>
          <a:graphicData uri="http://schemas.openxmlformats.org/drawingml/2006/table">
            <a:tbl>
              <a:tblPr firstRow="1" firstCol="1" bandRow="1"/>
              <a:tblGrid>
                <a:gridCol w="6624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62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времени на информирования команд проектов о старте проекта, ключевых событиях, результатах проекта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Контроль за сроками  реализации бережливых проектов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2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Заинтересованность административных и педагогических работников в реализации бережливых проектов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2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Удовлетворенность участников образовательного процесса качеством процесса оперативного управления бережливыми проектами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62" y="1582494"/>
            <a:ext cx="8742533" cy="2521063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518759" y="6505335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13</a:t>
            </a: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014209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№2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3493" t="10325" r="8660" b="7192"/>
          <a:stretch>
            <a:fillRect/>
          </a:stretch>
        </p:blipFill>
        <p:spPr>
          <a:xfrm>
            <a:off x="323528" y="1555983"/>
            <a:ext cx="8667832" cy="507651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460432" y="6453336"/>
            <a:ext cx="530928" cy="26138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14</a:t>
            </a:r>
          </a:p>
        </p:txBody>
      </p:sp>
      <p:pic>
        <p:nvPicPr>
          <p:cNvPr id="127" name="Picture 3" descr="C:\Users\Администратор\Desktop\Coat_of_arms_of_Chelyabinsk_Oblast.svg.png"/>
          <p:cNvPicPr/>
          <p:nvPr/>
        </p:nvPicPr>
        <p:blipFill>
          <a:blip r:embed="rId2" cstate="screen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548640"/>
            <a:ext cx="8893440" cy="1014209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№2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2191" t="3562" r="4829" b="10672"/>
          <a:stretch>
            <a:fillRect/>
          </a:stretch>
        </p:blipFill>
        <p:spPr>
          <a:xfrm>
            <a:off x="323528" y="1857467"/>
            <a:ext cx="8568952" cy="4595869"/>
          </a:xfrm>
          <a:prstGeom prst="rect">
            <a:avLst/>
          </a:prstGeom>
        </p:spPr>
      </p:pic>
      <p:cxnSp>
        <p:nvCxnSpPr>
          <p:cNvPr id="3" name="Прямое соединение 2"/>
          <p:cNvCxnSpPr/>
          <p:nvPr/>
        </p:nvCxnSpPr>
        <p:spPr>
          <a:xfrm>
            <a:off x="1097640" y="4509120"/>
            <a:ext cx="765082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17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1494720" y="600990"/>
            <a:ext cx="631080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12" y="1046387"/>
            <a:ext cx="5960955" cy="289538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751" y="1727089"/>
            <a:ext cx="5991236" cy="30944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9712" y="2586344"/>
            <a:ext cx="6898378" cy="28749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5423" y="3768455"/>
            <a:ext cx="6325300" cy="299473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400" b="1" spc="-1" dirty="0">
                <a:solidFill>
                  <a:srgbClr val="002060"/>
                </a:solidFill>
                <a:latin typeface="Times New Roman" panose="02020603050405020304"/>
                <a:ea typeface="+mn-ea"/>
                <a:cs typeface="+mn-cs"/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ru-RU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3995617-6FF0-4B41-9B11-82E5C3F61D0B}" type="slidenum">
              <a:rPr kumimoji="0" lang="ru-RU" alt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18</a:t>
            </a:fld>
            <a:endParaRPr kumimoji="0" lang="ru-RU" alt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4355" y="2176507"/>
            <a:ext cx="3714750" cy="20300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БЫЛО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992A7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 дней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17096" y="2170497"/>
            <a:ext cx="3714750" cy="18148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СТАЛО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 дней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541502" y="3682261"/>
            <a:ext cx="7704856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ЭКОНОМИЯ ВРЕМЕНИ: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 дней (</a:t>
            </a:r>
            <a:r>
              <a:rPr lang="ru-RU" alt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  <a:r>
              <a:rPr kumimoji="0" lang="en-US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96315" y="2781975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93089" y="3617047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17543" y="4325025"/>
            <a:ext cx="87125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СНИЖЕНИЕ ВРЕМЕННЫХ ПОТЕРЬ  ЗА СЧЕТ 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Формирование единого подхода к процессу</a:t>
            </a:r>
            <a:r>
              <a:rPr kumimoji="0" lang="ru-RU" sz="1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реализации карточки бережливого проекта</a:t>
            </a:r>
            <a:r>
              <a:rPr kumimoji="0" 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lvl="0" indent="-342900" fontAlgn="t">
              <a:buFont typeface="+mj-lt"/>
              <a:buAutoNum type="arabicPeriod"/>
            </a:pPr>
            <a:r>
              <a:rPr kumimoji="0" lang="ru-RU" sz="18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стандарта процесса оперативного управления бережливыми проектами.</a:t>
            </a:r>
          </a:p>
          <a:p>
            <a:pPr marL="342900" lvl="0" indent="-342900" fontAlgn="t">
              <a:buFont typeface="+mj-lt"/>
              <a:buAutoNum type="arabicPeriod"/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систему стимулирования работников критерия, связанного с реализацией бережливых проектов.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59"/>
            <a:ext cx="3672408" cy="4795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04305" y="1309842"/>
            <a:ext cx="3897789" cy="43514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l="16295" t="23175" r="54375" b="4405"/>
          <a:stretch/>
        </p:blipFill>
        <p:spPr>
          <a:xfrm>
            <a:off x="817271" y="1277387"/>
            <a:ext cx="1522481" cy="211455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/>
          <a:srcRect l="57737" t="23670" r="19451" b="3174"/>
          <a:stretch/>
        </p:blipFill>
        <p:spPr>
          <a:xfrm>
            <a:off x="6497810" y="1397745"/>
            <a:ext cx="2004284" cy="424109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5"/>
          <a:srcRect l="2022" t="27714" r="51836" b="5446"/>
          <a:stretch/>
        </p:blipFill>
        <p:spPr>
          <a:xfrm>
            <a:off x="1227066" y="3385633"/>
            <a:ext cx="3169717" cy="258273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5"/>
          <a:srcRect l="54301" t="24037" r="28610"/>
          <a:stretch/>
        </p:blipFill>
        <p:spPr>
          <a:xfrm>
            <a:off x="4715400" y="1316297"/>
            <a:ext cx="1728808" cy="432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12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530" y="0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02" y="29053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4712" t="18980" r="9770" b="13588"/>
          <a:stretch>
            <a:fillRect/>
          </a:stretch>
        </p:blipFill>
        <p:spPr>
          <a:xfrm>
            <a:off x="395536" y="931216"/>
            <a:ext cx="8424936" cy="50702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9581" y="473720"/>
            <a:ext cx="6451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Проектный подход в управлении: Портфель проектов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/>
          <a:srcRect l="25200" t="20299" r="24401" b="18102"/>
          <a:stretch>
            <a:fillRect/>
          </a:stretch>
        </p:blipFill>
        <p:spPr>
          <a:xfrm>
            <a:off x="125020" y="903381"/>
            <a:ext cx="3287926" cy="2260449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530" y="0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02" y="29053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39650" y="473018"/>
            <a:ext cx="5601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Мероприятия проекта: Внедрение системы 5С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357" y="3996288"/>
            <a:ext cx="4213569" cy="23701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5400" y="4005064"/>
            <a:ext cx="4419148" cy="24857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/>
          <a:srcRect l="25593" t="20300" r="25976" b="11802"/>
          <a:stretch>
            <a:fillRect/>
          </a:stretch>
        </p:blipFill>
        <p:spPr>
          <a:xfrm>
            <a:off x="2615819" y="1121602"/>
            <a:ext cx="3526160" cy="278079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1186" y="1305648"/>
            <a:ext cx="3252814" cy="256146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530" y="0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02" y="29053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22182" y="497018"/>
            <a:ext cx="7850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Стенды оперативного управления в структурных подразделениях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980" y="958078"/>
            <a:ext cx="7040484" cy="528036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-18319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1358" y="668844"/>
            <a:ext cx="8984660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Мероприятия проекта: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внедрение 1 С: системы электронного документооборота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906" y="51294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овое поле 3"/>
          <p:cNvSpPr txBox="1"/>
          <p:nvPr/>
        </p:nvSpPr>
        <p:spPr>
          <a:xfrm>
            <a:off x="308610" y="1184202"/>
            <a:ext cx="837819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alt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defRPr/>
            </a:pPr>
            <a:endParaRPr kumimoji="0" lang="ru-RU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018540"/>
            <a:ext cx="4844571" cy="26408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83" y="1319675"/>
            <a:ext cx="4654782" cy="25142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" y="3557599"/>
            <a:ext cx="4702685" cy="25698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</a:t>
            </a:r>
          </a:p>
        </p:txBody>
      </p:sp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5499" y="782356"/>
            <a:ext cx="8837295" cy="67710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Результаты реализации проекта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" name="TextBox 11"/>
          <p:cNvSpPr/>
          <p:nvPr/>
        </p:nvSpPr>
        <p:spPr>
          <a:xfrm>
            <a:off x="375219" y="1293370"/>
            <a:ext cx="8537575" cy="9834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18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0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kumimoji="0" lang="ru-RU" sz="2000" b="1" i="0" u="none" strike="noStrike" kern="1200" cap="none" spc="-1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0982" y="1785085"/>
          <a:ext cx="8208910" cy="4053840"/>
        </p:xfrm>
        <a:graphic>
          <a:graphicData uri="http://schemas.openxmlformats.org/drawingml/2006/table">
            <a:tbl>
              <a:tblPr firstRow="1" firstCol="1" bandRow="1"/>
              <a:tblGrid>
                <a:gridCol w="35204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8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19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9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целевого показателя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Текущее значение показателя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Целевое значение показателя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Фактически достигнутое значение показателя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Стандарт процесса оперативного управления бережливыми проектами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реализованных проектов, способствующих повышению уровня конкурентоспособности и востребованности выпускников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в  1,5 раза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участников образовательного процесса, удовлетворённых качеством процесса оперативного управления бережливыми проектами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Увеличение в  1,5 раза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B259-FC39-C6F8-3B93-8E205DE8D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F19B39-CE92-7960-DD1D-02E0FF0A8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873" y="711821"/>
            <a:ext cx="8219256" cy="634082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alt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процесса оперативного управления бережливыми проектами в ГБПОУ «Магнитогорский педагогический колледж»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6708D2-F8BD-2C6B-BD46-21B6178B2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24</a:t>
            </a:r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B3F17AE-71EC-D3FF-E350-D60F14D0D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A394C82-1454-2BAE-C812-50B69EAD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2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543E215-26B4-29C9-BFE8-88B79AE2D078}"/>
              </a:ext>
            </a:extLst>
          </p:cNvPr>
          <p:cNvSpPr txBox="1"/>
          <p:nvPr/>
        </p:nvSpPr>
        <p:spPr>
          <a:xfrm>
            <a:off x="1064237" y="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F982BC0-31EF-A7AE-D82D-2EE4617EA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19" y="24649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E22FF5-5A64-8F76-22C8-E8699C863848}"/>
              </a:ext>
            </a:extLst>
          </p:cNvPr>
          <p:cNvSpPr txBox="1"/>
          <p:nvPr/>
        </p:nvSpPr>
        <p:spPr>
          <a:xfrm>
            <a:off x="251521" y="2844225"/>
            <a:ext cx="2736303" cy="8002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локальной документации для реализации бережливого проекта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69AB3-CA19-C792-CC01-450176B5845D}"/>
              </a:ext>
            </a:extLst>
          </p:cNvPr>
          <p:cNvSpPr txBox="1"/>
          <p:nvPr/>
        </p:nvSpPr>
        <p:spPr>
          <a:xfrm>
            <a:off x="157892" y="4785100"/>
            <a:ext cx="2693912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Формирование команды проекта, закрепление функционала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C2347-7212-C2DC-688F-27E71D50FD03}"/>
              </a:ext>
            </a:extLst>
          </p:cNvPr>
          <p:cNvSpPr txBox="1"/>
          <p:nvPr/>
        </p:nvSpPr>
        <p:spPr>
          <a:xfrm>
            <a:off x="615833" y="6063839"/>
            <a:ext cx="7562749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Составление инструкций по реализации бережливого проекта с применением бережливых технологий (системы 5С, Канбан, Кайдзен), принципов визуализации и стандартизации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37401-D906-77B9-712A-C5F0CA049E9E}"/>
              </a:ext>
            </a:extLst>
          </p:cNvPr>
          <p:cNvSpPr txBox="1"/>
          <p:nvPr/>
        </p:nvSpPr>
        <p:spPr>
          <a:xfrm>
            <a:off x="5682710" y="4685185"/>
            <a:ext cx="3293031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Проведение совещаний, тренингов с командой проекта по выполнению плана и формированию корпоративной культуры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AFC0B-8FB5-E1CD-C462-6D3AFD8588FE}"/>
              </a:ext>
            </a:extLst>
          </p:cNvPr>
          <p:cNvSpPr txBox="1"/>
          <p:nvPr/>
        </p:nvSpPr>
        <p:spPr>
          <a:xfrm>
            <a:off x="5713363" y="2522290"/>
            <a:ext cx="3293031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Мотивирующие мероприятия и обратная связь по реализации бережливого проекта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11168F-D084-DBEB-E566-95BABE61E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44" y="1641930"/>
            <a:ext cx="1981303" cy="111734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71FC8B5-1271-1C3A-7717-00B9F36526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675" t="22677" r="18500" b="18429"/>
          <a:stretch>
            <a:fillRect/>
          </a:stretch>
        </p:blipFill>
        <p:spPr>
          <a:xfrm>
            <a:off x="281620" y="3730873"/>
            <a:ext cx="1914116" cy="97985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A834D70A-6267-E5A9-B3C9-68565270CFD5}"/>
              </a:ext>
            </a:extLst>
          </p:cNvPr>
          <p:cNvSpPr/>
          <p:nvPr/>
        </p:nvSpPr>
        <p:spPr>
          <a:xfrm>
            <a:off x="2508266" y="3754790"/>
            <a:ext cx="288032" cy="9798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верх 19">
            <a:extLst>
              <a:ext uri="{FF2B5EF4-FFF2-40B4-BE49-F238E27FC236}">
                <a16:creationId xmlns:a16="http://schemas.microsoft.com/office/drawing/2014/main" id="{14AA9823-2E3F-3300-4656-FBFFBE864E16}"/>
              </a:ext>
            </a:extLst>
          </p:cNvPr>
          <p:cNvSpPr/>
          <p:nvPr/>
        </p:nvSpPr>
        <p:spPr>
          <a:xfrm>
            <a:off x="5739863" y="3299291"/>
            <a:ext cx="295454" cy="1280539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85BC6D00-A8BE-641E-00D3-B1CD071AD997}"/>
              </a:ext>
            </a:extLst>
          </p:cNvPr>
          <p:cNvSpPr/>
          <p:nvPr/>
        </p:nvSpPr>
        <p:spPr>
          <a:xfrm>
            <a:off x="2522550" y="5605216"/>
            <a:ext cx="259464" cy="3582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верх 22">
            <a:extLst>
              <a:ext uri="{FF2B5EF4-FFF2-40B4-BE49-F238E27FC236}">
                <a16:creationId xmlns:a16="http://schemas.microsoft.com/office/drawing/2014/main" id="{C610A38A-4C4C-3159-6440-18864CDB3001}"/>
              </a:ext>
            </a:extLst>
          </p:cNvPr>
          <p:cNvSpPr/>
          <p:nvPr/>
        </p:nvSpPr>
        <p:spPr>
          <a:xfrm>
            <a:off x="5806592" y="5667301"/>
            <a:ext cx="288032" cy="35820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1232691-BA22-C151-342F-3A1E12143E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239" y="2934326"/>
            <a:ext cx="2193708" cy="292494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4890B81-B497-BD31-EA31-DE6A70C483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02046" y="3717404"/>
            <a:ext cx="1440160" cy="855569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A0BB39E-21EB-6AEB-771B-E994E98158F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612" y="3377381"/>
            <a:ext cx="1065308" cy="798981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331E845-7BA0-988F-1337-DEC788E178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124" y="3644444"/>
            <a:ext cx="1176567" cy="88242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10F49F5-94FD-99C2-2592-5B8D7DFEAD4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550472"/>
            <a:ext cx="1762572" cy="82362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0068BE6-8769-D924-3337-BE327378C7C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308" y="1565133"/>
            <a:ext cx="1613383" cy="82362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66306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ldNum" idx="4294967295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28ACD9-6986-4865-B56F-02C4E6F1A995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26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2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988935" y="657288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9" name="Прямоугольник 5"/>
          <p:cNvSpPr/>
          <p:nvPr/>
        </p:nvSpPr>
        <p:spPr>
          <a:xfrm>
            <a:off x="-9128" y="647492"/>
            <a:ext cx="9289031" cy="129120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indent="457200"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Карта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/>
              </a:rPr>
              <a:t>текущего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состояния процесса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/>
              </a:rPr>
              <a:t>после внедрения проекта</a:t>
            </a:r>
            <a:endParaRPr lang="ru-RU" b="1" spc="-1" dirty="0">
              <a:solidFill>
                <a:srgbClr val="002060"/>
              </a:solidFill>
              <a:latin typeface="Times New Roman" panose="02020603050405020304"/>
            </a:endParaRP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«Оптимизация процесса оперативного управления бережливыми проектами в </a:t>
            </a:r>
          </a:p>
          <a:p>
            <a:pPr indent="457200"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ГБПОУ «Магнитогорский педагогический колледж»</a:t>
            </a:r>
          </a:p>
          <a:p>
            <a:pPr algn="ctr">
              <a:lnSpc>
                <a:spcPct val="100000"/>
              </a:lnSpc>
            </a:pPr>
            <a:endParaRPr lang="ru-RU" sz="24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23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60" y="1719315"/>
            <a:ext cx="8671935" cy="2929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889658"/>
      </p:ext>
    </p:extLst>
  </p:cSld>
  <p:clrMapOvr>
    <a:masterClrMapping/>
  </p:clrMapOvr>
  <p:transition spd="slow"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26</a:t>
            </a:r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3251" y="857712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Ссылка на сайт ПОО (вкладка Бережливый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колледж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1375433"/>
            <a:ext cx="6248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https://xn--80agvfr.xn--p1ai/teachers/berezhlivyy-kolledzh.php</a:t>
            </a:r>
            <a:endParaRPr lang="ru-RU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1769" b="10272"/>
          <a:stretch>
            <a:fillRect/>
          </a:stretch>
        </p:blipFill>
        <p:spPr>
          <a:xfrm>
            <a:off x="323528" y="1901241"/>
            <a:ext cx="8507088" cy="45520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9*109"/>
  <p:tag name="TABLE_ENDDRAG_RECT" val="3*382*709*10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2*258"/>
  <p:tag name="TABLE_ENDDRAG_RECT" val="31*78*662*2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935</Words>
  <Application>Microsoft Office PowerPoint</Application>
  <PresentationFormat>Экран (4:3)</PresentationFormat>
  <Paragraphs>198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27</vt:i4>
      </vt:variant>
    </vt:vector>
  </HeadingPairs>
  <TitlesOfParts>
    <vt:vector size="41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Тема Office</vt:lpstr>
      <vt:lpstr>1_Тема Office</vt:lpstr>
      <vt:lpstr>2_Тема Office</vt:lpstr>
      <vt:lpstr>3_Тема Office</vt:lpstr>
      <vt:lpstr>4_Тема Office</vt:lpstr>
      <vt:lpstr>5_Тема Office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Стандарт процесса оперативного управления бережливыми проектами в ГБПОУ «Магнитогорский педагогический колледж»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191</cp:revision>
  <cp:lastPrinted>2019-04-25T09:14:00Z</cp:lastPrinted>
  <dcterms:created xsi:type="dcterms:W3CDTF">2018-08-20T14:01:00Z</dcterms:created>
  <dcterms:modified xsi:type="dcterms:W3CDTF">2026-01-26T11:46:01Z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10</vt:i4>
  </property>
  <property fmtid="{D5CDD505-2E9C-101B-9397-08002B2CF9AE}" pid="4" name="ICV">
    <vt:lpwstr>ECEC6B1D51BA42169DE058332995F2FA_12</vt:lpwstr>
  </property>
  <property fmtid="{D5CDD505-2E9C-101B-9397-08002B2CF9AE}" pid="5" name="KSOProductBuildVer">
    <vt:lpwstr>1049-12.2.0.23155</vt:lpwstr>
  </property>
</Properties>
</file>