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7"/>
  </p:notesMasterIdLst>
  <p:sldIdLst>
    <p:sldId id="256" r:id="rId3"/>
    <p:sldId id="257" r:id="rId4"/>
    <p:sldId id="277" r:id="rId5"/>
    <p:sldId id="278" r:id="rId6"/>
    <p:sldId id="279" r:id="rId7"/>
    <p:sldId id="284" r:id="rId8"/>
    <p:sldId id="258" r:id="rId9"/>
    <p:sldId id="281" r:id="rId10"/>
    <p:sldId id="286" r:id="rId11"/>
    <p:sldId id="283" r:id="rId12"/>
    <p:sldId id="259" r:id="rId13"/>
    <p:sldId id="260" r:id="rId14"/>
    <p:sldId id="261" r:id="rId15"/>
    <p:sldId id="282" r:id="rId16"/>
    <p:sldId id="262" r:id="rId17"/>
    <p:sldId id="263" r:id="rId18"/>
    <p:sldId id="264" r:id="rId19"/>
    <p:sldId id="292" r:id="rId20"/>
    <p:sldId id="287" r:id="rId21"/>
    <p:sldId id="289" r:id="rId22"/>
    <p:sldId id="265" r:id="rId23"/>
    <p:sldId id="290" r:id="rId24"/>
    <p:sldId id="291" r:id="rId25"/>
    <p:sldId id="276" r:id="rId2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Y="41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000" y="0"/>
          <a:ext cx="1500000" cy="17296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000" y="0"/>
        <a:ext cx="1500000" cy="1729679"/>
      </dsp:txXfrm>
    </dsp:sp>
    <dsp:sp modelId="{7099C5AD-A666-455F-9144-31509FAE35FB}">
      <dsp:nvSpPr>
        <dsp:cNvPr id="0" name=""/>
        <dsp:cNvSpPr/>
      </dsp:nvSpPr>
      <dsp:spPr bwMode="white">
        <a:xfrm>
          <a:off x="744630" y="1746440"/>
          <a:ext cx="3000000" cy="1729679"/>
        </a:xfrm>
        <a:prstGeom prst="trapezoid">
          <a:avLst>
            <a:gd name="adj" fmla="val 43361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630" y="1746440"/>
        <a:ext cx="1950000" cy="1729679"/>
      </dsp:txXfrm>
    </dsp:sp>
    <dsp:sp modelId="{3405B94A-B110-4EB0-B99D-680A85764021}">
      <dsp:nvSpPr>
        <dsp:cNvPr id="0" name=""/>
        <dsp:cNvSpPr/>
      </dsp:nvSpPr>
      <dsp:spPr bwMode="white">
        <a:xfrm>
          <a:off x="0" y="3459360"/>
          <a:ext cx="4500000" cy="1729679"/>
        </a:xfrm>
        <a:prstGeom prst="trapezoid">
          <a:avLst>
            <a:gd name="adj" fmla="val 43361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499" y="3459360"/>
        <a:ext cx="2925000" cy="1729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Для перемещения страницы щёлкните мышью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Arial" panose="020B0604020202020204"/>
              </a:rPr>
              <a:t>Для правки формата примечаний щёлкните мышью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 panose="02020603050405020304"/>
              </a:rPr>
              <a:t>&lt;верхний колонтитул&gt;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/>
            <a:r>
              <a:rPr lang="ru-RU" sz="1400" b="0" strike="noStrike" spc="-1">
                <a:latin typeface="Times New Roman" panose="02020603050405020304"/>
              </a:rPr>
              <a:t>&lt;дата/время&gt;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 panose="02020603050405020304"/>
              </a:rPr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/>
            <a:fld id="{824FC716-615C-4B9E-9ED4-6E86332AC850}" type="slidenum">
              <a:rPr lang="ru-RU" sz="1400" b="0" strike="noStrike" spc="-1">
                <a:latin typeface="Times New Roman" panose="02020603050405020304"/>
              </a:rPr>
              <a:t>‹#›</a:t>
            </a:fld>
            <a:endParaRPr lang="ru-RU" sz="14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679680" y="4716000"/>
            <a:ext cx="5437800" cy="4467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 panose="020B0604020202020204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sldNum"/>
          </p:nvPr>
        </p:nvSpPr>
        <p:spPr>
          <a:xfrm>
            <a:off x="3850560" y="943020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90D7958-0512-492E-8D7F-999A4A48C236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ru-RU" sz="1200" b="0" strike="noStrike" spc="-1">
              <a:latin typeface="Times New Roman" panose="020206030504050203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 panose="020F0502020204030204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742950" lvl="1" indent="-28575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F02C9BE6-FD9F-4254-9DB1-F1EAC6898742}" type="datetime1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28.01.2026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7125D1C-4037-4D99-B4BA-C9551E68CB8D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316B1CA3-834F-41B2-95DD-B145B85C37FF}" type="datetime1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28.01.2026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D68D716-D7A1-47DE-B9D5-FB2A59FA40D6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00934BE-1216-4A74-A832-9E422D0225A2}" type="slidenum">
              <a:rPr lang="ru-RU" sz="1400" b="0" strike="noStrike" spc="-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fld>
            <a:endParaRPr lang="ru-RU" sz="1400" b="0" strike="noStrike" spc="-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91" name="TextBox 10"/>
          <p:cNvSpPr/>
          <p:nvPr/>
        </p:nvSpPr>
        <p:spPr>
          <a:xfrm>
            <a:off x="587880" y="836280"/>
            <a:ext cx="81111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«Магнитогорский педагогический колледж»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11"/>
          <p:cNvSpPr/>
          <p:nvPr/>
        </p:nvSpPr>
        <p:spPr>
          <a:xfrm>
            <a:off x="747000" y="1340640"/>
            <a:ext cx="7623720" cy="149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extBox 12"/>
          <p:cNvSpPr/>
          <p:nvPr/>
        </p:nvSpPr>
        <p:spPr>
          <a:xfrm>
            <a:off x="3924000" y="5119200"/>
            <a:ext cx="485136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ГБПОУ «МПК»</a:t>
            </a:r>
            <a:endParaRPr lang="ru-RU" sz="18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О.Ю.Леушканова</a:t>
            </a:r>
            <a:endParaRPr lang="ru-RU" sz="18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13"/>
          <p:cNvSpPr/>
          <p:nvPr/>
        </p:nvSpPr>
        <p:spPr>
          <a:xfrm>
            <a:off x="831960" y="3140640"/>
            <a:ext cx="762372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сбора и обработки информации о деятельности работников при начислении стимулирующих выплат ГБПОУ «Магнитогорский педагогический колледж»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7" name="TextBox 16"/>
          <p:cNvSpPr/>
          <p:nvPr/>
        </p:nvSpPr>
        <p:spPr>
          <a:xfrm>
            <a:off x="2393640" y="6028560"/>
            <a:ext cx="39956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 -2024г.</a:t>
            </a:r>
            <a:endParaRPr lang="ru-RU" sz="18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0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103" name="Рисунок 1"/>
          <p:cNvPicPr/>
          <p:nvPr/>
        </p:nvPicPr>
        <p:blipFill>
          <a:blip r:embed="rId5"/>
          <a:stretch>
            <a:fillRect/>
          </a:stretch>
        </p:blipFill>
        <p:spPr>
          <a:xfrm>
            <a:off x="323528" y="854271"/>
            <a:ext cx="8568952" cy="5471289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sp>
        <p:nvSpPr>
          <p:cNvPr id="8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934BE-1216-4A74-A832-9E422D0225A2}" type="slidenum">
              <a:rPr lang="ru-RU" sz="1400" spc="-1" smtClean="0">
                <a:solidFill>
                  <a:schemeClr val="tx2"/>
                </a:solidFill>
                <a:latin typeface="Calibri" panose="020F0502020204030204"/>
              </a:rPr>
              <a:t>2</a:t>
            </a:fld>
            <a:endParaRPr lang="ru-RU" sz="1400" spc="-1" dirty="0">
              <a:solidFill>
                <a:schemeClr val="tx2"/>
              </a:solidFill>
              <a:latin typeface="Times New Roman" panose="020206030504050203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7866" y="1489671"/>
            <a:ext cx="2220598" cy="8754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rcRect l="75111" t="78327" r="2468" b="5335"/>
          <a:stretch>
            <a:fillRect/>
          </a:stretch>
        </p:blipFill>
        <p:spPr>
          <a:xfrm>
            <a:off x="6732239" y="5444991"/>
            <a:ext cx="2088233" cy="7923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5"/>
          <p:cNvSpPr/>
          <p:nvPr/>
        </p:nvSpPr>
        <p:spPr>
          <a:xfrm>
            <a:off x="1997100" y="594488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Руководитель и команда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idx="4294967295"/>
          </p:nvPr>
        </p:nvSpPr>
        <p:spPr>
          <a:xfrm>
            <a:off x="300800" y="1326356"/>
            <a:ext cx="7067128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 Ирина Николаевна, заместитель директора по развитию образования и работе с информационными системами</a:t>
            </a: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проекта:</a:t>
            </a: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Испулова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Гульжихан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Кадракановна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заведующий учебной частью Смирнова Лариса Александровна, заведующий отделом дополнительного образования</a:t>
            </a: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Кирпач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Викторовна, заведующий отделом качества и мониторинга образования</a:t>
            </a: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Шайдулин Вячеслав Романович, преподаватель, </a:t>
            </a: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Толстов Дмитрий Олегович, оператор ЭВМ.</a:t>
            </a:r>
            <a:endParaRPr lang="ru-RU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23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941438"/>
            <a:ext cx="1194482" cy="1719096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2050" name="Picture 2" descr="Испулова Гульжихан Кадраканов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35373"/>
            <a:ext cx="1226354" cy="1744873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Смирнова Лариса Александровн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990" y="4935374"/>
            <a:ext cx="1195678" cy="172516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Соколова Ирина Николаев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20688"/>
            <a:ext cx="1490313" cy="224739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934BE-1216-4A74-A832-9E422D0225A2}" type="slidenum">
              <a:rPr lang="ru-RU" sz="1400" spc="-1" smtClean="0">
                <a:solidFill>
                  <a:schemeClr val="tx2"/>
                </a:solidFill>
                <a:latin typeface="Calibri" panose="020F0502020204030204"/>
              </a:rPr>
              <a:t>3</a:t>
            </a:fld>
            <a:endParaRPr lang="ru-RU" sz="1400" spc="-1" dirty="0">
              <a:solidFill>
                <a:schemeClr val="tx2"/>
              </a:solidFill>
              <a:latin typeface="Times New Roman" panose="02020603050405020304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0"/>
          <a:stretch>
            <a:fillRect/>
          </a:stretch>
        </p:blipFill>
        <p:spPr>
          <a:xfrm>
            <a:off x="5564152" y="4941439"/>
            <a:ext cx="1430322" cy="17190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9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7988" y="721678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открытии проекта  </a:t>
            </a:r>
          </a:p>
        </p:txBody>
      </p:sp>
      <p:sp>
        <p:nvSpPr>
          <p:cNvPr id="9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934BE-1216-4A74-A832-9E422D0225A2}" type="slidenum">
              <a:rPr lang="ru-RU" sz="1400" spc="-1" smtClean="0">
                <a:solidFill>
                  <a:schemeClr val="tx2"/>
                </a:solidFill>
                <a:latin typeface="Calibri" panose="020F0502020204030204"/>
              </a:rPr>
              <a:t>4</a:t>
            </a:fld>
            <a:endParaRPr lang="ru-RU" sz="1400" spc="-1" dirty="0">
              <a:solidFill>
                <a:schemeClr val="tx2"/>
              </a:solidFill>
              <a:latin typeface="Times New Roman" panose="020206030504050203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 l="3384" r="3384" b="1483"/>
          <a:stretch>
            <a:fillRect/>
          </a:stretch>
        </p:blipFill>
        <p:spPr>
          <a:xfrm>
            <a:off x="2483768" y="1206853"/>
            <a:ext cx="3600400" cy="510250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5"/>
          <p:cNvSpPr/>
          <p:nvPr/>
        </p:nvSpPr>
        <p:spPr>
          <a:xfrm>
            <a:off x="1907640" y="78840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Стенд реализации проекта 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4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934BE-1216-4A74-A832-9E422D0225A2}" type="slidenum">
              <a:rPr lang="ru-RU" sz="1400" spc="-1" smtClean="0">
                <a:solidFill>
                  <a:schemeClr val="tx2"/>
                </a:solidFill>
                <a:latin typeface="Calibri" panose="020F0502020204030204"/>
              </a:rPr>
              <a:t>5</a:t>
            </a:fld>
            <a:endParaRPr lang="ru-RU" sz="1400" spc="-1" dirty="0">
              <a:solidFill>
                <a:schemeClr val="tx2"/>
              </a:solidFill>
              <a:latin typeface="Times New Roman" panose="020206030504050203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247185"/>
            <a:ext cx="8597257" cy="48331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D95E858-D776-4D08-BABC-F28A59355750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6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14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5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51" name="Прямоугольник 5"/>
          <p:cNvSpPr/>
          <p:nvPr/>
        </p:nvSpPr>
        <p:spPr>
          <a:xfrm>
            <a:off x="1547640" y="740632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Дорожная карта реализации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53" name="Рисунок 152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6" r="14883" b="47913"/>
          <a:stretch>
            <a:fillRect/>
          </a:stretch>
        </p:blipFill>
        <p:spPr bwMode="auto">
          <a:xfrm>
            <a:off x="123840" y="2060848"/>
            <a:ext cx="8853443" cy="16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E5A23374-EBA3-4AE6-BE1C-EDA61610DB5E}" type="slidenum">
              <a:rPr lang="ru-RU" sz="1200" b="1" strike="noStrike" spc="-1">
                <a:solidFill>
                  <a:srgbClr val="215968"/>
                </a:solidFill>
                <a:latin typeface="Calibri" panose="020F0502020204030204"/>
              </a:rPr>
              <a:t>7</a:t>
            </a:fld>
            <a:endParaRPr lang="ru-RU" sz="1200" b="0" strike="noStrike" spc="-1" dirty="0">
              <a:latin typeface="Times New Roman" panose="02020603050405020304"/>
            </a:endParaRPr>
          </a:p>
        </p:txBody>
      </p:sp>
      <p:sp>
        <p:nvSpPr>
          <p:cNvPr id="105" name="TextBox 48"/>
          <p:cNvSpPr/>
          <p:nvPr/>
        </p:nvSpPr>
        <p:spPr>
          <a:xfrm>
            <a:off x="250920" y="6500880"/>
            <a:ext cx="4608000" cy="333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20 дней. 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6" name="Прямоугольник 54"/>
          <p:cNvSpPr/>
          <p:nvPr/>
        </p:nvSpPr>
        <p:spPr>
          <a:xfrm>
            <a:off x="197640" y="4509120"/>
            <a:ext cx="3457080" cy="3034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ПРОБЛЕМЫ:</a:t>
            </a:r>
            <a:endParaRPr lang="ru-RU" sz="1400" b="0" strike="noStrike" spc="-1" dirty="0">
              <a:latin typeface="Arial" panose="020B0604020202020204"/>
            </a:endParaRPr>
          </a:p>
        </p:txBody>
      </p:sp>
      <p:pic>
        <p:nvPicPr>
          <p:cNvPr id="10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8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9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10" name="Прямоугольник 5"/>
          <p:cNvSpPr/>
          <p:nvPr/>
        </p:nvSpPr>
        <p:spPr>
          <a:xfrm>
            <a:off x="197640" y="465120"/>
            <a:ext cx="8893440" cy="119887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chemeClr val="tx2"/>
                </a:solidFill>
                <a:latin typeface="Times New Roman" panose="02020603050405020304"/>
              </a:rPr>
              <a:t>Карта текущего состояния процесса </a:t>
            </a:r>
            <a:endParaRPr lang="ru-RU" sz="1800" b="0" strike="noStrike" spc="-1" dirty="0">
              <a:solidFill>
                <a:schemeClr val="tx2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«Оптимизация процесса сбора и обработки информации о деятельности работников при начислении стимулирующих выплат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ГБПОУ «Магнитогорский педагогический колледж»</a:t>
            </a:r>
          </a:p>
        </p:txBody>
      </p:sp>
      <p:graphicFrame>
        <p:nvGraphicFramePr>
          <p:cNvPr id="111" name="Таблица 5"/>
          <p:cNvGraphicFramePr/>
          <p:nvPr/>
        </p:nvGraphicFramePr>
        <p:xfrm>
          <a:off x="179512" y="4797152"/>
          <a:ext cx="7549200" cy="1745400"/>
        </p:xfrm>
        <a:graphic>
          <a:graphicData uri="http://schemas.openxmlformats.org/drawingml/2006/table">
            <a:tbl>
              <a:tblPr/>
              <a:tblGrid>
                <a:gridCol w="303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Наименование проблемы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Сложности комплектования документации для стимулирующих выплат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Несоблюдение сроков подготовки итоговых документов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Незаинтересованность работников в представлении опыта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4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Отсутствие стандарта по подготовке подтверждающих документов для выплаты стимулирующих средств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61" y="1626338"/>
            <a:ext cx="8501487" cy="27503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6" t="29256" r="20850" b="40971"/>
          <a:stretch>
            <a:fillRect/>
          </a:stretch>
        </p:blipFill>
        <p:spPr bwMode="auto">
          <a:xfrm>
            <a:off x="1475288" y="4446436"/>
            <a:ext cx="6868164" cy="2352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Прямоугольник 5"/>
          <p:cNvSpPr/>
          <p:nvPr/>
        </p:nvSpPr>
        <p:spPr>
          <a:xfrm>
            <a:off x="-538420" y="829852"/>
            <a:ext cx="1044116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Производственный анализ №1 </a:t>
            </a: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«Оптимизация процесса сбора и обработки информации о деятельности работников при начислении стимулирующих выплат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ГБПОУ «Магнитогорский педагогический колледж»</a:t>
            </a:r>
          </a:p>
          <a:p>
            <a:pPr algn="ctr">
              <a:lnSpc>
                <a:spcPct val="100000"/>
              </a:lnSpc>
            </a:pP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4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934BE-1216-4A74-A832-9E422D0225A2}" type="slidenum">
              <a:rPr lang="ru-RU" sz="1400" spc="-1" smtClean="0">
                <a:solidFill>
                  <a:schemeClr val="tx2"/>
                </a:solidFill>
                <a:latin typeface="Calibri" panose="020F0502020204030204"/>
              </a:rPr>
              <a:t>8</a:t>
            </a:fld>
            <a:endParaRPr lang="ru-RU" sz="1400" spc="-1" dirty="0">
              <a:solidFill>
                <a:schemeClr val="tx2"/>
              </a:solidFill>
              <a:latin typeface="Times New Roman" panose="02020603050405020304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4" t="30994" r="24344" b="10549"/>
          <a:stretch>
            <a:fillRect/>
          </a:stretch>
        </p:blipFill>
        <p:spPr bwMode="auto">
          <a:xfrm>
            <a:off x="1828716" y="1800403"/>
            <a:ext cx="6336704" cy="302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Прямое соединение 1"/>
          <p:cNvCxnSpPr/>
          <p:nvPr/>
        </p:nvCxnSpPr>
        <p:spPr>
          <a:xfrm>
            <a:off x="892512" y="5301208"/>
            <a:ext cx="7701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Num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AE017EDC-AA2E-45A2-9FC6-560030DEADF9}" type="slidenum">
              <a:rPr lang="ru-RU" sz="1200" b="1" strike="noStrike" spc="-1">
                <a:solidFill>
                  <a:srgbClr val="215968"/>
                </a:solidFill>
                <a:latin typeface="Calibri" panose="020F0502020204030204"/>
              </a:rPr>
              <a:t>9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3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3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3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4" name="Прямоугольник 5"/>
          <p:cNvSpPr/>
          <p:nvPr/>
        </p:nvSpPr>
        <p:spPr>
          <a:xfrm>
            <a:off x="97920" y="548640"/>
            <a:ext cx="889344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Карта </a:t>
            </a:r>
            <a:r>
              <a:rPr lang="ru-RU" sz="2400" b="1" spc="-1" dirty="0">
                <a:solidFill>
                  <a:schemeClr val="tx2"/>
                </a:solidFill>
                <a:latin typeface="Times New Roman" panose="02020603050405020304"/>
              </a:rPr>
              <a:t>идеального</a:t>
            </a: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 состояния процесса 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«Оптимизация процесса сбора и обработки информации о деятельности работников при начислении стимулирующих выплат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ГБПОУ «Магнитогорский педагогический колледж»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60" y="2062600"/>
            <a:ext cx="8098759" cy="31588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24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27" name="Прямоугольник 5"/>
          <p:cNvSpPr/>
          <p:nvPr/>
        </p:nvSpPr>
        <p:spPr>
          <a:xfrm>
            <a:off x="2458440" y="797760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Метод «5 почему»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3" t="26925" r="5266" b="9256"/>
          <a:stretch>
            <a:fillRect/>
          </a:stretch>
        </p:blipFill>
        <p:spPr bwMode="auto">
          <a:xfrm>
            <a:off x="103107" y="1340768"/>
            <a:ext cx="8980831" cy="467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" name="Содержимое 6"/>
          <p:cNvGraphicFramePr/>
          <p:nvPr>
            <p:extLst>
              <p:ext uri="{D42A27DB-BD31-4B8C-83A1-F6EECF244321}">
                <p14:modId xmlns:p14="http://schemas.microsoft.com/office/powerpoint/2010/main" val="1007149631"/>
              </p:ext>
            </p:extLst>
          </p:nvPr>
        </p:nvGraphicFramePr>
        <p:xfrm>
          <a:off x="251640" y="980640"/>
          <a:ext cx="8784720" cy="5279040"/>
        </p:xfrm>
        <a:graphic>
          <a:graphicData uri="http://schemas.openxmlformats.org/drawingml/2006/table">
            <a:tbl>
              <a:tblPr/>
              <a:tblGrid>
                <a:gridCol w="233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Проблема 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Коренная причина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Способ решения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6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 Сложности комплектования документации для стимулирующих выплат 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Отсутствие Стандарта по сбору и обработке стимулирующих документов работников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Разработка Стандарта процесса подготовки работниками информации по начислению стимулирующих выплат  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 Описание инструкции по работе со Стандартом сбора и обработки информации о деятельности работников при начислении стимулирующих выплат ГБПОУ "Магнитогорский педагогический колледж"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53640" marR="53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95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 Несоблюдение сроков подготовки итоговых документов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Отсутствие алгоритмизации процесса обработки стимулирующих документов работников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Создание системы планирования по размещению информации о деятельности работников при начислении стимулирующих выплат ГБПОУ "Магнитогорский педагогический колледж"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Развитие навыка планирования через алгоритмизацию процесса.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Проведение инструктивно-методических семинаров для работников по соблюдению алгоритма, описанного в Стандарте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53640" marR="53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11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 Незаинтересованность работников в представлении опыта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Уровень удовлетворенности работников и преподавателей уровнем стимулирующих средств 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Проведение дополнительного практического семинара. 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Анкетирование – выяснение доли преподавателей, удовлетворенных качеством сбора и обработки информации о деятельности работников при начислении стимулирующих выплат ГБПОУ "Магнитогорский педагогический колледж"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Конференция по итогам реализации проекта. Обмен опытом и внесение улучшений. 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53640" marR="53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4" name="Прямоугольник 5"/>
          <p:cNvSpPr/>
          <p:nvPr/>
        </p:nvSpPr>
        <p:spPr>
          <a:xfrm>
            <a:off x="1907640" y="524520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Анализ проблем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1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1"/>
          <p:cNvGraphicFramePr/>
          <p:nvPr/>
        </p:nvGraphicFramePr>
        <p:xfrm>
          <a:off x="0" y="759960"/>
          <a:ext cx="4500000" cy="518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9" name="Скругленный прямоугольник 11"/>
          <p:cNvSpPr/>
          <p:nvPr/>
        </p:nvSpPr>
        <p:spPr>
          <a:xfrm>
            <a:off x="4876920" y="3553560"/>
            <a:ext cx="3865320" cy="2456640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numCol="1" spcCol="144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/>
              </a:rPr>
              <a:t>1. Сложности комплектования документации для стимулирующих выплат </a:t>
            </a:r>
            <a:endParaRPr lang="ru-RU" sz="16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/>
              </a:rPr>
              <a:t>2. Несоблюдение сроков подготовки итоговых документов</a:t>
            </a:r>
            <a:endParaRPr lang="ru-RU" sz="16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/>
              </a:rPr>
              <a:t>3. Незаинтересованность работников в представлении опыта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20" name="Пятно 1 60"/>
          <p:cNvSpPr/>
          <p:nvPr/>
        </p:nvSpPr>
        <p:spPr>
          <a:xfrm>
            <a:off x="387360" y="5287680"/>
            <a:ext cx="645480" cy="50400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1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21" name="Пятно 1 60"/>
          <p:cNvSpPr/>
          <p:nvPr/>
        </p:nvSpPr>
        <p:spPr>
          <a:xfrm>
            <a:off x="1837800" y="5441040"/>
            <a:ext cx="645480" cy="50400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2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22" name="Пятно 1 60"/>
          <p:cNvSpPr/>
          <p:nvPr/>
        </p:nvSpPr>
        <p:spPr>
          <a:xfrm>
            <a:off x="3060000" y="5157360"/>
            <a:ext cx="645480" cy="50400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3</a:t>
            </a:r>
            <a:endParaRPr lang="ru-RU" sz="800" b="0" strike="noStrike" spc="-1">
              <a:latin typeface="Arial" panose="020B0604020202020204"/>
            </a:endParaRPr>
          </a:p>
        </p:txBody>
      </p:sp>
      <p:pic>
        <p:nvPicPr>
          <p:cNvPr id="123" name="Picture 3" descr="C:\Users\Администратор\Desktop\Coat_of_arms_of_Chelyabinsk_Oblast.svg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24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5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71440" y="522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26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92320" y="6309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27" name="Прямоугольник 5"/>
          <p:cNvSpPr/>
          <p:nvPr/>
        </p:nvSpPr>
        <p:spPr>
          <a:xfrm>
            <a:off x="2458440" y="797760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Пирамида  проблем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Num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AE017EDC-AA2E-45A2-9FC6-560030DEADF9}" type="slidenum">
              <a:rPr lang="ru-RU" sz="1200" b="1" strike="noStrike" spc="-1">
                <a:solidFill>
                  <a:srgbClr val="215968"/>
                </a:solidFill>
                <a:latin typeface="Calibri" panose="020F0502020204030204"/>
              </a:rPr>
              <a:t>13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129" name="TextBox 48"/>
          <p:cNvSpPr/>
          <p:nvPr/>
        </p:nvSpPr>
        <p:spPr>
          <a:xfrm>
            <a:off x="467544" y="6263632"/>
            <a:ext cx="4714560" cy="333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5 дней</a:t>
            </a:r>
            <a:r>
              <a:rPr lang="ru-RU" sz="1600" b="1" strike="noStrike" spc="-1" dirty="0">
                <a:solidFill>
                  <a:srgbClr val="00B0F0"/>
                </a:solidFill>
                <a:latin typeface="Times New Roman" panose="02020603050405020304"/>
              </a:rPr>
              <a:t>.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3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3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3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4" name="Прямоугольник 5"/>
          <p:cNvSpPr/>
          <p:nvPr/>
        </p:nvSpPr>
        <p:spPr>
          <a:xfrm>
            <a:off x="97920" y="548640"/>
            <a:ext cx="8893440" cy="1568206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Карта целевого состояния процесса 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«Оптимизация процесса сбора и обработки информации о деятельности работников при начислении стимулирующих выплат ГБПОУ «Магнитогорский педагогический колледж»</a:t>
            </a: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135" name="TextBox 1"/>
          <p:cNvSpPr/>
          <p:nvPr/>
        </p:nvSpPr>
        <p:spPr>
          <a:xfrm>
            <a:off x="5436000" y="4581000"/>
            <a:ext cx="31597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 panose="020F0502020204030204"/>
              </a:rPr>
              <a:t>Предложения по улучшению</a:t>
            </a:r>
            <a:endParaRPr lang="ru-RU" sz="1800" b="0" strike="noStrike" spc="-1">
              <a:latin typeface="Arial" panose="020B0604020202020204"/>
            </a:endParaRPr>
          </a:p>
        </p:txBody>
      </p:sp>
      <p:graphicFrame>
        <p:nvGraphicFramePr>
          <p:cNvPr id="136" name="Таблица 5"/>
          <p:cNvGraphicFramePr/>
          <p:nvPr/>
        </p:nvGraphicFramePr>
        <p:xfrm>
          <a:off x="507960" y="4946104"/>
          <a:ext cx="7776720" cy="1219200"/>
        </p:xfrm>
        <a:graphic>
          <a:graphicData uri="http://schemas.openxmlformats.org/drawingml/2006/table">
            <a:tbl>
              <a:tblPr/>
              <a:tblGrid>
                <a:gridCol w="309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6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Решение проблемы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Создание Стандарта комплектования документации для стимулирующих выплат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Алгоритмизация процесса подготовки итоговых документов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Проведение методических семинаров для работников в представлении опыта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0" y="1757102"/>
            <a:ext cx="8768640" cy="28414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5"/>
          <p:cNvSpPr/>
          <p:nvPr/>
        </p:nvSpPr>
        <p:spPr>
          <a:xfrm>
            <a:off x="611560" y="624730"/>
            <a:ext cx="8644508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/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Производственный анализ №</a:t>
            </a: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2 «Оптимизация процесса сбора и обработки информации о деятельности работников при начислении стимулирующих выплат ГБПОУ «Магнитогорский педагогический колледж»</a:t>
            </a:r>
          </a:p>
          <a:p>
            <a:pPr algn="ctr">
              <a:lnSpc>
                <a:spcPct val="100000"/>
              </a:lnSpc>
            </a:pPr>
            <a:r>
              <a:rPr lang="ru-RU" sz="2400" b="1" spc="-1" dirty="0" smtClean="0">
                <a:solidFill>
                  <a:schemeClr val="tx2"/>
                </a:solidFill>
                <a:latin typeface="Times New Roman" panose="02020603050405020304"/>
              </a:rPr>
              <a:t> 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967613" y="370488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4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934BE-1216-4A74-A832-9E422D0225A2}" type="slidenum">
              <a:rPr lang="ru-RU" sz="1400" spc="-1" smtClean="0">
                <a:solidFill>
                  <a:schemeClr val="tx2"/>
                </a:solidFill>
                <a:latin typeface="Calibri" panose="020F0502020204030204"/>
              </a:rPr>
              <a:t>14</a:t>
            </a:fld>
            <a:endParaRPr lang="ru-RU" sz="1400" spc="-1" dirty="0">
              <a:solidFill>
                <a:schemeClr val="tx2"/>
              </a:solidFill>
              <a:latin typeface="Times New Roman" panose="0202060305040502030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4" t="59029" r="21141" b="8000"/>
          <a:stretch>
            <a:fillRect/>
          </a:stretch>
        </p:blipFill>
        <p:spPr bwMode="auto">
          <a:xfrm>
            <a:off x="2915817" y="4293096"/>
            <a:ext cx="5976664" cy="2519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7" t="37779" r="24716" b="7836"/>
          <a:stretch>
            <a:fillRect/>
          </a:stretch>
        </p:blipFill>
        <p:spPr bwMode="auto">
          <a:xfrm>
            <a:off x="141636" y="1486745"/>
            <a:ext cx="5960328" cy="3510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Прямое соединение 1"/>
          <p:cNvCxnSpPr/>
          <p:nvPr/>
        </p:nvCxnSpPr>
        <p:spPr>
          <a:xfrm flipV="1">
            <a:off x="3419872" y="5661248"/>
            <a:ext cx="5181600" cy="57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0524E68-12AE-492B-8C81-4F51E271B61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15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13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0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4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43" name="Прямоугольник 5"/>
          <p:cNvSpPr/>
          <p:nvPr/>
        </p:nvSpPr>
        <p:spPr>
          <a:xfrm>
            <a:off x="1494720" y="69192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graphicFrame>
        <p:nvGraphicFramePr>
          <p:cNvPr id="144" name="Таблица 1"/>
          <p:cNvGraphicFramePr/>
          <p:nvPr/>
        </p:nvGraphicFramePr>
        <p:xfrm>
          <a:off x="179640" y="1124640"/>
          <a:ext cx="8640720" cy="5791200"/>
        </p:xfrm>
        <a:graphic>
          <a:graphicData uri="http://schemas.openxmlformats.org/drawingml/2006/table">
            <a:tbl>
              <a:tblPr/>
              <a:tblGrid>
                <a:gridCol w="25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4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7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№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Краткое описание проблемы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№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Мероприятия по решению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Ответственные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Срок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Ожидаемый результат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544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Сложности комплектования документации для стимулирующих выплат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1.1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Разработка Стандарта процесса подготовки работниками информации по начислению стимулирующих выплат  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Руководитель проекта:  Соколова Ирина Николаевна, заместитель директора по развитию образования и работе с информационными системами,  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Испулова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Гульжихан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Кадракановна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 заведующий учебной частью, 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Смирнова Лариса Александровна, заведующий отделом дополнительного образования, 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Кирпач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Елена Викторовна, заведующий отделом качества и мониторинга образования, 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Шайдулин Вячеслав Романович, преподаватель, 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Толстов Дмитрий Олегович, оператор ЭВМ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 20.12.2024 по 24.12.2024 г.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Создание Стандарта сбора и обработки информации о деятельности работников при начислении стимулирующих выплат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1.2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Создание  инструкции по работе со Стандартом сбора и обработки информации о деятельности работников при начислении стимулирующих выплат ГБПОУ «Магнитогорский педагогический колледж»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Смирнова Лариса Александровна, заведующий отделом дополнительного образования, 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Кирпач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Елена Викторовна, заведующий отделом качества и мониторинга образования, 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Шайдулин Вячеслав Романович, преподаватель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 25.12.2024 по 28.12.2024 г.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Описаны четкие требования к используемым методическим материалам. Назначены ответственные за реализацию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04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 2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Несоблюдение сроков подготовки итоговых документов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2.1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Создание системы планирования по размещению информации о деятельности работников при начислении стимулирующих выплат ГБПОУ «Магнитогорский педагогический колледж»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Кирпач Елена Викторовна, заведующий отделом качества и мониторинга образования, 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Шайдулин Вячеслав Романович, преподаватель, Дмитрий Олегович, оператор ЭВМ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 09.01.2025  по 12.01.2025 г.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Составлен план реализации процедуры сбора и обработки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2.2.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Проведение инструктивно-методически семинаров для работников по соблюдению Стандарта процесса подготовки работниками информации по начислению стимулирующих выплат  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Соколова Ирина Николаевна, заместитель директора по развитию образования и работе с информационными системами,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Кирпач Елена Викторовна, заведующий отделом качества и мониторинга образования, 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Шайдулин Вячеслав Романович, преподаватель, Дмитрий Олегович, оператор ЭВМ.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 </a:t>
                      </a:r>
                      <a:r>
                        <a:rPr lang="en-US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</a:t>
                      </a: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3.01.2025  по 19.01.2025 г.</a:t>
                      </a:r>
                      <a:endParaRPr lang="ru-RU" sz="10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Обратная связь</a:t>
                      </a:r>
                      <a:endParaRPr lang="ru-RU" sz="10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5" name="Рисунок 144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D95E858-D776-4D08-BABC-F28A59355750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16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14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01487" y="45450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5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51" name="Прямоугольник 5"/>
          <p:cNvSpPr/>
          <p:nvPr/>
        </p:nvSpPr>
        <p:spPr>
          <a:xfrm>
            <a:off x="1424767" y="612222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graphicFrame>
        <p:nvGraphicFramePr>
          <p:cNvPr id="152" name="Таблица 1"/>
          <p:cNvGraphicFramePr/>
          <p:nvPr/>
        </p:nvGraphicFramePr>
        <p:xfrm>
          <a:off x="123838" y="1075308"/>
          <a:ext cx="8912657" cy="5699760"/>
        </p:xfrm>
        <a:graphic>
          <a:graphicData uri="http://schemas.openxmlformats.org/drawingml/2006/table">
            <a:tbl>
              <a:tblPr/>
              <a:tblGrid>
                <a:gridCol w="259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1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57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6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72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0736">
                <a:tc row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Незаинтересованность работников в представлении опыта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3.1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Проведение дополнительного практического семинара 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Кирпач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Елена Викторовна, заведующий отделом качества и мониторинга образования,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Шайдулин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Вячеслав Романович, преподаватель, Дмитрий Олегович, оператор ЭВМ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 20.01.2025 по 24.01.2025 г.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Выявление дополнительных затруднений у работников.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Создание мотивации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2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3.2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Анкетирование – выяснение доли преподавателей, удовлетворенных качеством сбора и обработки информации о деятельности работников при начислении стимулирующих выплат ГБПОУ «Магнитогорский педагогический колледж»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Смирнова Лариса Александровна, заведующий отделом дополнительного образования,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Кирпач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Елена Викторовна, заведующий отделом качества и мониторинга образования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 20.01.2025 по 24.01.2025 г.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Доля преподавателей, удовлетворенных качеством сбора и обработки информации о деятельности работников при начислении стимулирующих выплат увеличится в 1,5 раза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6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3.3.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Совещание по итогам реализации проекта. Обмен опытом и внесение улучшений 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Руководитель проекта:  Соколова Ирина Николаевна, заместитель директора по развитию образования и работе с информационными системами, 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Испулова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Гульжихан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Кадракановна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 заведующий учебной частью,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Смирнова Лариса Александровна, заведующий отделом дополнительного образования,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Кирпач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Елена Викторовна, заведующий отделом качества и мониторинга образования,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Шайдулин Вячеслав Романович, преподаватель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26.01.2025г.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Обмен опытом применения Стандарта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9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Анализ и оценка достижения целевых показателей проекта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1. Сокращение в 4 раза времени протекания процесса сбора и обработки информации о деятельности работников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 Разработан стандарт процесса сбора и обработки информации о деятельности работников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 Увеличение доли работников, своевременно заполняющих информацию о своей деятельности до 97%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4. Увеличение в 1.5 раза доли работников, удовлетворенных процессом сбора и обработки информации об их деятельности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8640" marR="86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3" name="Рисунок 152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83840" y="960120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chemeClr val="tx2"/>
                </a:solidFill>
                <a:latin typeface="Calibri" panose="020F0502020204030204"/>
              </a:rPr>
              <a:t>Достигнутые </a:t>
            </a:r>
            <a:r>
              <a:rPr lang="ru-RU" sz="2800" b="1" strike="noStrike" spc="-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ru-RU" sz="2800" b="1" strike="noStrike" spc="-1" dirty="0">
                <a:solidFill>
                  <a:schemeClr val="tx2"/>
                </a:solidFill>
                <a:latin typeface="Calibri" panose="020F0502020204030204"/>
              </a:rPr>
              <a:t> (было и стало) </a:t>
            </a:r>
            <a:endParaRPr lang="ru-RU" sz="2800" b="0" strike="noStrike" spc="-1" dirty="0">
              <a:solidFill>
                <a:schemeClr val="tx2"/>
              </a:solidFill>
              <a:latin typeface="Calibri" panose="020F0502020204030204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461520" y="1484640"/>
            <a:ext cx="8229240" cy="3978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480"/>
              </a:spcBef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64F5485-FFE7-4166-B291-2F61749F0977}" type="slidenum">
              <a:rPr lang="ru-RU" sz="1200" b="0" strike="noStrike" spc="-1">
                <a:solidFill>
                  <a:srgbClr val="8B8B8B"/>
                </a:solidFill>
                <a:latin typeface="Arial" panose="020B0604020202020204"/>
              </a:rPr>
              <a:t>17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157" name="TextBox 6"/>
          <p:cNvSpPr/>
          <p:nvPr/>
        </p:nvSpPr>
        <p:spPr>
          <a:xfrm>
            <a:off x="482760" y="2348640"/>
            <a:ext cx="3714480" cy="200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0070C0"/>
                </a:solidFill>
                <a:latin typeface="Calibri" panose="020F0502020204030204"/>
              </a:rPr>
              <a:t>БЫЛО</a:t>
            </a:r>
            <a:r>
              <a:rPr lang="ru-RU" sz="2800" b="0" strike="noStrike" spc="-1">
                <a:solidFill>
                  <a:srgbClr val="0070C0"/>
                </a:solidFill>
                <a:latin typeface="Calibri" panose="020F0502020204030204"/>
              </a:rPr>
              <a:t>:</a:t>
            </a:r>
            <a:endParaRPr lang="ru-RU" sz="2800" b="0" strike="noStrike" spc="-1">
              <a:latin typeface="Arial" panose="020B0604020202020204"/>
            </a:endParaRPr>
          </a:p>
          <a:p>
            <a:pPr algn="ctr">
              <a:lnSpc>
                <a:spcPct val="150000"/>
              </a:lnSpc>
            </a:pPr>
            <a:r>
              <a:rPr lang="ru-RU" sz="2800" b="0" strike="noStrike" spc="-1">
                <a:solidFill>
                  <a:srgbClr val="2992A7"/>
                </a:solidFill>
                <a:latin typeface="Calibri" panose="020F0502020204030204"/>
              </a:rPr>
              <a:t>    </a:t>
            </a:r>
            <a:r>
              <a:rPr lang="ru-RU" sz="2800" b="1" strike="noStrike" spc="-1">
                <a:solidFill>
                  <a:srgbClr val="FF0000"/>
                </a:solidFill>
                <a:latin typeface="Calibri" panose="020F0502020204030204"/>
              </a:rPr>
              <a:t>20 дней</a:t>
            </a:r>
            <a:endParaRPr lang="ru-RU" sz="2800" b="0" strike="noStrike" spc="-1">
              <a:latin typeface="Arial" panose="020B0604020202020204"/>
            </a:endParaRPr>
          </a:p>
          <a:p>
            <a:pPr algn="ctr">
              <a:lnSpc>
                <a:spcPct val="150000"/>
              </a:lnSpc>
            </a:pPr>
            <a:r>
              <a:rPr lang="en-US" sz="2800" b="0" strike="noStrike" spc="-1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2800" b="1" strike="noStrike" spc="-1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1800" b="0" strike="noStrike" spc="-1">
                <a:solidFill>
                  <a:srgbClr val="9BBB59"/>
                </a:solidFill>
                <a:latin typeface="Arial" panose="020B0604020202020204"/>
              </a:rPr>
              <a:t> 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158" name="TextBox 7"/>
          <p:cNvSpPr/>
          <p:nvPr/>
        </p:nvSpPr>
        <p:spPr>
          <a:xfrm>
            <a:off x="4355640" y="2342520"/>
            <a:ext cx="3714480" cy="179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0070C0"/>
                </a:solidFill>
                <a:latin typeface="Calibri" panose="020F0502020204030204"/>
              </a:rPr>
              <a:t>СТАЛО</a:t>
            </a:r>
            <a:r>
              <a:rPr lang="ru-RU" sz="2800" b="0" strike="noStrike" spc="-1">
                <a:solidFill>
                  <a:srgbClr val="0070C0"/>
                </a:solidFill>
                <a:latin typeface="Calibri" panose="020F0502020204030204"/>
              </a:rPr>
              <a:t>:</a:t>
            </a:r>
            <a:endParaRPr lang="ru-RU" sz="2800" b="0" strike="noStrike" spc="-1">
              <a:latin typeface="Arial" panose="020B0604020202020204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FF0000"/>
                </a:solidFill>
                <a:latin typeface="Calibri" panose="020F0502020204030204"/>
              </a:rPr>
              <a:t>5 дней</a:t>
            </a:r>
            <a:endParaRPr lang="ru-RU" sz="28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1800" b="0" strike="noStrike" spc="-1">
                <a:solidFill>
                  <a:srgbClr val="9BBB59"/>
                </a:solidFill>
                <a:latin typeface="Arial" panose="020B0604020202020204"/>
              </a:rPr>
              <a:t> 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159" name="Прямоугольник 23"/>
          <p:cNvSpPr/>
          <p:nvPr/>
        </p:nvSpPr>
        <p:spPr>
          <a:xfrm>
            <a:off x="611640" y="4077000"/>
            <a:ext cx="7704360" cy="639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002060"/>
                </a:solidFill>
                <a:latin typeface="Calibri" panose="020F0502020204030204"/>
              </a:rPr>
              <a:t>ЭКОНОМИЯ ВРЕМЕНИ:  </a:t>
            </a:r>
            <a:endParaRPr lang="ru-RU" sz="18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002060"/>
                </a:solidFill>
                <a:latin typeface="Calibri" panose="020F0502020204030204"/>
              </a:rPr>
              <a:t>15 дней 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160" name="Прямая соединительная линия 10"/>
          <p:cNvSpPr/>
          <p:nvPr/>
        </p:nvSpPr>
        <p:spPr>
          <a:xfrm flipH="1">
            <a:off x="4283640" y="2204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1" name="Прямая соединительная линия 13"/>
          <p:cNvSpPr/>
          <p:nvPr/>
        </p:nvSpPr>
        <p:spPr>
          <a:xfrm>
            <a:off x="1331640" y="378900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162" name="Прямоугольник 14"/>
          <p:cNvSpPr/>
          <p:nvPr/>
        </p:nvSpPr>
        <p:spPr>
          <a:xfrm>
            <a:off x="324000" y="4829040"/>
            <a:ext cx="820800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  <a:endParaRPr lang="ru-RU" sz="16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b="1" strike="noStrike" spc="-1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trike="noStrike" spc="-1">
                <a:solidFill>
                  <a:srgbClr val="17375E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Создания Стандарта комплектования документации для стимулирующих выплат</a:t>
            </a:r>
            <a:endParaRPr lang="ru-RU" sz="16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7375E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2. Алгоритмизации процесса подготовки итоговых документов</a:t>
            </a:r>
            <a:endParaRPr lang="ru-RU" sz="16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7375E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3. Проведения методических семинаров для работников в представлении опыта</a:t>
            </a:r>
            <a:endParaRPr lang="ru-RU" sz="16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64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6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6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0160" y="6305040"/>
            <a:ext cx="6957360" cy="285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214440"/>
            <a:ext cx="3985096" cy="24849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10" y="1334943"/>
            <a:ext cx="3749470" cy="214190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03" y="3855223"/>
            <a:ext cx="3899580" cy="2322258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497203" y="3790868"/>
            <a:ext cx="3985096" cy="24849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684" y="1386062"/>
            <a:ext cx="3783612" cy="21077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8643" y="3939056"/>
            <a:ext cx="3687761" cy="208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32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77BCF23-3D33-4963-9394-C76B39D36D81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19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16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70" name="TextBox 10"/>
          <p:cNvSpPr/>
          <p:nvPr/>
        </p:nvSpPr>
        <p:spPr>
          <a:xfrm>
            <a:off x="153360" y="692640"/>
            <a:ext cx="88369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Выполнение плана реализации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7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7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32" y="1408455"/>
            <a:ext cx="7956376" cy="44774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77BCF23-3D33-4963-9394-C76B39D36D81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20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16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70" name="TextBox 10"/>
          <p:cNvSpPr/>
          <p:nvPr/>
        </p:nvSpPr>
        <p:spPr>
          <a:xfrm>
            <a:off x="153360" y="692640"/>
            <a:ext cx="88369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Выполнение плана реализации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7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7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16" y="1277280"/>
            <a:ext cx="8604448" cy="4793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77BCF23-3D33-4963-9394-C76B39D36D81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21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16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70" name="TextBox 10"/>
          <p:cNvSpPr/>
          <p:nvPr/>
        </p:nvSpPr>
        <p:spPr>
          <a:xfrm>
            <a:off x="153360" y="692640"/>
            <a:ext cx="88369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Результаты реализации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7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7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73" name="Таблица 4"/>
          <p:cNvGraphicFramePr/>
          <p:nvPr>
            <p:extLst>
              <p:ext uri="{D42A27DB-BD31-4B8C-83A1-F6EECF244321}">
                <p14:modId xmlns:p14="http://schemas.microsoft.com/office/powerpoint/2010/main" val="810174576"/>
              </p:ext>
            </p:extLst>
          </p:nvPr>
        </p:nvGraphicFramePr>
        <p:xfrm>
          <a:off x="395640" y="1700640"/>
          <a:ext cx="8568720" cy="4007776"/>
        </p:xfrm>
        <a:graphic>
          <a:graphicData uri="http://schemas.openxmlformats.org/drawingml/2006/table">
            <a:tbl>
              <a:tblPr/>
              <a:tblGrid>
                <a:gridCol w="384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9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58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68400" marR="68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Текущий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показатель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Целевой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показатель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Время протекания сбора и обработки информации о деятельности работников  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20 дней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Сокращение в 4 раза 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Стандарт процесса сбора и обработки информации о деятельности работников  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отсутствие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наличие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93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Доля работников, своевременно заполняющих информацию о своей деятельности   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60%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97%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97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Доля работников, удовлетворенных процессом сбора и обработки информации об их деятельности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60%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95%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68400" marR="68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92532E1-9D31-4DC5-8331-3EDB8BAD6615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22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25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26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84320" y="65388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6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6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58541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64100" y="3105833"/>
            <a:ext cx="2950174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Разработка локальной документации для комплекса мероприятий п разработке и внедрению корпоративного портала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4162" y="4978081"/>
            <a:ext cx="2950174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Разработка электронной системы стимулирования оплаты труда работников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45780" y="5741066"/>
            <a:ext cx="2520280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Составление инструкции по использованию корпоративного портала для работников колледжа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17757" y="4978086"/>
            <a:ext cx="2662143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Проведение инструктивно-методических семинаров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50962" y="3105834"/>
            <a:ext cx="279573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Внедрение и сопровождение электронной системы стимулирования оплаты труда работников </a:t>
            </a:r>
            <a:endParaRPr lang="ru-RU" dirty="0"/>
          </a:p>
        </p:txBody>
      </p:sp>
      <p:sp>
        <p:nvSpPr>
          <p:cNvPr id="9" name="Стрелка: вниз 8"/>
          <p:cNvSpPr/>
          <p:nvPr/>
        </p:nvSpPr>
        <p:spPr>
          <a:xfrm>
            <a:off x="2624643" y="3807342"/>
            <a:ext cx="432048" cy="105374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верх 10"/>
          <p:cNvSpPr/>
          <p:nvPr/>
        </p:nvSpPr>
        <p:spPr>
          <a:xfrm>
            <a:off x="6444208" y="3789605"/>
            <a:ext cx="432048" cy="1053742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изогнутая 12"/>
          <p:cNvSpPr/>
          <p:nvPr/>
        </p:nvSpPr>
        <p:spPr>
          <a:xfrm flipV="1">
            <a:off x="2667603" y="5523254"/>
            <a:ext cx="778176" cy="712313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трелка: изогнутая 16"/>
          <p:cNvSpPr/>
          <p:nvPr/>
        </p:nvSpPr>
        <p:spPr>
          <a:xfrm rot="16200000" flipV="1">
            <a:off x="6088050" y="5490320"/>
            <a:ext cx="712315" cy="778178"/>
          </a:xfrm>
          <a:prstGeom prst="bentArrow">
            <a:avLst>
              <a:gd name="adj1" fmla="val 28432"/>
              <a:gd name="adj2" fmla="val 2385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60" y="1960691"/>
            <a:ext cx="2016707" cy="107459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81" b="4910"/>
          <a:stretch>
            <a:fillRect/>
          </a:stretch>
        </p:blipFill>
        <p:spPr>
          <a:xfrm>
            <a:off x="6421063" y="1955575"/>
            <a:ext cx="2234657" cy="10745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20270" y="3857879"/>
            <a:ext cx="1744701" cy="985468"/>
          </a:xfrm>
          <a:prstGeom prst="rect">
            <a:avLst/>
          </a:prstGeom>
        </p:spPr>
      </p:pic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54427" y="1073672"/>
            <a:ext cx="82188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сбора и обработки информации о деятельности работников при начислении стимулирующих выплат ГБПОУ «Магнитогорский педагогический колледж»</a:t>
            </a:r>
            <a:r>
              <a:rPr lang="ru-RU" sz="20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strike="noStrike" spc="-1" dirty="0">
              <a:solidFill>
                <a:schemeClr val="tx2"/>
              </a:solidFill>
              <a:latin typeface="Calibri" panose="020F0502020204030204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25063"/>
            <a:ext cx="1872208" cy="106951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/>
          <a:srcRect l="27950" t="26916" r="41338" b="8000"/>
          <a:stretch>
            <a:fillRect/>
          </a:stretch>
        </p:blipFill>
        <p:spPr>
          <a:xfrm>
            <a:off x="3585601" y="3169642"/>
            <a:ext cx="2158074" cy="2380351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AE017EDC-AA2E-45A2-9FC6-560030DEADF9}" type="slidenum">
              <a:rPr lang="ru-RU" sz="1200" b="1" strike="noStrike" spc="-1">
                <a:solidFill>
                  <a:srgbClr val="215968"/>
                </a:solidFill>
                <a:latin typeface="Calibri" panose="020F0502020204030204"/>
              </a:rPr>
              <a:t>23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3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3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3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4" name="Прямоугольник 5"/>
          <p:cNvSpPr/>
          <p:nvPr/>
        </p:nvSpPr>
        <p:spPr>
          <a:xfrm>
            <a:off x="97920" y="959760"/>
            <a:ext cx="8893440" cy="1568206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Карта </a:t>
            </a:r>
            <a:r>
              <a:rPr lang="ru-RU" sz="2400" b="1" strike="noStrike" spc="-1" dirty="0" smtClean="0">
                <a:solidFill>
                  <a:schemeClr val="tx2"/>
                </a:solidFill>
                <a:latin typeface="Times New Roman" panose="02020603050405020304"/>
              </a:rPr>
              <a:t>текущего </a:t>
            </a: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состояния процесса </a:t>
            </a:r>
            <a:r>
              <a:rPr lang="ru-RU" sz="2400" b="1" strike="noStrike" spc="-1" dirty="0" smtClean="0">
                <a:solidFill>
                  <a:schemeClr val="tx2"/>
                </a:solidFill>
                <a:latin typeface="Times New Roman" panose="02020603050405020304"/>
              </a:rPr>
              <a:t>после внедрения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chemeClr val="tx2"/>
                </a:solidFill>
                <a:latin typeface="Times New Roman" panose="02020603050405020304"/>
              </a:rPr>
              <a:t>«Оптимизация процесса сбора и обработки информации о деятельности работников при начислении стимулирующих выплат ГБПОУ «Магнитогорский педагогический колледж»</a:t>
            </a: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348880"/>
            <a:ext cx="865596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67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1D7D6234-7016-4849-90B6-2FC4D4D93C15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24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26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6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1440" anchor="ctr">
            <a:noAutofit/>
            <a:scene3d>
              <a:camera prst="orthographicFront"/>
              <a:lightRig rig="fla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6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67" name="Прямоугольник 1"/>
          <p:cNvSpPr/>
          <p:nvPr/>
        </p:nvSpPr>
        <p:spPr>
          <a:xfrm>
            <a:off x="900000" y="772920"/>
            <a:ext cx="750096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chemeClr val="tx2"/>
                </a:solidFill>
                <a:latin typeface="Times New Roman" panose="02020603050405020304"/>
              </a:rPr>
              <a:t>Ссылка на сайт ОО (вкладка Бережливое образование)</a:t>
            </a:r>
            <a:endParaRPr lang="ru-RU" sz="20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sp>
        <p:nvSpPr>
          <p:cNvPr id="268" name="Прямоугольник 16"/>
          <p:cNvSpPr/>
          <p:nvPr/>
        </p:nvSpPr>
        <p:spPr>
          <a:xfrm>
            <a:off x="1103400" y="1125360"/>
            <a:ext cx="697968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Times New Roman" panose="02020603050405020304"/>
              </a:rPr>
              <a:t>https://xn--80agvfr.xn--p1ai/teachers/berezhlivyy-kolledzh.php</a:t>
            </a:r>
            <a:endParaRPr lang="ru-RU" sz="2000" b="0" strike="noStrike" spc="-1">
              <a:latin typeface="Arial" panose="020B0604020202020204"/>
            </a:endParaRPr>
          </a:p>
        </p:txBody>
      </p:sp>
      <p:pic>
        <p:nvPicPr>
          <p:cNvPr id="269" name="Замещающее содержимое 2"/>
          <p:cNvPicPr/>
          <p:nvPr/>
        </p:nvPicPr>
        <p:blipFill>
          <a:blip r:embed="rId4"/>
          <a:stretch>
            <a:fillRect/>
          </a:stretch>
        </p:blipFill>
        <p:spPr>
          <a:xfrm>
            <a:off x="395640" y="1523880"/>
            <a:ext cx="8229240" cy="2436840"/>
          </a:xfrm>
          <a:prstGeom prst="rect">
            <a:avLst/>
          </a:prstGeom>
          <a:ln w="0">
            <a:noFill/>
          </a:ln>
        </p:spPr>
      </p:pic>
      <p:pic>
        <p:nvPicPr>
          <p:cNvPr id="270" name="Изображение 5"/>
          <p:cNvPicPr/>
          <p:nvPr/>
        </p:nvPicPr>
        <p:blipFill>
          <a:blip r:embed="rId5"/>
          <a:srcRect t="2410"/>
          <a:stretch>
            <a:fillRect/>
          </a:stretch>
        </p:blipFill>
        <p:spPr>
          <a:xfrm>
            <a:off x="539640" y="3961080"/>
            <a:ext cx="8084520" cy="2930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1389</Words>
  <Application>Microsoft Office PowerPoint</Application>
  <PresentationFormat>Экран (4:3)</PresentationFormat>
  <Paragraphs>256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Стандарт процесса сбора и обработки информации о деятельности работников при начислении стимулирующих выплат ГБПОУ «Магнитогорский педагогический колледж»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178</cp:revision>
  <cp:lastPrinted>2019-04-25T09:14:00Z</cp:lastPrinted>
  <dcterms:created xsi:type="dcterms:W3CDTF">2018-08-20T14:01:00Z</dcterms:created>
  <dcterms:modified xsi:type="dcterms:W3CDTF">2026-01-28T09:12:48Z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  <property fmtid="{D5CDD505-2E9C-101B-9397-08002B2CF9AE}" pid="4" name="Notes">
    <vt:i4>1</vt:i4>
  </property>
  <property fmtid="{D5CDD505-2E9C-101B-9397-08002B2CF9AE}" pid="5" name="PresentationFormat">
    <vt:lpwstr>Экран (4:3)</vt:lpwstr>
  </property>
  <property fmtid="{D5CDD505-2E9C-101B-9397-08002B2CF9AE}" pid="6" name="Slides">
    <vt:i4>21</vt:i4>
  </property>
</Properties>
</file>