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0"/>
  </p:notesMasterIdLst>
  <p:sldIdLst>
    <p:sldId id="294" r:id="rId3"/>
    <p:sldId id="306" r:id="rId4"/>
    <p:sldId id="258" r:id="rId5"/>
    <p:sldId id="259" r:id="rId6"/>
    <p:sldId id="272" r:id="rId7"/>
    <p:sldId id="845" r:id="rId8"/>
    <p:sldId id="266" r:id="rId9"/>
    <p:sldId id="847" r:id="rId10"/>
    <p:sldId id="842" r:id="rId11"/>
    <p:sldId id="850" r:id="rId12"/>
    <p:sldId id="843" r:id="rId13"/>
    <p:sldId id="276" r:id="rId14"/>
    <p:sldId id="277" r:id="rId15"/>
    <p:sldId id="265" r:id="rId16"/>
    <p:sldId id="848" r:id="rId17"/>
    <p:sldId id="849" r:id="rId18"/>
    <p:sldId id="275" r:id="rId19"/>
    <p:sldId id="279" r:id="rId20"/>
    <p:sldId id="280" r:id="rId21"/>
    <p:sldId id="831" r:id="rId22"/>
    <p:sldId id="852" r:id="rId23"/>
    <p:sldId id="832" r:id="rId24"/>
    <p:sldId id="840" r:id="rId25"/>
    <p:sldId id="833" r:id="rId26"/>
    <p:sldId id="290" r:id="rId27"/>
    <p:sldId id="851" r:id="rId28"/>
    <p:sldId id="839" r:id="rId2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 bwMode="white"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 bwMode="white"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26.01.2026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26.01.2026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26.01.2026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770455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86576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62111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76796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59668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939841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96375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70730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149108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1321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56899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062692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90162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 panose="020F0502020204030204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Образец текста</a:t>
            </a:r>
          </a:p>
          <a:p>
            <a:pPr marL="742950" lvl="1" indent="-28575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DDCAA996-5137-429F-BD97-3E2F7550E030}" type="datetime1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26.01.2026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FBA513C-225A-462F-9B0D-AEF723D6B60A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200" b="0" strike="noStrike" spc="-1">
              <a:latin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82563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1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88010" y="836295"/>
            <a:ext cx="811149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«Магнитогорский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7168" y="1340788"/>
            <a:ext cx="7624018" cy="15068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по внедрению бережливых технологий в системе образования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23928" y="5119241"/>
            <a:ext cx="4851575" cy="9220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ГБПОУ «МПК»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О.Ю.Леушканова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9991" y="2811247"/>
            <a:ext cx="7624018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взаимодействия образовательной организации и работодателя при трудоустройстве обучающихся 3-4 курсов</a:t>
            </a:r>
          </a:p>
          <a:p>
            <a:pPr algn="ctr"/>
            <a:r>
              <a:rPr lang="ru-RU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ГБПОУ «Магнитогорский педагогический колледж»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393467" y="6028689"/>
            <a:ext cx="3995863" cy="3683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 -2024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050016-A424-F7AA-3E14-8FCDACFB50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40583"/>
            <a:ext cx="7976628" cy="55236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5"/>
          <p:cNvSpPr/>
          <p:nvPr/>
        </p:nvSpPr>
        <p:spPr>
          <a:xfrm>
            <a:off x="1980030" y="54837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</a:rPr>
              <a:t>Руководитель и команда проекта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1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5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131048" y="1109446"/>
            <a:ext cx="6768812" cy="977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None/>
            </a:pP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Белоногова Ольга Михайловна, заместитель директора по учебно-производственной работе</a:t>
            </a: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endParaRPr lang="en-US" altLang="en-US" sz="20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blob:https://web.telegram.org/843952b6-7997-42ff-8ce5-a5f2829ba1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123840" y="2186945"/>
            <a:ext cx="8713028" cy="178510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Команда проекта:</a:t>
            </a:r>
            <a:endParaRPr kumimoji="0" lang="ru-RU" sz="18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tabLst>
                <a:tab pos="0" algn="l"/>
              </a:tabLst>
              <a:defRPr/>
            </a:pPr>
            <a:r>
              <a:rPr kumimoji="0" lang="ru-RU" altLang="en-US" sz="18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Кустыбаев</a:t>
            </a:r>
            <a:r>
              <a:rPr kumimoji="0" lang="ru-RU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Дмитрий Артурович, заместитель директора по учебной работе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tabLst>
                <a:tab pos="0" algn="l"/>
              </a:tabLst>
              <a:defRPr/>
            </a:pPr>
            <a:r>
              <a:rPr kumimoji="0" lang="ru-RU" altLang="en-US" sz="18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Баканова</a:t>
            </a:r>
            <a:r>
              <a:rPr kumimoji="0" lang="ru-RU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Юлия Владимировна, заведующий по учебно-производственной работе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tabLst>
                <a:tab pos="0" algn="l"/>
              </a:tabLst>
              <a:defRPr/>
            </a:pPr>
            <a:r>
              <a:rPr kumimoji="0" lang="ru-RU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Житняк Наталья Владимировна, заведующий учебно-методическим отделом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tabLst>
                <a:tab pos="0" algn="l"/>
              </a:tabLst>
              <a:defRPr/>
            </a:pPr>
            <a:r>
              <a:rPr kumimoji="0" lang="ru-RU" altLang="en-US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Марьина Надежда Викторовна, педагог-психолог</a:t>
            </a:r>
            <a:endParaRPr kumimoji="0" lang="en-US" altLang="en-US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5" name="Изображение 52"/>
          <p:cNvPicPr>
            <a:picLocks noChangeAspect="1"/>
          </p:cNvPicPr>
          <p:nvPr/>
        </p:nvPicPr>
        <p:blipFill>
          <a:blip r:embed="rId4"/>
          <a:srcRect b="4846"/>
          <a:stretch>
            <a:fillRect/>
          </a:stretch>
        </p:blipFill>
        <p:spPr>
          <a:xfrm>
            <a:off x="7146076" y="669600"/>
            <a:ext cx="1292707" cy="18554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760" y="4020041"/>
            <a:ext cx="1455759" cy="218852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984" y="4020041"/>
            <a:ext cx="1641393" cy="21885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0192" y="4000844"/>
            <a:ext cx="1464005" cy="22077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6832" y="4036803"/>
            <a:ext cx="1512168" cy="217176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BD7AC22-0E13-403C-A2F1-72A17EB2F0B7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4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1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9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93828" y="604287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об открытии проекта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7784" y="1104211"/>
            <a:ext cx="3925296" cy="52458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7011035" y="6356350"/>
            <a:ext cx="2132965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5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971550" y="-99695"/>
            <a:ext cx="8228965" cy="68262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-5856" y="900966"/>
            <a:ext cx="9108581" cy="1323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Стенд проекта </a:t>
            </a:r>
            <a:r>
              <a:rPr lang="ru-RU" altLang="en-US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взаимодействия образовательной организации и работодателя при трудоустройстве обучающихся 3-4 курсов ГБПОУ «Магнитогорский педагогический колледж»</a:t>
            </a:r>
          </a:p>
          <a:p>
            <a:pPr algn="ctr">
              <a:lnSpc>
                <a:spcPct val="100000"/>
              </a:lnSpc>
            </a:pPr>
            <a:endParaRPr lang="" altLang="en-US" sz="20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400" y="1876261"/>
            <a:ext cx="8543859" cy="430624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FF58D-FEC6-9DFB-FE10-E7F90F3D9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E8E14C-4ACE-2DF7-02C8-027E1391C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9E91598-56DA-2C2B-3270-7AAD0247B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6C35E57-B2AE-CDC0-2BDF-9512678C7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3811B3F-0F11-7CAC-E706-15B51E16DF0A}"/>
              </a:ext>
            </a:extLst>
          </p:cNvPr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68349599-A269-872F-CE64-54C1A499A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F5BE56-39F8-0F76-42F6-00047ECFB9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9" r="1963" b="25928"/>
          <a:stretch>
            <a:fillRect/>
          </a:stretch>
        </p:blipFill>
        <p:spPr>
          <a:xfrm>
            <a:off x="179512" y="1556792"/>
            <a:ext cx="8688549" cy="3210409"/>
          </a:xfrm>
          <a:prstGeom prst="rect">
            <a:avLst/>
          </a:prstGeom>
        </p:spPr>
      </p:pic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id="{7E097D14-9FEA-D8F2-6816-6A324E0AC3DA}"/>
              </a:ext>
            </a:extLst>
          </p:cNvPr>
          <p:cNvSpPr/>
          <p:nvPr/>
        </p:nvSpPr>
        <p:spPr>
          <a:xfrm>
            <a:off x="1494967" y="683050"/>
            <a:ext cx="631080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Дорожная карта </a:t>
            </a: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р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986237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Num" idx="429496729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04D2AA5-B0E6-4B11-BD25-94333FCFDE62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7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369824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76027" y="25795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043608" y="4711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TextBox 48"/>
          <p:cNvSpPr/>
          <p:nvPr/>
        </p:nvSpPr>
        <p:spPr>
          <a:xfrm>
            <a:off x="7353635" y="5116000"/>
            <a:ext cx="1614410" cy="107576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</a:t>
            </a:r>
          </a:p>
          <a:p>
            <a:pPr algn="ctr">
              <a:lnSpc>
                <a:spcPct val="100000"/>
              </a:lnSpc>
            </a:pPr>
            <a:r>
              <a:rPr lang="ru-RU" sz="1600" b="1" spc="-1" dirty="0">
                <a:solidFill>
                  <a:srgbClr val="002060"/>
                </a:solidFill>
                <a:latin typeface="Times New Roman" panose="02020603050405020304"/>
              </a:rPr>
              <a:t>20</a:t>
            </a: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 дней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12" name="Прямоугольник 5"/>
          <p:cNvSpPr/>
          <p:nvPr/>
        </p:nvSpPr>
        <p:spPr>
          <a:xfrm>
            <a:off x="125280" y="524346"/>
            <a:ext cx="889344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текущего состояния процесса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graphicFrame>
        <p:nvGraphicFramePr>
          <p:cNvPr id="13" name="Таблица 88"/>
          <p:cNvGraphicFramePr/>
          <p:nvPr>
            <p:custDataLst>
              <p:tags r:id="rId1"/>
            </p:custDataLst>
          </p:nvPr>
        </p:nvGraphicFramePr>
        <p:xfrm>
          <a:off x="48954" y="5104189"/>
          <a:ext cx="7259350" cy="1099386"/>
        </p:xfrm>
        <a:graphic>
          <a:graphicData uri="http://schemas.openxmlformats.org/drawingml/2006/table">
            <a:tbl>
              <a:tblPr/>
              <a:tblGrid>
                <a:gridCol w="725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804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Длительность протекания процесса трудоустройства обучающихся 3-4 курсов</a:t>
                      </a:r>
                    </a:p>
                  </a:txBody>
                  <a:tcPr marL="9842" marR="9842" marT="98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70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Отсутствие стандарта процесса трудоустройства обучающихся 3-4 курсов</a:t>
                      </a:r>
                      <a:endParaRPr sz="16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670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Неудовлетворенность обучающихся, процессом трудоустройства</a:t>
                      </a:r>
                      <a:endParaRPr sz="16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7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Неудовлетворенность работодателей, процессом трудоустройства</a:t>
                      </a:r>
                      <a:endParaRPr sz="16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Прямоугольник 54"/>
          <p:cNvSpPr/>
          <p:nvPr/>
        </p:nvSpPr>
        <p:spPr>
          <a:xfrm>
            <a:off x="0" y="4747817"/>
            <a:ext cx="3457080" cy="3371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ПРОБЛЕМЫ: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83" y="1116110"/>
            <a:ext cx="8632633" cy="33020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73D12-EF45-A3E8-D232-54B45247A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A8ADBB-C94D-02EA-3D1D-74A7FC588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854FB28-FDDF-18AE-121E-684AC392B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52369D8-FBE4-8E62-1015-48EC033FF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CEBA91A-657B-F8B9-E9C6-0D842BEA467C}"/>
              </a:ext>
            </a:extLst>
          </p:cNvPr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8C230446-AD26-CC71-623C-26CDAA889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61D25DC-5D3B-0F00-C27A-40CE1D3DEA3B}"/>
              </a:ext>
            </a:extLst>
          </p:cNvPr>
          <p:cNvSpPr txBox="1"/>
          <p:nvPr/>
        </p:nvSpPr>
        <p:spPr>
          <a:xfrm>
            <a:off x="995214" y="562159"/>
            <a:ext cx="76023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1 </a:t>
            </a:r>
          </a:p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взаимодействия образовательной организации и работодателя при трудоустройстве обучающихся 3-4 курсов ГБПОУ «Магнитогорский педагогический колледж»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04063F-BF69-4988-0707-639B998D69F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6" t="10963" r="8618" b="7168"/>
          <a:stretch/>
        </p:blipFill>
        <p:spPr>
          <a:xfrm>
            <a:off x="233845" y="1762488"/>
            <a:ext cx="8802651" cy="483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02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E6CEB-689A-E72F-BA9A-85C567CCB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E6A0278-E534-AC12-FE6C-D57DE047B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D536E59-921C-2A91-D0A3-C81AA349D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B379C5D-4835-DBE2-B446-EA310C62E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B29E171A-424C-5881-67B5-57519FC3FED3}"/>
              </a:ext>
            </a:extLst>
          </p:cNvPr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94633DD3-3724-E079-4FB9-1F09F177F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5D2613-C20F-5991-EBB2-16A90FDC28D6}"/>
              </a:ext>
            </a:extLst>
          </p:cNvPr>
          <p:cNvSpPr txBox="1"/>
          <p:nvPr/>
        </p:nvSpPr>
        <p:spPr>
          <a:xfrm>
            <a:off x="843844" y="473963"/>
            <a:ext cx="79766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1 </a:t>
            </a:r>
          </a:p>
          <a:p>
            <a:pPr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</a:t>
            </a: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птимизаци</a:t>
            </a: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процесса взаимодействия образовательной организации и работодателя при трудоустройстве обучающихся 3-4 курсов ГБПОУ «Магнитогорский педагогический колледж»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78375F-B8A2-0B71-7E11-042D203858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34" b="16276"/>
          <a:stretch>
            <a:fillRect/>
          </a:stretch>
        </p:blipFill>
        <p:spPr>
          <a:xfrm>
            <a:off x="123844" y="1700808"/>
            <a:ext cx="8696628" cy="5112568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755576" y="3861048"/>
            <a:ext cx="793122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767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9B939-FE28-EC39-63A1-BF559EBCF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>
            <a:extLst>
              <a:ext uri="{FF2B5EF4-FFF2-40B4-BE49-F238E27FC236}">
                <a16:creationId xmlns:a16="http://schemas.microsoft.com/office/drawing/2014/main" id="{DC60F4CF-8EF6-3C02-CA68-46909243F12A}"/>
              </a:ext>
            </a:extLst>
          </p:cNvPr>
          <p:cNvSpPr>
            <a:spLocks noGrp="1"/>
          </p:cNvSpPr>
          <p:nvPr>
            <p:ph type="sldNum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10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C96A9D8B-437C-1359-D899-EC56658CBA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>
            <a:extLst>
              <a:ext uri="{FF2B5EF4-FFF2-40B4-BE49-F238E27FC236}">
                <a16:creationId xmlns:a16="http://schemas.microsoft.com/office/drawing/2014/main" id="{17E9FC39-80A2-70DC-4F5B-D54BB45BBA7B}"/>
              </a:ext>
            </a:extLst>
          </p:cNvPr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>
            <a:extLst>
              <a:ext uri="{FF2B5EF4-FFF2-40B4-BE49-F238E27FC236}">
                <a16:creationId xmlns:a16="http://schemas.microsoft.com/office/drawing/2014/main" id="{AD852BE3-CEBE-910E-18EF-56832FE622A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>
            <a:extLst>
              <a:ext uri="{FF2B5EF4-FFF2-40B4-BE49-F238E27FC236}">
                <a16:creationId xmlns:a16="http://schemas.microsoft.com/office/drawing/2014/main" id="{F24A789A-9A4A-AE0D-8687-F25F820E4AE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>
            <a:extLst>
              <a:ext uri="{FF2B5EF4-FFF2-40B4-BE49-F238E27FC236}">
                <a16:creationId xmlns:a16="http://schemas.microsoft.com/office/drawing/2014/main" id="{2D3D6BC4-5712-DF2A-238F-5F555FFE62D8}"/>
              </a:ext>
            </a:extLst>
          </p:cNvPr>
          <p:cNvSpPr/>
          <p:nvPr/>
        </p:nvSpPr>
        <p:spPr>
          <a:xfrm>
            <a:off x="1375753" y="591286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идеального состояния процесса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>
            <a:extLst>
              <a:ext uri="{FF2B5EF4-FFF2-40B4-BE49-F238E27FC236}">
                <a16:creationId xmlns:a16="http://schemas.microsoft.com/office/drawing/2014/main" id="{4869E413-5AE9-1FA8-9801-425379128C7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940" y="1475744"/>
            <a:ext cx="8734425" cy="310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415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3B5BA-4D88-68E2-F262-C8773B1CB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5B3BCC-E49A-B7A6-EDC3-98EE18050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B7585F9-084D-35D1-F702-29AF467FE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C343683F-FB1B-7FBB-B6B6-FDC87C9655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BBCEB52-E3CE-3059-AC6F-EB1DE58F40E1}"/>
              </a:ext>
            </a:extLst>
          </p:cNvPr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FC35A708-7EDA-DA35-5EA8-A713D6682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5">
            <a:extLst>
              <a:ext uri="{FF2B5EF4-FFF2-40B4-BE49-F238E27FC236}">
                <a16:creationId xmlns:a16="http://schemas.microsoft.com/office/drawing/2014/main" id="{6464AE30-63E9-ECF5-BE0C-1D7BA8BC42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8318" y="797801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Исикавы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205754"/>
            <a:ext cx="7673933" cy="497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939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35252337"/>
              </p:ext>
            </p:extLst>
          </p:nvPr>
        </p:nvGraphicFramePr>
        <p:xfrm>
          <a:off x="395605" y="1083310"/>
          <a:ext cx="8418830" cy="4949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7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2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Длительность протекания процесса трудоустройства обучающихся 3-4 курсов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организации процесса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трудоустройства обучающихся 3-4 курсов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Сокращение времени на организацию процесса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трудоустройства обучающихся 3-4 курсов</a:t>
                      </a:r>
                      <a:endParaRPr lang="ru-RU" sz="1600" b="0" i="0" u="none" strike="noStrike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5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 стандарта процесса трудоустройства обучающихся 3-4 курсов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единых требований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трудоустройства обучающихся 3-4 курсов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единого подхода к процессу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трудоустройства обучающихся 3-4 курсов</a:t>
                      </a:r>
                      <a:r>
                        <a:rPr lang="ru-RU" sz="16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		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3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Неудовлетворенность обучающихся, процессом трудоустройства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оценки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удовлетворенности обучающихся, процессом трудоустройства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Удовлетворенность обучающихся, процессом трудоустройства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Неудовлетворенность работодателей, процессом трудоустройства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оценки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удовлетворенности работодателей, процессом трудоустройства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Удовлетворенность работодателей, процессом трудоустройства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12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80094" y="580933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436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72262001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643938" y="6429375"/>
            <a:ext cx="347662" cy="285750"/>
          </a:xfrm>
        </p:spPr>
        <p:txBody>
          <a:bodyPr/>
          <a:lstStyle/>
          <a:p>
            <a:pPr algn="ctr">
              <a:defRPr/>
            </a:pPr>
            <a:fld id="{AD987F0A-53C7-4A4A-8BA7-E39A8CD592AC}" type="slidenum">
              <a:rPr lang="ru-RU" b="1">
                <a:solidFill>
                  <a:schemeClr val="accent5">
                    <a:lumMod val="50000"/>
                  </a:schemeClr>
                </a:solidFill>
              </a:rPr>
              <a:t>13</a:t>
            </a:fld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4932045" y="2942590"/>
            <a:ext cx="3865880" cy="3207385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fontAlgn="t">
              <a:buFont typeface="+mj-lt"/>
              <a:buAutoNum type="arabicPeriod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Длительность протекания процесса трудоустройства обучающихся 3-4 курсов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fontAlgn="t">
              <a:buFont typeface="+mj-lt"/>
              <a:buAutoNum type="arabicPeriod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стандарта процесса трудоустройства обучающихся 3-4 курсов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fontAlgn="t">
              <a:buFont typeface="+mj-lt"/>
              <a:buAutoNum type="arabicPeriod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Неудовлетворенность обучающихся, процессом трудоустройства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fontAlgn="t">
              <a:buFont typeface="+mj-lt"/>
              <a:buAutoNum type="arabicPeriod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Неудовлетворенность работодателей, процессом трудоустройства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just">
              <a:defRPr/>
            </a:pP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9" name="Пятно 1 60"/>
          <p:cNvSpPr/>
          <p:nvPr/>
        </p:nvSpPr>
        <p:spPr>
          <a:xfrm>
            <a:off x="755625" y="5012856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475021" y="551768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627687" y="5517524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  проблем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3419655" y="5012417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2349723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14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375753" y="591286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целевого состояния процесса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sp>
        <p:nvSpPr>
          <p:cNvPr id="11" name="TextBox 48"/>
          <p:cNvSpPr/>
          <p:nvPr/>
        </p:nvSpPr>
        <p:spPr>
          <a:xfrm>
            <a:off x="6712829" y="5773199"/>
            <a:ext cx="2050264" cy="5833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5 дней</a:t>
            </a:r>
            <a:r>
              <a:rPr lang="ru-RU" sz="1600" b="1" strike="noStrike" spc="-1" dirty="0">
                <a:solidFill>
                  <a:srgbClr val="00B0F0"/>
                </a:solidFill>
                <a:latin typeface="Times New Roman" panose="02020603050405020304"/>
              </a:rPr>
              <a:t>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332737" y="4827025"/>
            <a:ext cx="3177817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решения проблем:</a:t>
            </a:r>
            <a:endParaRPr lang="en-US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2737" y="5165579"/>
          <a:ext cx="8229600" cy="1154941"/>
        </p:xfrm>
        <a:graphic>
          <a:graphicData uri="http://schemas.openxmlformats.org/drawingml/2006/table">
            <a:tbl>
              <a:tblPr firstRow="1" firstCol="1" bandRow="1"/>
              <a:tblGrid>
                <a:gridCol w="8229600">
                  <a:extLst>
                    <a:ext uri="{9D8B030D-6E8A-4147-A177-3AD203B41FA5}">
                      <a16:colId xmlns:a16="http://schemas.microsoft.com/office/drawing/2014/main" val="1711538618"/>
                    </a:ext>
                  </a:extLst>
                </a:gridCol>
              </a:tblGrid>
              <a:tr h="2651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времени на организацию процесса трудоустройства обучающихся 3-4 курсов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4861376"/>
                  </a:ext>
                </a:extLst>
              </a:tr>
              <a:tr h="249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единого подхода к процессу трудоустройства обучающихся 3-4 курсов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7429716"/>
                  </a:ext>
                </a:extLst>
              </a:tr>
              <a:tr h="374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Удовлетворенность обучающихся, процессом трудоустройства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362678"/>
                  </a:ext>
                </a:extLst>
              </a:tr>
              <a:tr h="2636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Удовлетворенность работодателей, процессом трудоустройства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82983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60" y="1112012"/>
            <a:ext cx="7961619" cy="37299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75AF8-060B-0732-958A-A5E850CBC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90F09F-5B4C-F844-A4B6-218269788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1EB8984-A299-BC72-F549-8F3BCF44B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3F32457-9842-125E-C680-935C419C3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A73C9A3-CEAC-208A-F535-2C7F3FA7A250}"/>
              </a:ext>
            </a:extLst>
          </p:cNvPr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61505C97-8BA7-64AE-68CC-6ECF72862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536861-61E3-ABA6-E72C-E455C1E173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10574" r="8264" b="9116"/>
          <a:stretch/>
        </p:blipFill>
        <p:spPr>
          <a:xfrm>
            <a:off x="308373" y="1737545"/>
            <a:ext cx="8728123" cy="50231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AE4D63-8389-0C93-51BF-3C3BC0DF2BE1}"/>
              </a:ext>
            </a:extLst>
          </p:cNvPr>
          <p:cNvSpPr txBox="1"/>
          <p:nvPr/>
        </p:nvSpPr>
        <p:spPr>
          <a:xfrm>
            <a:off x="1002062" y="608306"/>
            <a:ext cx="76023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2 </a:t>
            </a:r>
          </a:p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«Оптимизация процесса взаимодействия образовательной организации и работодателя при трудоустройстве обучающихся 3-4 курсов ГБПОУ «Магнитогорский педагогический колледж»</a:t>
            </a:r>
          </a:p>
        </p:txBody>
      </p:sp>
    </p:spTree>
    <p:extLst>
      <p:ext uri="{BB962C8B-B14F-4D97-AF65-F5344CB8AC3E}">
        <p14:creationId xmlns:p14="http://schemas.microsoft.com/office/powerpoint/2010/main" val="1769612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F4333-DB33-AA35-D226-24172D06C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94BE4E8-0CCD-CF1C-3568-5071DCC62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48E0868-8431-CDD3-E209-B898459A6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2477AAB-1DCC-03BB-C5F1-B8E84AA79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0AD43E64-C91F-BF64-2471-2D7E19123E86}"/>
              </a:ext>
            </a:extLst>
          </p:cNvPr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E019B3A6-90D7-0D3D-17F0-FC98BB43F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ABA5E4-E47B-9439-6C43-4D58ACE403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" b="41091"/>
          <a:stretch>
            <a:fillRect/>
          </a:stretch>
        </p:blipFill>
        <p:spPr>
          <a:xfrm>
            <a:off x="306967" y="1859016"/>
            <a:ext cx="8686800" cy="46636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7F631F-9F3B-21F0-8BBA-B90811751B1A}"/>
              </a:ext>
            </a:extLst>
          </p:cNvPr>
          <p:cNvSpPr txBox="1"/>
          <p:nvPr/>
        </p:nvSpPr>
        <p:spPr>
          <a:xfrm>
            <a:off x="719674" y="539649"/>
            <a:ext cx="81534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Производственный анализ № 2 </a:t>
            </a:r>
          </a:p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«Оптимизация процесса взаимодействия образовательной организации и работодателя при трудоустройстве обучающихся 3-4 курсов ГБПОУ «Магнитогорский педагогический колледж»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41915" y="4509120"/>
            <a:ext cx="793122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935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17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494720" y="60099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3840" y="1089180"/>
          <a:ext cx="8742103" cy="51545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050">
                  <a:extLst>
                    <a:ext uri="{9D8B030D-6E8A-4147-A177-3AD203B41FA5}">
                      <a16:colId xmlns:a16="http://schemas.microsoft.com/office/drawing/2014/main" val="799994716"/>
                    </a:ext>
                  </a:extLst>
                </a:gridCol>
                <a:gridCol w="1415784">
                  <a:extLst>
                    <a:ext uri="{9D8B030D-6E8A-4147-A177-3AD203B41FA5}">
                      <a16:colId xmlns:a16="http://schemas.microsoft.com/office/drawing/2014/main" val="1961651424"/>
                    </a:ext>
                  </a:extLst>
                </a:gridCol>
                <a:gridCol w="284046">
                  <a:extLst>
                    <a:ext uri="{9D8B030D-6E8A-4147-A177-3AD203B41FA5}">
                      <a16:colId xmlns:a16="http://schemas.microsoft.com/office/drawing/2014/main" val="3929556388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1479776105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3499159775"/>
                    </a:ext>
                  </a:extLst>
                </a:gridCol>
                <a:gridCol w="1008195">
                  <a:extLst>
                    <a:ext uri="{9D8B030D-6E8A-4147-A177-3AD203B41FA5}">
                      <a16:colId xmlns:a16="http://schemas.microsoft.com/office/drawing/2014/main" val="2043666753"/>
                    </a:ext>
                  </a:extLst>
                </a:gridCol>
                <a:gridCol w="1485548">
                  <a:extLst>
                    <a:ext uri="{9D8B030D-6E8A-4147-A177-3AD203B41FA5}">
                      <a16:colId xmlns:a16="http://schemas.microsoft.com/office/drawing/2014/main" val="3676258368"/>
                    </a:ext>
                  </a:extLst>
                </a:gridCol>
              </a:tblGrid>
              <a:tr h="6739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Краткое описание проблемы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решению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943772"/>
                  </a:ext>
                </a:extLst>
              </a:tr>
              <a:tr h="130021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протекания процесса трудоустройства обучающихся 3-4 курсов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локальных актов (приказов) по организации процесса трудоустройства обучающихся 3-4 курсов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Белоногова Ольга Михайловна, заместитель директора по учебно-производственной работе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Кустыбаев Дмитрий Артурович, заместитель директора по учебной работе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22.01.2025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25.01.2025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протекания процесса трудоустройства обучающихся 3-4 курсов сократится с 20 дней до 5 дней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локальных актов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756820"/>
                  </a:ext>
                </a:extLst>
              </a:tr>
              <a:tr h="20218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стандарта процесса трудоустройства обучающихся 3-4 курсов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инструкции по трудоустройству обучающихся 3-4 курсов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шаблонов документов для оформления индивидуальных графиков обучения трудоустроенных  обучающихся 3-4 курсов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Баканова Юлия Владимировна, заведующий по учебно-производственной работе, Житняк Наталья Владимировна, заведующий учебно-методическим отделом, Марьина Надежда Викторовна, педагог-психолог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27.01.2025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31.01.2025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стандарта процесса трудоустройства обучающихся 3-4 курсов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724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18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494719" y="55476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23840" y="1010093"/>
          <a:ext cx="8742103" cy="5760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050">
                  <a:extLst>
                    <a:ext uri="{9D8B030D-6E8A-4147-A177-3AD203B41FA5}">
                      <a16:colId xmlns:a16="http://schemas.microsoft.com/office/drawing/2014/main" val="799994716"/>
                    </a:ext>
                  </a:extLst>
                </a:gridCol>
                <a:gridCol w="1169238">
                  <a:extLst>
                    <a:ext uri="{9D8B030D-6E8A-4147-A177-3AD203B41FA5}">
                      <a16:colId xmlns:a16="http://schemas.microsoft.com/office/drawing/2014/main" val="19616514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3929556388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1479776105"/>
                    </a:ext>
                  </a:extLst>
                </a:gridCol>
                <a:gridCol w="2008223">
                  <a:extLst>
                    <a:ext uri="{9D8B030D-6E8A-4147-A177-3AD203B41FA5}">
                      <a16:colId xmlns:a16="http://schemas.microsoft.com/office/drawing/2014/main" val="3499159775"/>
                    </a:ext>
                  </a:extLst>
                </a:gridCol>
                <a:gridCol w="898716">
                  <a:extLst>
                    <a:ext uri="{9D8B030D-6E8A-4147-A177-3AD203B41FA5}">
                      <a16:colId xmlns:a16="http://schemas.microsoft.com/office/drawing/2014/main" val="2043666753"/>
                    </a:ext>
                  </a:extLst>
                </a:gridCol>
                <a:gridCol w="1485548">
                  <a:extLst>
                    <a:ext uri="{9D8B030D-6E8A-4147-A177-3AD203B41FA5}">
                      <a16:colId xmlns:a16="http://schemas.microsoft.com/office/drawing/2014/main" val="3676258368"/>
                    </a:ext>
                  </a:extLst>
                </a:gridCol>
              </a:tblGrid>
              <a:tr h="1164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Краткое описание проблемы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решению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943772"/>
                  </a:ext>
                </a:extLst>
              </a:tr>
              <a:tr h="6984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Неудовлетворенность обучающихся, процессом трудоустройства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банка данных обучающихся 3-4 курсов, готовых к трудоустройству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канал в «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Сферум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для оперативного оповещения обучающихся 3-4 курсов о вакансиях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и анализ результатов опроса студентов о психологическом дискомфорте во время трудоустройства на 3-4 курсе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Баканова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Юлия Владимировна, заведующий по учебно-производственной работе, Житняк Наталья Владимировна, заведующий учебно-методическим отделом, Марьина Надежда Викторовна, педагог-психолог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03.02.2025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 08.02.2025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обучающихся, удовлетворённых процессом трудоустройства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60% до 90%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083489"/>
                  </a:ext>
                </a:extLst>
              </a:tr>
              <a:tr h="6402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Неудовлетворенность работодателей, процессом трудоустройства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шаблонов официальных писем для работодателей для оперативного процесса трудоустройства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и анализ результатов опроса работодателей о  дискомфорте во время трудоустройства на 3-4 курсе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Белоногова Ольга Михайловна, заместитель директора по учебно-производственной работе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Кустыбаев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Дмитрий Артурович, заместитель директора по учебной работе, </a:t>
                      </a: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Баканова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Юлия Владимировна, заведующий по учебно-производственной работе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10.02.2025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 15.02.2025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работодателей, удовлетворенных процессом трудоустройства 60% до 90%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301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6469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19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494719" y="554760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0376" y="1136214"/>
          <a:ext cx="8742103" cy="4480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050">
                  <a:extLst>
                    <a:ext uri="{9D8B030D-6E8A-4147-A177-3AD203B41FA5}">
                      <a16:colId xmlns:a16="http://schemas.microsoft.com/office/drawing/2014/main" val="799994716"/>
                    </a:ext>
                  </a:extLst>
                </a:gridCol>
                <a:gridCol w="1169238">
                  <a:extLst>
                    <a:ext uri="{9D8B030D-6E8A-4147-A177-3AD203B41FA5}">
                      <a16:colId xmlns:a16="http://schemas.microsoft.com/office/drawing/2014/main" val="19616514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3929556388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1479776105"/>
                    </a:ext>
                  </a:extLst>
                </a:gridCol>
                <a:gridCol w="2008223">
                  <a:extLst>
                    <a:ext uri="{9D8B030D-6E8A-4147-A177-3AD203B41FA5}">
                      <a16:colId xmlns:a16="http://schemas.microsoft.com/office/drawing/2014/main" val="3499159775"/>
                    </a:ext>
                  </a:extLst>
                </a:gridCol>
                <a:gridCol w="898716">
                  <a:extLst>
                    <a:ext uri="{9D8B030D-6E8A-4147-A177-3AD203B41FA5}">
                      <a16:colId xmlns:a16="http://schemas.microsoft.com/office/drawing/2014/main" val="2043666753"/>
                    </a:ext>
                  </a:extLst>
                </a:gridCol>
                <a:gridCol w="1485548">
                  <a:extLst>
                    <a:ext uri="{9D8B030D-6E8A-4147-A177-3AD203B41FA5}">
                      <a16:colId xmlns:a16="http://schemas.microsoft.com/office/drawing/2014/main" val="3676258368"/>
                    </a:ext>
                  </a:extLst>
                </a:gridCol>
              </a:tblGrid>
              <a:tr h="1164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Краткое описание проблемы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решению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943772"/>
                  </a:ext>
                </a:extLst>
              </a:tr>
              <a:tr h="8936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оценка достижения целевых показателей проекта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Белоногова Ольга Михайловна, заместитель директора по учебно-производственной работе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Кустыбаев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Дмитрий Артурович, заместитель директора по учебной работе,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протекания процесса трудоустройства обучающихся 3-4 курсов сократится с 20 дней до 5 дней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стандарта процесса трудоустройства обучающихся 3-4 курсов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обучающихся, удовлетворённых процессом трудоустройства	с 60% до 90%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работодателей, удовлетворенных процессом трудоустройства	 60%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90%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435" marR="23435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832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0952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panose="020B0604020202020204" pitchFamily="34" charset="0"/>
              </a:rPr>
              <a:t>20</a:t>
            </a:fld>
            <a:endParaRPr lang="ru-RU" altLang="ru-RU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913" y="2348502"/>
            <a:ext cx="3714750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дней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55654" y="2342492"/>
            <a:ext cx="3714750" cy="181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дней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611560" y="4320408"/>
            <a:ext cx="7704856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ВРЕМЕНИ:  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дней (75</a:t>
            </a:r>
            <a:r>
              <a:rPr lang="en-US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%</a:t>
            </a:r>
            <a:r>
              <a:rPr lang="ru-RU" alt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23844" y="5182363"/>
            <a:ext cx="90201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ВРЕМЕННЫХ ПОТЕРЬ  ЗА СЧЕТ </a:t>
            </a: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Сокращение времени на организацию процесса трудоустройства обучающихся 3-4 курсов</a:t>
            </a:r>
            <a:endParaRPr lang="ru-RU" sz="18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0" i="0" u="none" strike="noStrike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Формирование единого подхода к процессу трудоустройства обучающихся 3-4 курсов </a:t>
            </a:r>
            <a:endParaRPr lang="ru-RU" sz="1800" b="0" i="0" u="none" strike="noStrike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60375" y="2348880"/>
            <a:ext cx="3846705" cy="24482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CE11B18-4F0E-DEFC-AC2F-0596EA6586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8694" r="31432" b="3975"/>
          <a:stretch/>
        </p:blipFill>
        <p:spPr>
          <a:xfrm>
            <a:off x="4686622" y="1363602"/>
            <a:ext cx="3773810" cy="2226599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06C9E2C-B806-82C4-D730-3A9C4F7F8C0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565" t="8312" r="23597" b="74619"/>
          <a:stretch>
            <a:fillRect/>
          </a:stretch>
        </p:blipFill>
        <p:spPr>
          <a:xfrm>
            <a:off x="4775099" y="3629037"/>
            <a:ext cx="3660000" cy="894927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099" y="4526623"/>
            <a:ext cx="3635604" cy="1636022"/>
          </a:xfrm>
          <a:prstGeom prst="rect">
            <a:avLst/>
          </a:prstGeom>
        </p:spPr>
      </p:pic>
      <p:sp>
        <p:nvSpPr>
          <p:cNvPr id="7" name="AutoShape 2" descr="Методические рекомендации по организации и рационализации раб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552" y="2499589"/>
            <a:ext cx="3767528" cy="2163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51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-18319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/>
              <a:t>22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71479" y="69283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3D3F320-6B37-49DB-A0A0-23350E486728}"/>
              </a:ext>
            </a:extLst>
          </p:cNvPr>
          <p:cNvSpPr txBox="1"/>
          <p:nvPr/>
        </p:nvSpPr>
        <p:spPr>
          <a:xfrm>
            <a:off x="177600" y="1268760"/>
            <a:ext cx="89309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локальных актов (приказов) по организации процесса трудоустройства обучающихся 3-4 курсов;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инструкции по трудоустройству обучающихся 3-4 курсов;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шаблонов документов для оформления индивидуальных графиков обучения трудоустроенных  обучающихся 3-4 курсов;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7DFEEF5-ED97-47D6-875F-6299E279C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252" y="2841912"/>
            <a:ext cx="3098800" cy="3429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6D8E947F-26B5-460C-B1D1-396D86E94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179" y="2841912"/>
            <a:ext cx="2868042" cy="34289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040" y="-17176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803900" y="639508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23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14329" y="69283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40988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1FC5EF2-B5B3-4486-A62D-6BA1AA1CC66F}"/>
              </a:ext>
            </a:extLst>
          </p:cNvPr>
          <p:cNvSpPr txBox="1"/>
          <p:nvPr/>
        </p:nvSpPr>
        <p:spPr>
          <a:xfrm>
            <a:off x="35822" y="1045638"/>
            <a:ext cx="889248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банка данных обучающихся 3-4 курсов, готовых к трудоустройству.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канал в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Сферум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оперативного оповещения обучающихся 3-4 курсов о вакансиях.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шаблонов официальных писем для работодателей для оперативного процесса трудоустройства.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919405A-C962-4831-AD29-6207E7FA0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6211" y="2497752"/>
            <a:ext cx="2988113" cy="414820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986331C-BD74-47E3-B687-35018B7564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608" y="2497752"/>
            <a:ext cx="3343538" cy="410649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24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23844" y="662178"/>
            <a:ext cx="8837295" cy="7372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а 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8008841"/>
              </p:ext>
            </p:extLst>
          </p:nvPr>
        </p:nvGraphicFramePr>
        <p:xfrm>
          <a:off x="381335" y="2449532"/>
          <a:ext cx="8322310" cy="3497263"/>
        </p:xfrm>
        <a:graphic>
          <a:graphicData uri="http://schemas.openxmlformats.org/drawingml/2006/table">
            <a:tbl>
              <a:tblPr/>
              <a:tblGrid>
                <a:gridCol w="3579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1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285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 dirty="0" err="1">
                          <a:latin typeface="Times New Roman" panose="02020603050405020304"/>
                          <a:ea typeface="Calibri" panose="020F0502020204030204"/>
                        </a:rPr>
                        <a:t>Наименование</a:t>
                      </a:r>
                      <a:r>
                        <a:rPr sz="1600" b="1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600" b="1" dirty="0" err="1">
                          <a:latin typeface="Times New Roman" panose="02020603050405020304"/>
                          <a:ea typeface="Calibri" panose="020F0502020204030204"/>
                        </a:rPr>
                        <a:t>целевого</a:t>
                      </a:r>
                      <a:r>
                        <a:rPr sz="1600" b="1" dirty="0"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r>
                        <a:rPr sz="1600" b="1" dirty="0" err="1">
                          <a:latin typeface="Times New Roman" panose="02020603050405020304"/>
                          <a:ea typeface="Calibri" panose="020F0502020204030204"/>
                        </a:rPr>
                        <a:t>показателя</a:t>
                      </a:r>
                      <a:endParaRPr sz="1600" b="1" dirty="0"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latin typeface="Times New Roman" panose="02020603050405020304"/>
                          <a:ea typeface="Calibri" panose="020F0502020204030204"/>
                        </a:rPr>
                        <a:t>Текущее значение показателя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latin typeface="Times New Roman" panose="02020603050405020304"/>
                          <a:ea typeface="Calibri" panose="020F0502020204030204"/>
                        </a:rPr>
                        <a:t>Целевое значение показателя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b="1">
                          <a:latin typeface="Times New Roman" panose="02020603050405020304"/>
                          <a:ea typeface="Calibri" panose="020F0502020204030204"/>
                        </a:rPr>
                        <a:t>Фактически достигнутое значение показателя</a:t>
                      </a:r>
                    </a:p>
                  </a:txBody>
                  <a:tcPr marL="0" marR="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протекания процесса трудоустройства обучающихся 3-4 курсов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 дней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 4 раза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5 дней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4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 процесса трудоустройства обучающихся 3-4 курсов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dirty="0" err="1">
                          <a:latin typeface="Times New Roman" panose="02020603050405020304"/>
                          <a:ea typeface="Calibri" panose="020F0502020204030204"/>
                        </a:rPr>
                        <a:t>наличие</a:t>
                      </a:r>
                      <a:endParaRPr sz="16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R="6985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обучающихся, удовлетворенных процессом трудоустройства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в 1,5 раза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600" dirty="0">
                          <a:latin typeface="Times New Roman" panose="02020603050405020304"/>
                          <a:ea typeface="Calibri" panose="020F0502020204030204"/>
                        </a:rPr>
                        <a:t>9</a:t>
                      </a:r>
                      <a:r>
                        <a:rPr sz="1600" dirty="0">
                          <a:latin typeface="Times New Roman" panose="02020603050405020304"/>
                          <a:ea typeface="Calibri" panose="020F0502020204030204"/>
                        </a:rPr>
                        <a:t>0%</a:t>
                      </a:r>
                      <a:endParaRPr sz="16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R="69850"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работодателей, удовлетворенных процессом трудоустройства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в 1,5 раза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600" dirty="0">
                          <a:latin typeface="Times New Roman" panose="02020603050405020304"/>
                          <a:ea typeface="Calibri" panose="020F0502020204030204"/>
                        </a:rPr>
                        <a:t>90%</a:t>
                      </a:r>
                      <a:endParaRPr sz="160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6" name="TextBox 11"/>
          <p:cNvSpPr/>
          <p:nvPr/>
        </p:nvSpPr>
        <p:spPr>
          <a:xfrm>
            <a:off x="273703" y="1099413"/>
            <a:ext cx="8537575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реализации проекта; инструкции по трудоустройству обучающихся 3-4 курсов; шаблонов документов для оформления индивидуальных графиков обучения трудоустроенных  обучающихся 3-4 курсов..</a:t>
            </a:r>
          </a:p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целевых и фактических показателей в ходе реализации проекта: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latin typeface="Arial" panose="020B0604020202020204"/>
            </a:endParaRPr>
          </a:p>
          <a:p>
            <a:pPr marL="457200" indent="-457200" algn="just">
              <a:lnSpc>
                <a:spcPct val="100000"/>
              </a:lnSpc>
              <a:buAutoNum type="arabicPeriod"/>
            </a:pPr>
            <a:endParaRPr lang="ru-RU" sz="2000" b="1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D1568-6BF7-D123-7742-1F3D81F02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2">
            <a:extLst>
              <a:ext uri="{FF2B5EF4-FFF2-40B4-BE49-F238E27FC236}">
                <a16:creationId xmlns:a16="http://schemas.microsoft.com/office/drawing/2014/main" id="{7A0D3E1C-CE9E-57C8-13F2-AFB102E44501}"/>
              </a:ext>
            </a:extLst>
          </p:cNvPr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92532E1-9D31-4DC5-8331-3EDB8BAD6615}" type="slidenum">
              <a:rPr lang="ru-RU" sz="1200" b="0" strike="noStrike" spc="-1">
                <a:solidFill>
                  <a:srgbClr val="8B8B8B"/>
                </a:solidFill>
                <a:latin typeface="Calibri"/>
              </a:rPr>
              <a:t>25</a:t>
            </a:fld>
            <a:endParaRPr lang="ru-RU" sz="1200" b="0" strike="noStrike" spc="-1">
              <a:latin typeface="Times New Roman"/>
            </a:endParaRPr>
          </a:p>
        </p:txBody>
      </p:sp>
      <p:pic>
        <p:nvPicPr>
          <p:cNvPr id="259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3641A42-47C7-FD4C-6DA0-2724DA964A3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260" name="Picture 2">
            <a:extLst>
              <a:ext uri="{FF2B5EF4-FFF2-40B4-BE49-F238E27FC236}">
                <a16:creationId xmlns:a16="http://schemas.microsoft.com/office/drawing/2014/main" id="{F640CB0E-53B7-8552-E5CA-80646513DB0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84320" y="65388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61" name="Заголовок 1">
            <a:extLst>
              <a:ext uri="{FF2B5EF4-FFF2-40B4-BE49-F238E27FC236}">
                <a16:creationId xmlns:a16="http://schemas.microsoft.com/office/drawing/2014/main" id="{B91367FD-FC6B-81FC-A672-6B3C9AB74324}"/>
              </a:ext>
            </a:extLst>
          </p:cNvPr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/>
              </a:rPr>
              <a:t>Челябинская область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62" name="Picture 2">
            <a:extLst>
              <a:ext uri="{FF2B5EF4-FFF2-40B4-BE49-F238E27FC236}">
                <a16:creationId xmlns:a16="http://schemas.microsoft.com/office/drawing/2014/main" id="{971D050D-4433-1A6A-17E9-03416329750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227240" y="458541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A81673-964B-7F35-94AE-3BE0F76B8C7A}"/>
              </a:ext>
            </a:extLst>
          </p:cNvPr>
          <p:cNvSpPr txBox="1"/>
          <p:nvPr/>
        </p:nvSpPr>
        <p:spPr>
          <a:xfrm>
            <a:off x="264099" y="3105833"/>
            <a:ext cx="3582510" cy="6463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Разработка локальной документации для комплекса мероприятий по трудоустройству обучающихся 3-4 курсов</a:t>
            </a:r>
            <a:endParaRPr lang="ru-RU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550F82-9A5B-0490-B6B0-25CE335BF972}"/>
              </a:ext>
            </a:extLst>
          </p:cNvPr>
          <p:cNvSpPr txBox="1"/>
          <p:nvPr/>
        </p:nvSpPr>
        <p:spPr>
          <a:xfrm>
            <a:off x="125395" y="5251906"/>
            <a:ext cx="358251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Составление инструкций и шаблонов по трудоустройству обучающихся 3-4 курсов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C7E495-01BF-C47B-0EB5-B875A321079D}"/>
              </a:ext>
            </a:extLst>
          </p:cNvPr>
          <p:cNvSpPr txBox="1"/>
          <p:nvPr/>
        </p:nvSpPr>
        <p:spPr>
          <a:xfrm>
            <a:off x="5220072" y="5195801"/>
            <a:ext cx="358251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Создание канала в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Сферум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оперативного оповещения обучающихся 3-4 курсов о вакансиях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72B10F-1383-F401-382F-F65FFCF13AC7}"/>
              </a:ext>
            </a:extLst>
          </p:cNvPr>
          <p:cNvSpPr txBox="1"/>
          <p:nvPr/>
        </p:nvSpPr>
        <p:spPr>
          <a:xfrm>
            <a:off x="5220072" y="3267192"/>
            <a:ext cx="369013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Создание банка данных обучающихся 3-4 курсов, готовых к трудоустройству </a:t>
            </a: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9F0526F1-299C-DE68-B838-3D20813D3E06}"/>
              </a:ext>
            </a:extLst>
          </p:cNvPr>
          <p:cNvSpPr/>
          <p:nvPr/>
        </p:nvSpPr>
        <p:spPr>
          <a:xfrm>
            <a:off x="2968558" y="3982065"/>
            <a:ext cx="432048" cy="105374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изогнутая 16">
            <a:extLst>
              <a:ext uri="{FF2B5EF4-FFF2-40B4-BE49-F238E27FC236}">
                <a16:creationId xmlns:a16="http://schemas.microsoft.com/office/drawing/2014/main" id="{924F8D93-53A2-3DA7-50E7-D98A4E203BBD}"/>
              </a:ext>
            </a:extLst>
          </p:cNvPr>
          <p:cNvSpPr/>
          <p:nvPr/>
        </p:nvSpPr>
        <p:spPr>
          <a:xfrm rot="16200000" flipV="1">
            <a:off x="4152778" y="4731838"/>
            <a:ext cx="712315" cy="2862432"/>
          </a:xfrm>
          <a:prstGeom prst="bentArrow">
            <a:avLst>
              <a:gd name="adj1" fmla="val 28432"/>
              <a:gd name="adj2" fmla="val 23856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C83A671-91D3-5654-246A-F94DD75985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60" y="1960691"/>
            <a:ext cx="2168771" cy="107459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257" name="PlaceHolder 1">
            <a:extLst>
              <a:ext uri="{FF2B5EF4-FFF2-40B4-BE49-F238E27FC236}">
                <a16:creationId xmlns:a16="http://schemas.microsoft.com/office/drawing/2014/main" id="{8C5EA167-8835-7CC7-4320-81E0BBF84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427" y="1073672"/>
            <a:ext cx="821880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взаимодействия образовательной организации и работодателя при трудоустройстве обучающихся 3-4 курсов  ГБПОУ «Магнитогорский педагогический колледж»</a:t>
            </a:r>
            <a:br>
              <a:rPr lang="ru-RU" alt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strike="noStrike" spc="-1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986DEC8-C0E9-26D4-E71E-55BA0AB14565}"/>
              </a:ext>
            </a:extLst>
          </p:cNvPr>
          <p:cNvSpPr/>
          <p:nvPr/>
        </p:nvSpPr>
        <p:spPr>
          <a:xfrm>
            <a:off x="3076570" y="6022659"/>
            <a:ext cx="216024" cy="4965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AD22DF5-FEAB-C219-18D1-B8654B8315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5552275" y="3985927"/>
            <a:ext cx="487722" cy="9388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CE11B18-4F0E-DEFC-AC2F-0596EA65863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t="8694" r="31432" b="3975"/>
          <a:stretch/>
        </p:blipFill>
        <p:spPr>
          <a:xfrm>
            <a:off x="6151269" y="1889612"/>
            <a:ext cx="2168771" cy="1279604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06C9E2C-B806-82C4-D730-3A9C4F7F8C0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565" t="8312" r="23597" b="74619"/>
          <a:stretch>
            <a:fillRect/>
          </a:stretch>
        </p:blipFill>
        <p:spPr>
          <a:xfrm>
            <a:off x="6156177" y="4104746"/>
            <a:ext cx="2643308" cy="64633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C218524-BAD0-E9EF-C7E7-014721671B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4" r="2962" b="50878"/>
          <a:stretch>
            <a:fillRect/>
          </a:stretch>
        </p:blipFill>
        <p:spPr>
          <a:xfrm>
            <a:off x="887822" y="3866222"/>
            <a:ext cx="1523938" cy="133582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23488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26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375753" y="591286"/>
            <a:ext cx="6310800" cy="82954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Карта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текущего </a:t>
            </a: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состояния </a:t>
            </a:r>
            <a:r>
              <a:rPr lang="ru-RU" sz="2400" b="1" strike="noStrike" spc="-1" dirty="0" smtClean="0">
                <a:solidFill>
                  <a:srgbClr val="002060"/>
                </a:solidFill>
                <a:latin typeface="Times New Roman" panose="02020603050405020304"/>
              </a:rPr>
              <a:t>процесса после внедрения проекта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789" y="1362957"/>
            <a:ext cx="8552616" cy="342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466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00103" y="772740"/>
            <a:ext cx="750134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сайт ОО (вкладка Бережливое образование)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116583" y="1125312"/>
            <a:ext cx="6953250" cy="39878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https://xn--80agvfr.xn--p1ai/teachers/berezhlivyy-kolledzh.php</a:t>
            </a:r>
          </a:p>
        </p:txBody>
      </p:sp>
      <p:pic>
        <p:nvPicPr>
          <p:cNvPr id="3" name="Замещающее содержимое 2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95605" y="1524000"/>
            <a:ext cx="8229600" cy="243713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5"/>
          <a:srcRect t="2410"/>
          <a:stretch>
            <a:fillRect/>
          </a:stretch>
        </p:blipFill>
        <p:spPr>
          <a:xfrm>
            <a:off x="539750" y="3961130"/>
            <a:ext cx="8084820" cy="293116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09*109"/>
  <p:tag name="TABLE_ENDDRAG_RECT" val="3*382*709*10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62*258"/>
  <p:tag name="TABLE_ENDDRAG_RECT" val="31*78*662*25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55*193"/>
  <p:tag name="TABLE_ENDDRAG_RECT" val="55*224*655*193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1215</Words>
  <Application>Microsoft Office PowerPoint</Application>
  <PresentationFormat>Экран (4:3)</PresentationFormat>
  <Paragraphs>287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DejaVu Sans</vt:lpstr>
      <vt:lpstr>Times New Roman</vt:lpstr>
      <vt:lpstr>Тема Office</vt:lpstr>
      <vt:lpstr>Office Theme</vt:lpstr>
      <vt:lpstr>Челябинская область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Стандарт процесса взаимодействия образовательной организации и работодателя при трудоустройстве обучающихся 3-4 курсов  ГБПОУ «Магнитогорский педагогический колледж»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153</cp:revision>
  <cp:lastPrinted>2019-04-25T09:14:00Z</cp:lastPrinted>
  <dcterms:created xsi:type="dcterms:W3CDTF">2018-08-20T14:01:00Z</dcterms:created>
  <dcterms:modified xsi:type="dcterms:W3CDTF">2026-01-26T13:03:37Z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1049-12.2.0.19805</vt:lpwstr>
  </property>
</Properties>
</file>