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744" r:id="rId3"/>
    <p:sldMasterId id="2147483756" r:id="rId4"/>
    <p:sldMasterId id="2147483768" r:id="rId5"/>
    <p:sldMasterId id="2147483780" r:id="rId6"/>
    <p:sldMasterId id="2147483792" r:id="rId7"/>
    <p:sldMasterId id="2147483804" r:id="rId8"/>
  </p:sldMasterIdLst>
  <p:notesMasterIdLst>
    <p:notesMasterId r:id="rId18"/>
  </p:notesMasterIdLst>
  <p:sldIdLst>
    <p:sldId id="839" r:id="rId9"/>
    <p:sldId id="831" r:id="rId10"/>
    <p:sldId id="846" r:id="rId11"/>
    <p:sldId id="847" r:id="rId12"/>
    <p:sldId id="848" r:id="rId13"/>
    <p:sldId id="849" r:id="rId14"/>
    <p:sldId id="850" r:id="rId15"/>
    <p:sldId id="851" r:id="rId16"/>
    <p:sldId id="852" r:id="rId17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E0FE"/>
    <a:srgbClr val="ADD1FD"/>
    <a:srgbClr val="A3B2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10" Type="http://schemas.openxmlformats.org/officeDocument/2006/relationships/slide" Target="slides/slide2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FEE5F0-45C5-4CFF-BA2D-8A60B5871492}" type="doc">
      <dgm:prSet loTypeId="urn:microsoft.com/office/officeart/2005/8/layout/vProcess5" loCatId="process" qsTypeId="urn:microsoft.com/office/officeart/2005/8/quickstyle/simple3#14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DABD7538-E1B7-4A14-9649-1C582DF5D4FE}">
      <dgm:prSet phldrT="[Текст]" phldr="0" custT="1"/>
      <dgm:spPr>
        <a:solidFill>
          <a:srgbClr val="9EE0FE"/>
        </a:solidFill>
      </dgm:spPr>
      <dgm:t>
        <a:bodyPr vert="horz" wrap="square"/>
        <a:lstStyle/>
        <a:p>
          <a:pPr algn="just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1. Определение времени составления расписания.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06846E-9354-4D37-9D29-9412891BCA3C}" type="parTrans" cxnId="{E4F1E1D9-267F-4FF4-BE8D-20DF1FD102E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F1C1C8-A9C5-40A9-916F-5131661F376A}" type="sibTrans" cxnId="{E4F1E1D9-267F-4FF4-BE8D-20DF1FD102EA}">
      <dgm:prSet/>
      <dgm:spPr>
        <a:solidFill>
          <a:srgbClr val="0070C0">
            <a:alpha val="90000"/>
          </a:srgbClr>
        </a:solidFill>
      </dgm:spPr>
      <dgm:t>
        <a:bodyPr/>
        <a:lstStyle/>
        <a:p>
          <a:endParaRPr lang="ru-RU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8E528B-B59C-46A5-8EBC-B248E02C47B1}">
      <dgm:prSet phldrT="[Текст]" phldr="0" custT="1"/>
      <dgm:spPr>
        <a:solidFill>
          <a:srgbClr val="9EE0FE"/>
        </a:solidFill>
      </dgm:spPr>
      <dgm:t>
        <a:bodyPr vert="horz" wrap="square"/>
        <a:lstStyle/>
        <a:p>
          <a:pPr algn="just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ru-RU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Определение времени выкладывания расписания на сайт колледжа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2109F1-5714-4AB0-B497-0BB2290288C0}" type="parTrans" cxnId="{1E7A134A-79F5-4FA6-8184-9342E7A5D233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8C6CE8-C0DC-4EDC-9F28-F1A973E801DD}" type="sibTrans" cxnId="{1E7A134A-79F5-4FA6-8184-9342E7A5D233}">
      <dgm:prSet/>
      <dgm:spPr>
        <a:solidFill>
          <a:srgbClr val="0070C0">
            <a:alpha val="90000"/>
          </a:srgbClr>
        </a:solidFill>
      </dgm:spPr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8A3DDF-6DB4-4987-B53D-BCDBCA10BAEB}">
      <dgm:prSet phldrT="[Текст]" phldr="0" custT="1"/>
      <dgm:spPr>
        <a:solidFill>
          <a:srgbClr val="9EE0FE"/>
        </a:solidFill>
      </dgm:spPr>
      <dgm:t>
        <a:bodyPr vert="horz" wrap="square"/>
        <a:lstStyle/>
        <a:p>
          <a:pPr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Выявить техническое оснащение для работы с расписанием 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FFDE97-27ED-4BEE-94F2-E44BC495E713}" type="parTrans" cxnId="{456AEC0E-8D88-4B9B-BE36-6123385FE61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C70EB0-ACEC-4279-BCCC-DF6F633D54FD}" type="sibTrans" cxnId="{456AEC0E-8D88-4B9B-BE36-6123385FE61E}">
      <dgm:prSet/>
      <dgm:spPr>
        <a:solidFill>
          <a:srgbClr val="0070C0">
            <a:alpha val="90000"/>
          </a:srgbClr>
        </a:solidFill>
      </dgm:spPr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5BD7F4-96B4-47C9-998E-6FC57FDD5E06}">
      <dgm:prSet phldrT="[Текст]" phldr="0" custT="1"/>
      <dgm:spPr>
        <a:solidFill>
          <a:srgbClr val="9EE0FE"/>
        </a:solidFill>
      </dgm:spPr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200" dirty="0">
              <a:latin typeface="Times New Roman" panose="02020603050405020304" pitchFamily="18" charset="0"/>
              <a:cs typeface="Times New Roman" panose="02020603050405020304" pitchFamily="18" charset="0"/>
            </a:rPr>
            <a:t>4. Распределение ролей с работой на сайте колледжа в разделе «Расписание»</a:t>
          </a:r>
        </a:p>
      </dgm:t>
    </dgm:pt>
    <dgm:pt modelId="{B255644D-8A28-46C9-BF4D-930A9544BCBC}" type="parTrans" cxnId="{44D3A4AF-C8AA-4118-823F-E003738D15F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06A359-1AEE-4640-8FE2-7A447B44B5F4}" type="sibTrans" cxnId="{44D3A4AF-C8AA-4118-823F-E003738D15F6}">
      <dgm:prSet/>
      <dgm:spPr>
        <a:solidFill>
          <a:srgbClr val="0070C0">
            <a:alpha val="90000"/>
          </a:srgbClr>
        </a:solidFill>
      </dgm:spPr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0A066F-B17F-45B8-89F8-3AD1EC3F21AE}">
      <dgm:prSet phldrT="[Текст]" phldr="0" custT="1"/>
      <dgm:spPr>
        <a:solidFill>
          <a:srgbClr val="9EE0FE"/>
        </a:solidFill>
      </dgm:spPr>
      <dgm:t>
        <a:bodyPr vert="horz" wrap="square"/>
        <a:lstStyle/>
        <a:p>
          <a:pPr algn="just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100" dirty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sz="1050" dirty="0">
              <a:latin typeface="Times New Roman" panose="02020603050405020304" pitchFamily="18" charset="0"/>
              <a:cs typeface="Times New Roman" panose="02020603050405020304" pitchFamily="18" charset="0"/>
            </a:rPr>
            <a:t>Установить временной континуум для выкладывания расписания на сайт колледжа</a:t>
          </a:r>
        </a:p>
      </dgm:t>
    </dgm:pt>
    <dgm:pt modelId="{D3E3434C-981A-44CE-BE18-A5D126FDAEB8}" type="parTrans" cxnId="{14ADB6F9-DBD3-4D2B-ABCA-D0F2AAE4C283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935358-8300-4C43-A619-5E4D01ECEE1C}" type="sibTrans" cxnId="{14ADB6F9-DBD3-4D2B-ABCA-D0F2AAE4C283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E9D862-254D-46C5-A0D0-BD60FD084431}">
      <dgm:prSet phldrT="[Текст]" phldr="1"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A3F1EE-441D-405A-8935-9EA1BEF45ADD}" type="parTrans" cxnId="{3DD962E9-3D5A-4D4E-B2A5-DDD3EDB718C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D9C5EE-F500-42A2-9142-57FDA1BF22AE}" type="sibTrans" cxnId="{3DD962E9-3D5A-4D4E-B2A5-DDD3EDB718C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0584B0-8F72-4FC1-8F04-083026C179E3}" type="pres">
      <dgm:prSet presAssocID="{6BFEE5F0-45C5-4CFF-BA2D-8A60B587149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C6604F-7771-4662-8AA0-396AE1A5BE3F}" type="pres">
      <dgm:prSet presAssocID="{6BFEE5F0-45C5-4CFF-BA2D-8A60B5871492}" presName="dummyMaxCanvas" presStyleCnt="0">
        <dgm:presLayoutVars/>
      </dgm:prSet>
      <dgm:spPr/>
    </dgm:pt>
    <dgm:pt modelId="{30FEC8C0-9AF4-4C08-9FBE-E2B4BF8EDC03}" type="pres">
      <dgm:prSet presAssocID="{6BFEE5F0-45C5-4CFF-BA2D-8A60B5871492}" presName="FiveNodes_1" presStyleLbl="node1" presStyleIdx="0" presStyleCnt="5" custScaleX="37459" custScaleY="52859" custLinFactNeighborX="-25362" custLinFactNeighborY="913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366500-1CE0-4E21-ABD1-DA4624D064AC}" type="pres">
      <dgm:prSet presAssocID="{6BFEE5F0-45C5-4CFF-BA2D-8A60B5871492}" presName="FiveNodes_2" presStyleLbl="node1" presStyleIdx="1" presStyleCnt="5" custScaleX="41826" custScaleY="80065" custLinFactY="133615" custLinFactNeighborX="-33642" custLinFactNeighborY="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A03898-272E-4EF0-AF67-078971E9CE25}" type="pres">
      <dgm:prSet presAssocID="{6BFEE5F0-45C5-4CFF-BA2D-8A60B5871492}" presName="FiveNodes_3" presStyleLbl="node1" presStyleIdx="2" presStyleCnt="5" custScaleX="30749" custScaleY="77027" custLinFactY="100000" custLinFactNeighborX="3506" custLinFactNeighborY="1172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17664F-C9B3-4249-A8B8-C4D300FA926D}" type="pres">
      <dgm:prSet presAssocID="{6BFEE5F0-45C5-4CFF-BA2D-8A60B5871492}" presName="FiveNodes_4" presStyleLbl="node1" presStyleIdx="3" presStyleCnt="5" custScaleX="33222" custScaleY="76053" custLinFactY="5517" custLinFactNeighborX="37199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A6D48D-BAD0-473B-A278-4CF37A911351}" type="pres">
      <dgm:prSet presAssocID="{6BFEE5F0-45C5-4CFF-BA2D-8A60B5871492}" presName="FiveNodes_5" presStyleLbl="node1" presStyleIdx="4" presStyleCnt="5" custScaleX="37473" custScaleY="58280" custLinFactY="-155848" custLinFactNeighborX="28677" custLinFactNeighborY="-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9552E2-4F18-4949-BE6B-3424A9372BC7}" type="pres">
      <dgm:prSet presAssocID="{6BFEE5F0-45C5-4CFF-BA2D-8A60B5871492}" presName="FiveConn_1-2" presStyleLbl="fgAccFollowNode1" presStyleIdx="0" presStyleCnt="4" custAng="16200000" custLinFactX="-300000" custLinFactY="300000" custLinFactNeighborX="-360381" custLinFactNeighborY="3006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E2DFB3-AB61-455F-9BB7-2E64B786D895}" type="pres">
      <dgm:prSet presAssocID="{6BFEE5F0-45C5-4CFF-BA2D-8A60B5871492}" presName="FiveConn_2-3" presStyleLbl="fgAccFollowNode1" presStyleIdx="1" presStyleCnt="4" custAng="10800000" custLinFactNeighborX="43813" custLinFactNeighborY="-50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9A8CAC-EB46-4693-A9F5-A064E8EFDD0C}" type="pres">
      <dgm:prSet presAssocID="{6BFEE5F0-45C5-4CFF-BA2D-8A60B5871492}" presName="FiveConn_3-4" presStyleLbl="fgAccFollowNode1" presStyleIdx="2" presStyleCnt="4" custLinFactX="-599349" custLinFactY="-91057" custLinFactNeighborX="-600000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365600-431D-4308-99D7-92F1861F9C31}" type="pres">
      <dgm:prSet presAssocID="{6BFEE5F0-45C5-4CFF-BA2D-8A60B5871492}" presName="FiveConn_4-5" presStyleLbl="fgAccFollowNode1" presStyleIdx="3" presStyleCnt="4" custAng="16200000" custLinFactX="-200000" custLinFactNeighborX="-233560" custLinFactNeighborY="714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D72557-98A8-484B-B82C-065B0616D77B}" type="pres">
      <dgm:prSet presAssocID="{6BFEE5F0-45C5-4CFF-BA2D-8A60B5871492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31FB49-1DD9-4303-9D35-94208F3E324B}" type="pres">
      <dgm:prSet presAssocID="{6BFEE5F0-45C5-4CFF-BA2D-8A60B5871492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6162F8-B5E5-4AE8-89A7-33FD83ECEF0D}" type="pres">
      <dgm:prSet presAssocID="{6BFEE5F0-45C5-4CFF-BA2D-8A60B5871492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DD35B8-8792-44B6-A00D-B33E61D3EFF6}" type="pres">
      <dgm:prSet presAssocID="{6BFEE5F0-45C5-4CFF-BA2D-8A60B5871492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58857A-1BF0-4921-8D21-7BADDAF5D973}" type="pres">
      <dgm:prSet presAssocID="{6BFEE5F0-45C5-4CFF-BA2D-8A60B5871492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AD62972-D98F-4D3B-B313-E984BB7A9DE9}" type="presOf" srcId="{640A066F-B17F-45B8-89F8-3AD1EC3F21AE}" destId="{E858857A-1BF0-4921-8D21-7BADDAF5D973}" srcOrd="1" destOrd="0" presId="urn:microsoft.com/office/officeart/2005/8/layout/vProcess5"/>
    <dgm:cxn modelId="{45EEB460-3461-4E13-976A-B41551D63BF7}" type="presOf" srcId="{CA06A359-1AEE-4640-8FE2-7A447B44B5F4}" destId="{7B365600-431D-4308-99D7-92F1861F9C31}" srcOrd="0" destOrd="0" presId="urn:microsoft.com/office/officeart/2005/8/layout/vProcess5"/>
    <dgm:cxn modelId="{5B625351-E7CA-4F2E-82B3-38E2CED97191}" type="presOf" srcId="{F68A3DDF-6DB4-4987-B53D-BCDBCA10BAEB}" destId="{B6A03898-272E-4EF0-AF67-078971E9CE25}" srcOrd="0" destOrd="0" presId="urn:microsoft.com/office/officeart/2005/8/layout/vProcess5"/>
    <dgm:cxn modelId="{995E57DD-8006-4436-AC1B-9D9DE5DD345F}" type="presOf" srcId="{DABD7538-E1B7-4A14-9649-1C582DF5D4FE}" destId="{30FEC8C0-9AF4-4C08-9FBE-E2B4BF8EDC03}" srcOrd="0" destOrd="0" presId="urn:microsoft.com/office/officeart/2005/8/layout/vProcess5"/>
    <dgm:cxn modelId="{456AEC0E-8D88-4B9B-BE36-6123385FE61E}" srcId="{6BFEE5F0-45C5-4CFF-BA2D-8A60B5871492}" destId="{F68A3DDF-6DB4-4987-B53D-BCDBCA10BAEB}" srcOrd="2" destOrd="0" parTransId="{8EFFDE97-27ED-4BEE-94F2-E44BC495E713}" sibTransId="{E7C70EB0-ACEC-4279-BCCC-DF6F633D54FD}"/>
    <dgm:cxn modelId="{44D3A4AF-C8AA-4118-823F-E003738D15F6}" srcId="{6BFEE5F0-45C5-4CFF-BA2D-8A60B5871492}" destId="{FC5BD7F4-96B4-47C9-998E-6FC57FDD5E06}" srcOrd="3" destOrd="0" parTransId="{B255644D-8A28-46C9-BF4D-930A9544BCBC}" sibTransId="{CA06A359-1AEE-4640-8FE2-7A447B44B5F4}"/>
    <dgm:cxn modelId="{9E36F1DB-6582-446B-9F4F-282019DBB457}" type="presOf" srcId="{640A066F-B17F-45B8-89F8-3AD1EC3F21AE}" destId="{6EA6D48D-BAD0-473B-A278-4CF37A911351}" srcOrd="0" destOrd="0" presId="urn:microsoft.com/office/officeart/2005/8/layout/vProcess5"/>
    <dgm:cxn modelId="{E4F1E1D9-267F-4FF4-BE8D-20DF1FD102EA}" srcId="{6BFEE5F0-45C5-4CFF-BA2D-8A60B5871492}" destId="{DABD7538-E1B7-4A14-9649-1C582DF5D4FE}" srcOrd="0" destOrd="0" parTransId="{B406846E-9354-4D37-9D29-9412891BCA3C}" sibTransId="{98F1C1C8-A9C5-40A9-916F-5131661F376A}"/>
    <dgm:cxn modelId="{1E7A134A-79F5-4FA6-8184-9342E7A5D233}" srcId="{6BFEE5F0-45C5-4CFF-BA2D-8A60B5871492}" destId="{2B8E528B-B59C-46A5-8EBC-B248E02C47B1}" srcOrd="1" destOrd="0" parTransId="{5A2109F1-5714-4AB0-B497-0BB2290288C0}" sibTransId="{EB8C6CE8-C0DC-4EDC-9F28-F1A973E801DD}"/>
    <dgm:cxn modelId="{222555EB-7DAC-4C38-80DA-EBB1CA55E5DD}" type="presOf" srcId="{DABD7538-E1B7-4A14-9649-1C582DF5D4FE}" destId="{5FD72557-98A8-484B-B82C-065B0616D77B}" srcOrd="1" destOrd="0" presId="urn:microsoft.com/office/officeart/2005/8/layout/vProcess5"/>
    <dgm:cxn modelId="{4536B1F5-6067-479D-B5FF-96695E46BA04}" type="presOf" srcId="{6BFEE5F0-45C5-4CFF-BA2D-8A60B5871492}" destId="{750584B0-8F72-4FC1-8F04-083026C179E3}" srcOrd="0" destOrd="0" presId="urn:microsoft.com/office/officeart/2005/8/layout/vProcess5"/>
    <dgm:cxn modelId="{83D147A8-AE42-4E87-8783-71AE9AA1E8BC}" type="presOf" srcId="{98F1C1C8-A9C5-40A9-916F-5131661F376A}" destId="{AE9552E2-4F18-4949-BE6B-3424A9372BC7}" srcOrd="0" destOrd="0" presId="urn:microsoft.com/office/officeart/2005/8/layout/vProcess5"/>
    <dgm:cxn modelId="{022B2954-C6CA-40C3-8B02-66D90195E524}" type="presOf" srcId="{EB8C6CE8-C0DC-4EDC-9F28-F1A973E801DD}" destId="{03E2DFB3-AB61-455F-9BB7-2E64B786D895}" srcOrd="0" destOrd="0" presId="urn:microsoft.com/office/officeart/2005/8/layout/vProcess5"/>
    <dgm:cxn modelId="{14ADB6F9-DBD3-4D2B-ABCA-D0F2AAE4C283}" srcId="{6BFEE5F0-45C5-4CFF-BA2D-8A60B5871492}" destId="{640A066F-B17F-45B8-89F8-3AD1EC3F21AE}" srcOrd="4" destOrd="0" parTransId="{D3E3434C-981A-44CE-BE18-A5D126FDAEB8}" sibTransId="{80935358-8300-4C43-A619-5E4D01ECEE1C}"/>
    <dgm:cxn modelId="{3DD962E9-3D5A-4D4E-B2A5-DDD3EDB718CA}" srcId="{6BFEE5F0-45C5-4CFF-BA2D-8A60B5871492}" destId="{07E9D862-254D-46C5-A0D0-BD60FD084431}" srcOrd="5" destOrd="0" parTransId="{0EA3F1EE-441D-405A-8935-9EA1BEF45ADD}" sibTransId="{B3D9C5EE-F500-42A2-9142-57FDA1BF22AE}"/>
    <dgm:cxn modelId="{819009A1-F923-4CB2-94A1-F0CF5587A35A}" type="presOf" srcId="{F68A3DDF-6DB4-4987-B53D-BCDBCA10BAEB}" destId="{246162F8-B5E5-4AE8-89A7-33FD83ECEF0D}" srcOrd="1" destOrd="0" presId="urn:microsoft.com/office/officeart/2005/8/layout/vProcess5"/>
    <dgm:cxn modelId="{E3C023CE-F708-4818-8CD7-24122F7A25D7}" type="presOf" srcId="{E7C70EB0-ACEC-4279-BCCC-DF6F633D54FD}" destId="{D89A8CAC-EB46-4693-A9F5-A064E8EFDD0C}" srcOrd="0" destOrd="0" presId="urn:microsoft.com/office/officeart/2005/8/layout/vProcess5"/>
    <dgm:cxn modelId="{233D7936-F63C-40E7-8E90-483D0D902EF5}" type="presOf" srcId="{2B8E528B-B59C-46A5-8EBC-B248E02C47B1}" destId="{FE366500-1CE0-4E21-ABD1-DA4624D064AC}" srcOrd="0" destOrd="0" presId="urn:microsoft.com/office/officeart/2005/8/layout/vProcess5"/>
    <dgm:cxn modelId="{0312A566-BBB7-48FA-BCBD-077CF25FFB76}" type="presOf" srcId="{2B8E528B-B59C-46A5-8EBC-B248E02C47B1}" destId="{5231FB49-1DD9-4303-9D35-94208F3E324B}" srcOrd="1" destOrd="0" presId="urn:microsoft.com/office/officeart/2005/8/layout/vProcess5"/>
    <dgm:cxn modelId="{2A300C4D-2F57-453C-9701-999F3C5A7E7A}" type="presOf" srcId="{FC5BD7F4-96B4-47C9-998E-6FC57FDD5E06}" destId="{F8DD35B8-8792-44B6-A00D-B33E61D3EFF6}" srcOrd="1" destOrd="0" presId="urn:microsoft.com/office/officeart/2005/8/layout/vProcess5"/>
    <dgm:cxn modelId="{52363CAC-57A5-499C-9D8E-03BCABC3C2F1}" type="presOf" srcId="{FC5BD7F4-96B4-47C9-998E-6FC57FDD5E06}" destId="{7B17664F-C9B3-4249-A8B8-C4D300FA926D}" srcOrd="0" destOrd="0" presId="urn:microsoft.com/office/officeart/2005/8/layout/vProcess5"/>
    <dgm:cxn modelId="{D82D7113-3824-4D72-A50E-F3EFF2197ADF}" type="presParOf" srcId="{750584B0-8F72-4FC1-8F04-083026C179E3}" destId="{75C6604F-7771-4662-8AA0-396AE1A5BE3F}" srcOrd="0" destOrd="0" presId="urn:microsoft.com/office/officeart/2005/8/layout/vProcess5"/>
    <dgm:cxn modelId="{4AE06C2A-F226-4081-B6A1-B1F0095EDFA8}" type="presParOf" srcId="{750584B0-8F72-4FC1-8F04-083026C179E3}" destId="{30FEC8C0-9AF4-4C08-9FBE-E2B4BF8EDC03}" srcOrd="1" destOrd="0" presId="urn:microsoft.com/office/officeart/2005/8/layout/vProcess5"/>
    <dgm:cxn modelId="{D7FEEECF-1B79-4547-8EBB-2457BA64D732}" type="presParOf" srcId="{750584B0-8F72-4FC1-8F04-083026C179E3}" destId="{FE366500-1CE0-4E21-ABD1-DA4624D064AC}" srcOrd="2" destOrd="0" presId="urn:microsoft.com/office/officeart/2005/8/layout/vProcess5"/>
    <dgm:cxn modelId="{700C185C-3285-4BE1-98AB-8C1F7A5A71B3}" type="presParOf" srcId="{750584B0-8F72-4FC1-8F04-083026C179E3}" destId="{B6A03898-272E-4EF0-AF67-078971E9CE25}" srcOrd="3" destOrd="0" presId="urn:microsoft.com/office/officeart/2005/8/layout/vProcess5"/>
    <dgm:cxn modelId="{F4501A72-8F3D-46EE-8ACD-368D2EE02678}" type="presParOf" srcId="{750584B0-8F72-4FC1-8F04-083026C179E3}" destId="{7B17664F-C9B3-4249-A8B8-C4D300FA926D}" srcOrd="4" destOrd="0" presId="urn:microsoft.com/office/officeart/2005/8/layout/vProcess5"/>
    <dgm:cxn modelId="{02BC5A80-6D8B-4A63-AA17-68D4AD0ACC1B}" type="presParOf" srcId="{750584B0-8F72-4FC1-8F04-083026C179E3}" destId="{6EA6D48D-BAD0-473B-A278-4CF37A911351}" srcOrd="5" destOrd="0" presId="urn:microsoft.com/office/officeart/2005/8/layout/vProcess5"/>
    <dgm:cxn modelId="{3E990CCA-F6FD-456D-B5D2-71321399CFE2}" type="presParOf" srcId="{750584B0-8F72-4FC1-8F04-083026C179E3}" destId="{AE9552E2-4F18-4949-BE6B-3424A9372BC7}" srcOrd="6" destOrd="0" presId="urn:microsoft.com/office/officeart/2005/8/layout/vProcess5"/>
    <dgm:cxn modelId="{21E3095E-B214-4E3D-B910-2717CC66C395}" type="presParOf" srcId="{750584B0-8F72-4FC1-8F04-083026C179E3}" destId="{03E2DFB3-AB61-455F-9BB7-2E64B786D895}" srcOrd="7" destOrd="0" presId="urn:microsoft.com/office/officeart/2005/8/layout/vProcess5"/>
    <dgm:cxn modelId="{73595B77-CD8D-42B1-98A7-6BA335D8104A}" type="presParOf" srcId="{750584B0-8F72-4FC1-8F04-083026C179E3}" destId="{D89A8CAC-EB46-4693-A9F5-A064E8EFDD0C}" srcOrd="8" destOrd="0" presId="urn:microsoft.com/office/officeart/2005/8/layout/vProcess5"/>
    <dgm:cxn modelId="{38FBDABF-1F6F-4F3B-A45B-CD8EDDF1EB7A}" type="presParOf" srcId="{750584B0-8F72-4FC1-8F04-083026C179E3}" destId="{7B365600-431D-4308-99D7-92F1861F9C31}" srcOrd="9" destOrd="0" presId="urn:microsoft.com/office/officeart/2005/8/layout/vProcess5"/>
    <dgm:cxn modelId="{2D04B269-9BC9-4884-A4E5-8A0D84D36216}" type="presParOf" srcId="{750584B0-8F72-4FC1-8F04-083026C179E3}" destId="{5FD72557-98A8-484B-B82C-065B0616D77B}" srcOrd="10" destOrd="0" presId="urn:microsoft.com/office/officeart/2005/8/layout/vProcess5"/>
    <dgm:cxn modelId="{7CC7E842-A2A8-4ACA-99D2-37615BE92FEF}" type="presParOf" srcId="{750584B0-8F72-4FC1-8F04-083026C179E3}" destId="{5231FB49-1DD9-4303-9D35-94208F3E324B}" srcOrd="11" destOrd="0" presId="urn:microsoft.com/office/officeart/2005/8/layout/vProcess5"/>
    <dgm:cxn modelId="{FC27A604-E8BC-4D20-9B68-65F327E7BBA2}" type="presParOf" srcId="{750584B0-8F72-4FC1-8F04-083026C179E3}" destId="{246162F8-B5E5-4AE8-89A7-33FD83ECEF0D}" srcOrd="12" destOrd="0" presId="urn:microsoft.com/office/officeart/2005/8/layout/vProcess5"/>
    <dgm:cxn modelId="{2DFA9D06-2585-49E4-95C7-124CADF90AFC}" type="presParOf" srcId="{750584B0-8F72-4FC1-8F04-083026C179E3}" destId="{F8DD35B8-8792-44B6-A00D-B33E61D3EFF6}" srcOrd="13" destOrd="0" presId="urn:microsoft.com/office/officeart/2005/8/layout/vProcess5"/>
    <dgm:cxn modelId="{736E0E7C-702F-47C4-913E-58F785BB86D2}" type="presParOf" srcId="{750584B0-8F72-4FC1-8F04-083026C179E3}" destId="{E858857A-1BF0-4921-8D21-7BADDAF5D973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FEC8C0-9AF4-4C08-9FBE-E2B4BF8EDC03}">
      <dsp:nvSpPr>
        <dsp:cNvPr id="0" name=""/>
        <dsp:cNvSpPr/>
      </dsp:nvSpPr>
      <dsp:spPr bwMode="white">
        <a:xfrm>
          <a:off x="396972" y="851514"/>
          <a:ext cx="2516743" cy="391749"/>
        </a:xfrm>
        <a:prstGeom prst="roundRect">
          <a:avLst>
            <a:gd name="adj" fmla="val 10000"/>
          </a:avLst>
        </a:prstGeom>
        <a:solidFill>
          <a:srgbClr val="9EE0FE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just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1. Определение времени составления расписания.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446" y="862988"/>
        <a:ext cx="2178006" cy="368801"/>
      </dsp:txXfrm>
    </dsp:sp>
    <dsp:sp modelId="{FE366500-1CE0-4E21-ABD1-DA4624D064AC}">
      <dsp:nvSpPr>
        <dsp:cNvPr id="0" name=""/>
        <dsp:cNvSpPr/>
      </dsp:nvSpPr>
      <dsp:spPr bwMode="white">
        <a:xfrm>
          <a:off x="195683" y="3390417"/>
          <a:ext cx="2810147" cy="593378"/>
        </a:xfrm>
        <a:prstGeom prst="roundRect">
          <a:avLst>
            <a:gd name="adj" fmla="val 10000"/>
          </a:avLst>
        </a:prstGeom>
        <a:solidFill>
          <a:srgbClr val="9EE0FE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ru-RU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Определение времени выкладывания расписания на сайт колледжа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3062" y="3407796"/>
        <a:ext cx="2364052" cy="558620"/>
      </dsp:txXfrm>
    </dsp:sp>
    <dsp:sp modelId="{B6A03898-272E-4EF0-AF67-078971E9CE25}">
      <dsp:nvSpPr>
        <dsp:cNvPr id="0" name=""/>
        <dsp:cNvSpPr/>
      </dsp:nvSpPr>
      <dsp:spPr bwMode="white">
        <a:xfrm>
          <a:off x="3565363" y="3383131"/>
          <a:ext cx="2065921" cy="570863"/>
        </a:xfrm>
        <a:prstGeom prst="roundRect">
          <a:avLst>
            <a:gd name="adj" fmla="val 10000"/>
          </a:avLst>
        </a:prstGeom>
        <a:solidFill>
          <a:srgbClr val="9EE0FE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Выявить техническое оснащение для работы с расписанием 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2083" y="3399851"/>
        <a:ext cx="1730081" cy="537423"/>
      </dsp:txXfrm>
    </dsp:sp>
    <dsp:sp modelId="{7B17664F-C9B3-4249-A8B8-C4D300FA926D}">
      <dsp:nvSpPr>
        <dsp:cNvPr id="0" name=""/>
        <dsp:cNvSpPr/>
      </dsp:nvSpPr>
      <dsp:spPr bwMode="white">
        <a:xfrm>
          <a:off x="6247723" y="3402911"/>
          <a:ext cx="2232073" cy="563644"/>
        </a:xfrm>
        <a:prstGeom prst="roundRect">
          <a:avLst>
            <a:gd name="adj" fmla="val 10000"/>
          </a:avLst>
        </a:prstGeom>
        <a:solidFill>
          <a:srgbClr val="9EE0FE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4. Распределение ролей с работой на сайте колледжа в разделе «Расписание»</a:t>
          </a:r>
        </a:p>
      </dsp:txBody>
      <dsp:txXfrm>
        <a:off x="6264232" y="3419420"/>
        <a:ext cx="1872335" cy="530626"/>
      </dsp:txXfrm>
    </dsp:sp>
    <dsp:sp modelId="{6EA6D48D-BAD0-473B-A278-4CF37A911351}">
      <dsp:nvSpPr>
        <dsp:cNvPr id="0" name=""/>
        <dsp:cNvSpPr/>
      </dsp:nvSpPr>
      <dsp:spPr bwMode="white">
        <a:xfrm>
          <a:off x="6034072" y="893551"/>
          <a:ext cx="2517684" cy="431925"/>
        </a:xfrm>
        <a:prstGeom prst="roundRect">
          <a:avLst>
            <a:gd name="adj" fmla="val 10000"/>
          </a:avLst>
        </a:prstGeom>
        <a:solidFill>
          <a:srgbClr val="9EE0FE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just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sz="105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Установить временной континуум для выкладывания расписания на сайт колледжа</a:t>
          </a:r>
        </a:p>
      </dsp:txBody>
      <dsp:txXfrm>
        <a:off x="6046723" y="906202"/>
        <a:ext cx="2123855" cy="406623"/>
      </dsp:txXfrm>
    </dsp:sp>
    <dsp:sp modelId="{AE9552E2-4F18-4949-BE6B-3424A9372BC7}">
      <dsp:nvSpPr>
        <dsp:cNvPr id="0" name=""/>
        <dsp:cNvSpPr/>
      </dsp:nvSpPr>
      <dsp:spPr bwMode="white">
        <a:xfrm rot="16200000">
          <a:off x="3055687" y="3434861"/>
          <a:ext cx="481728" cy="481728"/>
        </a:xfrm>
        <a:prstGeom prst="downArrow">
          <a:avLst>
            <a:gd name="adj1" fmla="val 55000"/>
            <a:gd name="adj2" fmla="val 45000"/>
          </a:avLst>
        </a:prstGeom>
        <a:solidFill>
          <a:srgbClr val="0070C0">
            <a:alpha val="90000"/>
          </a:srgb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04462" y="3494475"/>
        <a:ext cx="264950" cy="362500"/>
      </dsp:txXfrm>
    </dsp:sp>
    <dsp:sp modelId="{03E2DFB3-AB61-455F-9BB7-2E64B786D895}">
      <dsp:nvSpPr>
        <dsp:cNvPr id="0" name=""/>
        <dsp:cNvSpPr/>
      </dsp:nvSpPr>
      <dsp:spPr bwMode="white">
        <a:xfrm rot="10800000">
          <a:off x="6949711" y="1361374"/>
          <a:ext cx="481728" cy="481728"/>
        </a:xfrm>
        <a:prstGeom prst="downArrow">
          <a:avLst>
            <a:gd name="adj1" fmla="val 55000"/>
            <a:gd name="adj2" fmla="val 45000"/>
          </a:avLst>
        </a:prstGeom>
        <a:solidFill>
          <a:srgbClr val="0070C0">
            <a:alpha val="90000"/>
          </a:srgb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58100" y="1480602"/>
        <a:ext cx="264950" cy="362500"/>
      </dsp:txXfrm>
    </dsp:sp>
    <dsp:sp modelId="{D89A8CAC-EB46-4693-A9F5-A064E8EFDD0C}">
      <dsp:nvSpPr>
        <dsp:cNvPr id="0" name=""/>
        <dsp:cNvSpPr/>
      </dsp:nvSpPr>
      <dsp:spPr bwMode="white">
        <a:xfrm>
          <a:off x="1462760" y="1296811"/>
          <a:ext cx="481728" cy="481728"/>
        </a:xfrm>
        <a:prstGeom prst="downArrow">
          <a:avLst>
            <a:gd name="adj1" fmla="val 55000"/>
            <a:gd name="adj2" fmla="val 45000"/>
          </a:avLst>
        </a:prstGeom>
        <a:solidFill>
          <a:srgbClr val="0070C0">
            <a:alpha val="90000"/>
          </a:srgb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71149" y="1296811"/>
        <a:ext cx="264950" cy="362500"/>
      </dsp:txXfrm>
    </dsp:sp>
    <dsp:sp modelId="{7B365600-431D-4308-99D7-92F1861F9C31}">
      <dsp:nvSpPr>
        <dsp:cNvPr id="0" name=""/>
        <dsp:cNvSpPr/>
      </dsp:nvSpPr>
      <dsp:spPr bwMode="white">
        <a:xfrm rot="16200000">
          <a:off x="5653504" y="3413474"/>
          <a:ext cx="481728" cy="481728"/>
        </a:xfrm>
        <a:prstGeom prst="downArrow">
          <a:avLst>
            <a:gd name="adj1" fmla="val 55000"/>
            <a:gd name="adj2" fmla="val 45000"/>
          </a:avLst>
        </a:prstGeom>
        <a:solidFill>
          <a:srgbClr val="0070C0">
            <a:alpha val="90000"/>
          </a:srgb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02279" y="3473088"/>
        <a:ext cx="264950" cy="362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#14">
  <dgm:title val=""/>
  <dgm:desc val=""/>
  <dgm:catLst>
    <dgm:cat type="simple" pri="103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B63E80-F3C1-40E1-ADE6-7667B802929F}" type="datetimeFigureOut">
              <a:rPr lang="ru-RU" smtClean="0"/>
              <a:t>25.01.2026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D8501-3B49-49BD-834F-769B3A01D1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872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53154-E84C-41DF-B5DA-EC6BBDAF4A27}" type="datetime1">
              <a:rPr lang="ru-RU" smtClean="0"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B6EF6-91A9-45D4-90F2-6D7F1684EEAD}" type="datetime1">
              <a:rPr lang="ru-RU" smtClean="0"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6FB03-7E63-4E96-8E71-64D8AAAA05E5}" type="datetime1">
              <a:rPr lang="ru-RU" smtClean="0"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0540-5065-4154-B575-25F045956217}" type="datetime1">
              <a:rPr lang="ru-RU" smtClean="0"/>
              <a:t>25.01.2026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19B64-BEA0-4646-B2DC-9848AD041FF0}" type="datetime1">
              <a:rPr lang="ru-RU" smtClean="0"/>
              <a:t>25.01.2026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D4C0B-81BA-44B0-9873-B784BFDAA5C9}" type="datetime1">
              <a:rPr lang="ru-RU" smtClean="0"/>
              <a:t>25.01.2026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93CF4-D6E8-4C91-A0C2-281C5183E81D}" type="datetime1">
              <a:rPr lang="ru-RU" smtClean="0"/>
              <a:t>25.01.2026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BA916-F477-4046-8D7F-52FEE71D902C}" type="datetime1">
              <a:rPr lang="ru-RU" smtClean="0"/>
              <a:t>25.01.2026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FF46-2893-462E-B2F1-225924908D8D}" type="datetime1">
              <a:rPr lang="ru-RU" smtClean="0"/>
              <a:t>25.01.2026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1411B-D92D-4D4A-AE7C-DA3B657800A4}" type="datetime1">
              <a:rPr lang="ru-RU" smtClean="0"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F3428-DA13-4CD4-A0C1-213CC02A17F0}" type="datetime1">
              <a:rPr lang="ru-RU" smtClean="0"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26D5F0-F15D-45D8-B753-04256A09E7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34B13E3-A7C9-4F06-8BF0-71CB1F01BE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287681-A4B1-4DAC-A920-9387974B8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31B457-C1D0-41FE-8722-7952E14C0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B35363-2DD3-4661-9ABF-385D2B8D7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5069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D5C038-3522-431D-87BE-7CFA9834F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DC4E588-0F00-4384-9F1F-F5C9E3DA1A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89D4BC-E56F-434F-913A-C71EE4E08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9AB716-A8D1-4D69-BD98-B3B2E800E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A62A0C-B6F2-42D3-8C52-2FF842F6D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3302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B04A08-E050-4053-8984-12BBC8E96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E542FE7-6161-49CC-BC77-6DCA71AB9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BC7ED17-C6C0-4B04-8221-829B5E38A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6ACE2A-66AE-434A-B79F-6789D4C38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508750E-3676-4599-B399-1616DA3DE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800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39ABB5-252F-4287-B9DB-9F4554898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98B0176-9100-4412-8D04-3956CCDA49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F9CFD9A-1562-4710-8B23-02E3F449B5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3A1EC48-318E-49FB-86F6-43C974CED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F3DD520-2EDD-440C-BB5E-5226A04F3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03C1C0C-1785-4ABF-9EAA-A07953F12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5928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4231B2-1DC3-47D3-BB38-019BF65C8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B00D8E1-DCE9-4EE4-89A5-5A59DCA858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361F16-CADF-4C8C-A7C4-95113ECD70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8C4106D-E03F-49F9-B57D-F511E44B3C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D21BD0C-B38E-470E-8450-61B520B0BD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FCFC90D-B2BF-415A-8F29-DDD9DB526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58F0A58-A757-4749-9A27-EC9553889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CF6A723-A1F8-42E8-B069-820FDFE3A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8696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972743-E750-46F7-8B23-17A0CB1B9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604CFA0-DF05-4D8C-8E5E-48A480DFF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45FC85E-5960-4203-B855-7EAEC710D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44812AA-A82C-460E-8580-C311591C4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2422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ABAC833-9583-4819-A73C-9834D42D0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A1B4BAD-8B25-416D-A92A-A661435AA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426697C-C936-4018-92B8-5CA6FABF4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018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EBB934-6DE9-4C5D-964E-65571BE78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4D6F1F-0591-4F30-B0B7-B4A89AC085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1A51593-8ADF-4AD1-8B9E-71971FA7B7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CDCB633-62A2-4001-8013-B39E5760F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F76BE7B-2A82-4FB0-8DCE-2A44B9DBF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1F2F264-AC45-4A20-A3DA-F7103D790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1021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3CF078-E04C-428A-96D2-8C3A015BD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27DE1C0-285E-47B6-AF60-79C712F93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034E319-A0D4-4847-B031-A29323CA85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C060F3D-E1E5-4D7E-8C34-1D28DC7AD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ABEF55D-40BF-4BE1-B60F-F66AA84CF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70D5D7D-51A4-4A9B-A228-6681819AA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9198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546C41-6417-4C7D-B049-579510482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6122519-FBFC-4159-9736-37DE6CA079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75F782A-FEF0-41B8-BAA5-10063E322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4C7A27-2ABD-41A7-9156-FF3A3F3A8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EA08DD4-7635-41C4-BB05-0081EC362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4248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8FBEFD6-19D8-4157-94B4-E769263FEE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0E7B3C1-9979-4B9C-AC81-CB931EC73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E57E9F-C955-45B6-89E0-B9E079082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D6ED75-BBC5-4A7F-8407-C971FCCE9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22B203-93D4-49E9-864F-689DAF523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3648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E653154-E84C-41DF-B5DA-EC6BBDAF4A27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32492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7B6EF6-91A9-45D4-90F2-6D7F1684EEA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16122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76FB03-7E63-4E96-8E71-64D8AAAA05E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40644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10540-5065-4154-B575-25F045956217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92714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319B64-BEA0-4646-B2DC-9848AD041FF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29763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D4C0B-81BA-44B0-9873-B784BFDAA5C9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66151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E93CF4-D6E8-4C91-A0C2-281C5183E81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10498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2BA916-F477-4046-8D7F-52FEE71D902C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37764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E3FF46-2893-462E-B2F1-225924908D8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03341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D1411B-D92D-4D4A-AE7C-DA3B657800A4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15061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FF3428-DA13-4CD4-A0C1-213CC02A17F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30979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E653154-E84C-41DF-B5DA-EC6BBDAF4A27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73321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7B6EF6-91A9-45D4-90F2-6D7F1684EEA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45280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76FB03-7E63-4E96-8E71-64D8AAAA05E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972755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10540-5065-4154-B575-25F045956217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27855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319B64-BEA0-4646-B2DC-9848AD041FF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894696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D4C0B-81BA-44B0-9873-B784BFDAA5C9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06750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E93CF4-D6E8-4C91-A0C2-281C5183E81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07303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2BA916-F477-4046-8D7F-52FEE71D902C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576472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E3FF46-2893-462E-B2F1-225924908D8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566203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D1411B-D92D-4D4A-AE7C-DA3B657800A4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898833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FF3428-DA13-4CD4-A0C1-213CC02A17F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200635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E653154-E84C-41DF-B5DA-EC6BBDAF4A27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174656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7B6EF6-91A9-45D4-90F2-6D7F1684EEA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656778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76FB03-7E63-4E96-8E71-64D8AAAA05E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315851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10540-5065-4154-B575-25F045956217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498676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319B64-BEA0-4646-B2DC-9848AD041FF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264182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D4C0B-81BA-44B0-9873-B784BFDAA5C9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222855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E93CF4-D6E8-4C91-A0C2-281C5183E81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129484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2BA916-F477-4046-8D7F-52FEE71D902C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186712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E3FF46-2893-462E-B2F1-225924908D8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680469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D1411B-D92D-4D4A-AE7C-DA3B657800A4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077407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FF3428-DA13-4CD4-A0C1-213CC02A17F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96295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E653154-E84C-41DF-B5DA-EC6BBDAF4A27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820880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7B6EF6-91A9-45D4-90F2-6D7F1684EEA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93742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76FB03-7E63-4E96-8E71-64D8AAAA05E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199073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10540-5065-4154-B575-25F045956217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139875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319B64-BEA0-4646-B2DC-9848AD041FF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62335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D4C0B-81BA-44B0-9873-B784BFDAA5C9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39083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E93CF4-D6E8-4C91-A0C2-281C5183E81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459708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2BA916-F477-4046-8D7F-52FEE71D902C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897294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E3FF46-2893-462E-B2F1-225924908D8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288210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D1411B-D92D-4D4A-AE7C-DA3B657800A4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436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FF3428-DA13-4CD4-A0C1-213CC02A17F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132068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E653154-E84C-41DF-B5DA-EC6BBDAF4A27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745481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7B6EF6-91A9-45D4-90F2-6D7F1684EEA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8693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76FB03-7E63-4E96-8E71-64D8AAAA05E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482333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10540-5065-4154-B575-25F045956217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517392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319B64-BEA0-4646-B2DC-9848AD041FF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795547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D4C0B-81BA-44B0-9873-B784BFDAA5C9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49762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E93CF4-D6E8-4C91-A0C2-281C5183E81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551997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2BA916-F477-4046-8D7F-52FEE71D902C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556293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E3FF46-2893-462E-B2F1-225924908D8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409042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D1411B-D92D-4D4A-AE7C-DA3B657800A4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096613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FF3428-DA13-4CD4-A0C1-213CC02A17F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412890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E653154-E84C-41DF-B5DA-EC6BBDAF4A27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695828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7B6EF6-91A9-45D4-90F2-6D7F1684EEA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28010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76FB03-7E63-4E96-8E71-64D8AAAA05E5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796497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10540-5065-4154-B575-25F045956217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86951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319B64-BEA0-4646-B2DC-9848AD041FF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381678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D4C0B-81BA-44B0-9873-B784BFDAA5C9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082231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E93CF4-D6E8-4C91-A0C2-281C5183E81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044329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2BA916-F477-4046-8D7F-52FEE71D902C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789982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E3FF46-2893-462E-B2F1-225924908D8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685230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D1411B-D92D-4D4A-AE7C-DA3B657800A4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767901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FF3428-DA13-4CD4-A0C1-213CC02A17F0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5446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3BC51-48CD-4653-BB47-5F4125556576}" type="datetime1">
              <a:rPr lang="ru-RU" smtClean="0"/>
              <a:t>25.01.2026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5E1C93-7273-4DA1-8345-628C07AF7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817E9D-BEF3-4AD5-8894-A097E19E5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227CCA-D85B-4C26-ACB8-E7F4CBFC04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83548839-2E5F-4FCD-9385-9841CECCCCC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25.01.2026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93FC40-929E-4354-A3C4-239C019F8C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6597033-0DD1-4327-930F-3D19E311AD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084796E4-46DC-4F4C-9C07-5371ED3C3E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780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83BC51-48CD-4653-BB47-5F4125556576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2035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83BC51-48CD-4653-BB47-5F4125556576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1395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83BC51-48CD-4653-BB47-5F4125556576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6412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83BC51-48CD-4653-BB47-5F4125556576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6062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83BC51-48CD-4653-BB47-5F4125556576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6418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83BC51-48CD-4653-BB47-5F4125556576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25.01.2026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5588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image" Target="../media/image17.png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9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15.png"/><Relationship Id="rId5" Type="http://schemas.openxmlformats.org/officeDocument/2006/relationships/diagramLayout" Target="../diagrams/layout1.xml"/><Relationship Id="rId10" Type="http://schemas.openxmlformats.org/officeDocument/2006/relationships/image" Target="../media/image14.png"/><Relationship Id="rId4" Type="http://schemas.openxmlformats.org/officeDocument/2006/relationships/diagramData" Target="../diagrams/data1.xml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0606" y="5624513"/>
            <a:ext cx="344744" cy="273844"/>
          </a:xfrm>
        </p:spPr>
        <p:txBody>
          <a:bodyPr/>
          <a:lstStyle/>
          <a:p>
            <a:pPr defTabSz="685800">
              <a:defRPr/>
            </a:pPr>
            <a:fld id="{BCAC7F4D-E65F-462B-8A35-B149C55565DD}" type="slidenum">
              <a:rPr lang="ru-RU">
                <a:solidFill>
                  <a:srgbClr val="004C8E"/>
                </a:solidFill>
                <a:latin typeface="Calibri" panose="020F0502020204030204"/>
              </a:rPr>
              <a:pPr defTabSz="685800">
                <a:defRPr/>
              </a:pPr>
              <a:t>1</a:t>
            </a:fld>
            <a:endParaRPr lang="ru-RU" dirty="0">
              <a:solidFill>
                <a:srgbClr val="004C8E"/>
              </a:solidFill>
              <a:latin typeface="Calibri" panose="020F050202020403020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627" y="447099"/>
            <a:ext cx="5218385" cy="214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557" y="5713343"/>
            <a:ext cx="5218385" cy="214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331641" y="654778"/>
            <a:ext cx="6552728" cy="397957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осударственное бюджетное профессиональное образовательное учреждение</a:t>
            </a: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«Магнитогорский педагогический колледж»</a:t>
            </a:r>
          </a:p>
        </p:txBody>
      </p:sp>
      <p:pic>
        <p:nvPicPr>
          <p:cNvPr id="12" name="Picture 2" descr="C:\Users\User\Desktop\2023\МПК\Оформление\Логотипы\Брендбук МПК\Новый логотип\Логотип МПК новый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725" y="259761"/>
            <a:ext cx="1060506" cy="94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Администратор\Desktop\Coat_of_arms_of_Chelyabinsk_Oblast.svg.png">
            <a:extLst>
              <a:ext uri="{FF2B5EF4-FFF2-40B4-BE49-F238E27FC236}">
                <a16:creationId xmlns:a16="http://schemas.microsoft.com/office/drawing/2014/main" id="{9CAB8852-A417-4D29-8B91-8360D3232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34" y="170403"/>
            <a:ext cx="920606" cy="1183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A4A1D50-C345-4A34-88BD-4C0B81EE5703}"/>
              </a:ext>
            </a:extLst>
          </p:cNvPr>
          <p:cNvSpPr txBox="1"/>
          <p:nvPr/>
        </p:nvSpPr>
        <p:spPr>
          <a:xfrm>
            <a:off x="1887812" y="1860908"/>
            <a:ext cx="5718014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685800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КОРОБОЧНОЕ РЕШЕНИЕ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3419872" y="175461"/>
            <a:ext cx="2479547" cy="27163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defTabSz="685800">
              <a:defRPr/>
            </a:pPr>
            <a:r>
              <a:rPr lang="ru-RU" sz="18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Челябинская область</a:t>
            </a:r>
          </a:p>
        </p:txBody>
      </p:sp>
      <p:sp>
        <p:nvSpPr>
          <p:cNvPr id="2" name="Title 1"/>
          <p:cNvSpPr>
            <a:spLocks noGrp="1"/>
          </p:cNvSpPr>
          <p:nvPr/>
        </p:nvSpPr>
        <p:spPr bwMode="auto">
          <a:xfrm>
            <a:off x="683568" y="2468089"/>
            <a:ext cx="8032640" cy="1176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72C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44546A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7E6E6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ctr" defTabSz="685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i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</a:rPr>
              <a:t> </a:t>
            </a:r>
            <a:endParaRPr lang="ru-RU" altLang="ru-RU" sz="1600" b="1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3928663" y="6056038"/>
            <a:ext cx="2191515" cy="27003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defTabSz="685800">
              <a:defRPr/>
            </a:pPr>
            <a:r>
              <a:rPr lang="ru-RU" sz="1800" b="1" dirty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Магнитогорск </a:t>
            </a:r>
            <a:r>
              <a:rPr lang="ru-RU" sz="1800" b="1" dirty="0" smtClean="0">
                <a:solidFill>
                  <a:srgbClr val="4472C4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endParaRPr lang="ru-RU" sz="1800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2551837"/>
            <a:ext cx="80326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ОПТИМИЗАЦИЯ ПРОЦЕССА ОПЕРАТИВНОГО ОПОВЕЩЕНИЯ УЧАСТНИКОВ ОБРАЗОВАТЕЛЬНЫХ ОТНОШЕНИЙ 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ГБПОУ «МАГНИТОГОРСКИЙ ПЕДАГОГИЧЕСКИЙ КОЛЛЕДЖ»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 РАСПИСАНИИ УЧЕБНЫХ ЗАНЯТИЙ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748338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2261134-B118-4814-910A-53FD1FCFF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</a:t>
            </a:fld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444" y="384436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484" y="6237312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1084414" y="179609"/>
            <a:ext cx="3312369" cy="360040"/>
          </a:xfrm>
          <a:prstGeom prst="rect">
            <a:avLst/>
          </a:prstGeom>
        </p:spPr>
        <p:txBody>
          <a:bodyPr rtlCol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defRPr/>
            </a:pPr>
            <a:r>
              <a:rPr lang="ru-RU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Челябинская область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3" descr="C:\Users\Администратор\Desktop\Coat_of_arms_of_Chelyabinsk_Oblast.svg.png">
            <a:extLst>
              <a:ext uri="{FF2B5EF4-FFF2-40B4-BE49-F238E27FC236}">
                <a16:creationId xmlns:a16="http://schemas.microsoft.com/office/drawing/2014/main" id="{D8E1C705-14D6-41FD-9035-1DBB5D4D5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44" y="34058"/>
            <a:ext cx="720000" cy="92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5">
            <a:extLst>
              <a:ext uri="{FF2B5EF4-FFF2-40B4-BE49-F238E27FC236}">
                <a16:creationId xmlns:a16="http://schemas.microsoft.com/office/drawing/2014/main" id="{2E17A092-1DEF-4019-8D14-3D8BA9AC7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8924" y="304595"/>
            <a:ext cx="7488832" cy="2252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Ценность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своевременное оповещение участников образовательного процесса об изменении расписания, отсутствие нарушений образовательного процесса, повышение качества образовательного процесса, повышение имиджа колледжа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12" name="Прямоугольник 5">
            <a:extLst>
              <a:ext uri="{FF2B5EF4-FFF2-40B4-BE49-F238E27FC236}">
                <a16:creationId xmlns:a16="http://schemas.microsoft.com/office/drawing/2014/main" id="{D3441D83-CA1C-4EBC-B343-538B82C8B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5205" y="2780928"/>
            <a:ext cx="7516269" cy="4370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Долгий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оповещения участников образовательного процесса об изменениях учебных занятий</a:t>
            </a:r>
            <a:endParaRPr lang="ru-RU" sz="2800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2.Нехватка инструментов для оперативного оповещения участников образовательных отношений.</a:t>
            </a:r>
            <a:endParaRPr lang="ru-RU" sz="2800" dirty="0">
              <a:latin typeface="Arial" panose="020B0604020202020204" pitchFamily="34" charset="0"/>
            </a:endParaRPr>
          </a:p>
          <a:p>
            <a:pPr fontAlgn="t">
              <a:lnSpc>
                <a:spcPct val="150000"/>
              </a:lnSpc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Психологический дискомфорт участников образовательных отношений </a:t>
            </a:r>
            <a:endParaRPr lang="ru-RU" sz="2800" dirty="0">
              <a:latin typeface="Arial" panose="020B0604020202020204" pitchFamily="34" charset="0"/>
            </a:endParaRPr>
          </a:p>
          <a:p>
            <a:pPr algn="just"/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58812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444" y="384436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484" y="6237312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Заголовок 1"/>
          <p:cNvSpPr txBox="1"/>
          <p:nvPr/>
        </p:nvSpPr>
        <p:spPr>
          <a:xfrm>
            <a:off x="1084414" y="179609"/>
            <a:ext cx="3312369" cy="360040"/>
          </a:xfrm>
          <a:prstGeom prst="rect">
            <a:avLst/>
          </a:prstGeom>
        </p:spPr>
        <p:txBody>
          <a:bodyPr rtlCol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Челябинская область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8" name="Picture 3" descr="C:\Users\Администратор\Desktop\Coat_of_arms_of_Chelyabinsk_Oblast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44" y="34058"/>
            <a:ext cx="720000" cy="92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4415" y="779187"/>
            <a:ext cx="7506368" cy="5402921"/>
          </a:xfrm>
          <a:prstGeom prst="rect">
            <a:avLst/>
          </a:prstGeom>
        </p:spPr>
      </p:pic>
      <p:sp>
        <p:nvSpPr>
          <p:cNvPr id="9" name="Номер слайда 2"/>
          <p:cNvSpPr txBox="1">
            <a:spLocks/>
          </p:cNvSpPr>
          <p:nvPr/>
        </p:nvSpPr>
        <p:spPr>
          <a:xfrm>
            <a:off x="8590782" y="6299391"/>
            <a:ext cx="3373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798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C7F4D-E65F-462B-8A35-B149C55565DD}" type="slidenum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434" name="Прямоугольник 5"/>
          <p:cNvSpPr>
            <a:spLocks noChangeArrowheads="1"/>
          </p:cNvSpPr>
          <p:nvPr/>
        </p:nvSpPr>
        <p:spPr bwMode="auto">
          <a:xfrm>
            <a:off x="2628114" y="800814"/>
            <a:ext cx="4798864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Руководитель и команда проекта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082" y="384436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407" y="6309320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 descr="C:\Users\Администратор\Desktop\Coat_of_arms_of_Chelyabinsk_Oblast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44" y="34058"/>
            <a:ext cx="720000" cy="92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084414" y="179609"/>
            <a:ext cx="3312369" cy="360040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Челябинская область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47774" y="1541367"/>
            <a:ext cx="1872208" cy="30593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Руководитель проекта: </a:t>
            </a: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Соколова Ирина Николаевна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заместитель директора по развитию образования и работе с информационными системами</a:t>
            </a:r>
          </a:p>
        </p:txBody>
      </p:sp>
      <p:pic>
        <p:nvPicPr>
          <p:cNvPr id="3074" name="Picture 2" descr="Соколова Ирина Николаевн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62" y="1164805"/>
            <a:ext cx="1275178" cy="1922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Прямоугольник 28"/>
          <p:cNvSpPr/>
          <p:nvPr/>
        </p:nvSpPr>
        <p:spPr>
          <a:xfrm>
            <a:off x="2243148" y="1538332"/>
            <a:ext cx="1536763" cy="24667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Кустыбаев</a:t>
            </a: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Дмитрий Артурович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заместитель директора по учебной работе</a:t>
            </a:r>
          </a:p>
        </p:txBody>
      </p:sp>
      <p:pic>
        <p:nvPicPr>
          <p:cNvPr id="3076" name="Picture 4" descr="Кустыбаев Дмитрий Артурович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4946" y="1606317"/>
            <a:ext cx="906972" cy="1367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Прямоугольник 29"/>
          <p:cNvSpPr/>
          <p:nvPr/>
        </p:nvSpPr>
        <p:spPr>
          <a:xfrm>
            <a:off x="3913948" y="1553140"/>
            <a:ext cx="1536763" cy="24519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Житняк Наталья Владимировна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заведующий учебно-методическим отделом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2187" y="1609185"/>
            <a:ext cx="1023635" cy="1364846"/>
          </a:xfrm>
          <a:prstGeom prst="rect">
            <a:avLst/>
          </a:prstGeom>
        </p:spPr>
      </p:pic>
      <p:sp>
        <p:nvSpPr>
          <p:cNvPr id="31" name="Прямоугольник 30"/>
          <p:cNvSpPr/>
          <p:nvPr/>
        </p:nvSpPr>
        <p:spPr>
          <a:xfrm>
            <a:off x="5630659" y="1589307"/>
            <a:ext cx="1536763" cy="24519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Шайдулин</a:t>
            </a: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Вячеслав Романович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преподаватель</a:t>
            </a:r>
          </a:p>
        </p:txBody>
      </p:sp>
      <p:pic>
        <p:nvPicPr>
          <p:cNvPr id="3080" name="Picture 8" descr="Шайдулин Вячеслав Романович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107" y="1665674"/>
            <a:ext cx="903649" cy="1362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Прямоугольник 32"/>
          <p:cNvSpPr/>
          <p:nvPr/>
        </p:nvSpPr>
        <p:spPr>
          <a:xfrm>
            <a:off x="7339553" y="1579521"/>
            <a:ext cx="1536763" cy="24519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Сапожникова Дарья Константиновна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преподаватель</a:t>
            </a: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683" y="1689872"/>
            <a:ext cx="963119" cy="1284158"/>
          </a:xfrm>
          <a:prstGeom prst="rect">
            <a:avLst/>
          </a:prstGeom>
        </p:spPr>
      </p:pic>
      <p:sp>
        <p:nvSpPr>
          <p:cNvPr id="34" name="Прямоугольник 33"/>
          <p:cNvSpPr/>
          <p:nvPr/>
        </p:nvSpPr>
        <p:spPr>
          <a:xfrm>
            <a:off x="2945356" y="4149403"/>
            <a:ext cx="1536763" cy="24519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Терещенко Артём Сергеевич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оператор ЭВМ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4725259" y="4149403"/>
            <a:ext cx="1536763" cy="24519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Букина Татьяна Григорьевна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диспетчер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6477937" y="4149403"/>
            <a:ext cx="1536763" cy="24519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Максимова Оксана Сергеевна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диспетчер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809" y="4292528"/>
            <a:ext cx="1009225" cy="134563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539" y="4232396"/>
            <a:ext cx="1118453" cy="149127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024" y="4261779"/>
            <a:ext cx="1096415" cy="1461887"/>
          </a:xfrm>
          <a:prstGeom prst="rect">
            <a:avLst/>
          </a:prstGeom>
        </p:spPr>
      </p:pic>
      <p:sp>
        <p:nvSpPr>
          <p:cNvPr id="25" name="Номер слайда 2"/>
          <p:cNvSpPr txBox="1">
            <a:spLocks/>
          </p:cNvSpPr>
          <p:nvPr/>
        </p:nvSpPr>
        <p:spPr>
          <a:xfrm>
            <a:off x="8590782" y="6299391"/>
            <a:ext cx="3373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6978390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Заголовок 1"/>
          <p:cNvSpPr>
            <a:spLocks noGrp="1"/>
          </p:cNvSpPr>
          <p:nvPr>
            <p:ph type="title"/>
          </p:nvPr>
        </p:nvSpPr>
        <p:spPr>
          <a:xfrm>
            <a:off x="483844" y="959978"/>
            <a:ext cx="8229600" cy="49053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28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Достигнутые результаты (было и стало) </a:t>
            </a:r>
          </a:p>
        </p:txBody>
      </p:sp>
      <p:sp>
        <p:nvSpPr>
          <p:cNvPr id="23555" name="Содержимое 4"/>
          <p:cNvSpPr>
            <a:spLocks noGrp="1"/>
          </p:cNvSpPr>
          <p:nvPr>
            <p:ph idx="1"/>
          </p:nvPr>
        </p:nvSpPr>
        <p:spPr>
          <a:xfrm>
            <a:off x="461606" y="1484784"/>
            <a:ext cx="8229600" cy="461665"/>
          </a:xfrm>
        </p:spPr>
        <p:txBody>
          <a:bodyPr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протекания процесса:</a:t>
            </a:r>
            <a:r>
              <a:rPr lang="en-US" altLang="ru-RU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1606" y="2327710"/>
            <a:ext cx="3714750" cy="20300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БЫЛО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2992A7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 часов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9BBB5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9BBB5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9BBB5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55654" y="2342492"/>
            <a:ext cx="3714750" cy="18148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СТАЛО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 часа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9BBB5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9BBB5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3559" name="Прямоугольник 23"/>
          <p:cNvSpPr>
            <a:spLocks noChangeArrowheads="1"/>
          </p:cNvSpPr>
          <p:nvPr/>
        </p:nvSpPr>
        <p:spPr bwMode="auto">
          <a:xfrm>
            <a:off x="611560" y="4077072"/>
            <a:ext cx="7704856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ЭКОНОМИЯ ВРЕМЕНИ: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6 часов (75</a:t>
            </a:r>
            <a:r>
              <a:rPr kumimoji="0" lang="en-US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%</a:t>
            </a: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5400000">
            <a:off x="3534873" y="2953970"/>
            <a:ext cx="1501379" cy="3175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331647" y="3789042"/>
            <a:ext cx="6429375" cy="1191"/>
          </a:xfrm>
          <a:prstGeom prst="line">
            <a:avLst/>
          </a:prstGeom>
          <a:ln w="412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323910" y="4829100"/>
            <a:ext cx="82082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СНИЖЕНИЕ ВРЕМЕННЫХ ПОТЕРЬ  ЗА СЧЕТ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Составления электронного расписания 			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Сокращения времени выкладывания на сайт колледжа	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Разработки и внедрения мобильного приложения</a:t>
            </a:r>
            <a:endParaRPr kumimoji="0" lang="en-US" altLang="ru-RU" sz="1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6" name="Picture 3" descr="C:\Users\Администратор\Desktop\Coat_of_arms_of_Chelyabinsk_Oblast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44" y="34058"/>
            <a:ext cx="720000" cy="92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Заголовок 1"/>
          <p:cNvSpPr txBox="1"/>
          <p:nvPr/>
        </p:nvSpPr>
        <p:spPr>
          <a:xfrm>
            <a:off x="1084414" y="179609"/>
            <a:ext cx="3312369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Челябинская область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483" y="493527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256" y="6305102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Номер слайда 2"/>
          <p:cNvSpPr txBox="1">
            <a:spLocks/>
          </p:cNvSpPr>
          <p:nvPr/>
        </p:nvSpPr>
        <p:spPr>
          <a:xfrm>
            <a:off x="8532178" y="6299391"/>
            <a:ext cx="3959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4751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4414" y="179609"/>
            <a:ext cx="3312369" cy="360040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Челябинская область</a:t>
            </a:r>
          </a:p>
        </p:txBody>
      </p:sp>
      <p:pic>
        <p:nvPicPr>
          <p:cNvPr id="10" name="Picture 3" descr="C:\Users\Администратор\Desktop\Coat_of_arms_of_Chelyabinsk_Oblast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44" y="34058"/>
            <a:ext cx="720000" cy="92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40951" y="930424"/>
            <a:ext cx="8401117" cy="7372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Выполнение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плана реализации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проекта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477" y="6299391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921" y="464024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9C029FE-D919-16DA-99A9-89EB9B15651D}"/>
              </a:ext>
            </a:extLst>
          </p:cNvPr>
          <p:cNvSpPr txBox="1"/>
          <p:nvPr/>
        </p:nvSpPr>
        <p:spPr>
          <a:xfrm>
            <a:off x="603103" y="2324050"/>
            <a:ext cx="8136904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1.Наличие стандарта процесса подготовки составления и выкладки расписания на сайт колледжа.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 Сокращение времени для оповещения об изменении расписания.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3.Доля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участников, удовлетворенных качеством оповещения об изменении расписания, увеличилась с 50 % до 100 %.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</a:endParaRPr>
          </a:p>
        </p:txBody>
      </p:sp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460432" y="6299391"/>
            <a:ext cx="467709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0750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7D3B38-B0F1-2F90-CB17-0FA4C51A26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3B2DBA-4A0A-E510-E6ED-FC4240397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414" y="179609"/>
            <a:ext cx="3312369" cy="360040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Челябинская область</a:t>
            </a:r>
          </a:p>
        </p:txBody>
      </p:sp>
      <p:pic>
        <p:nvPicPr>
          <p:cNvPr id="10" name="Picture 3" descr="C:\Users\Администратор\Desktop\Coat_of_arms_of_Chelyabinsk_Oblast.svg.png">
            <a:extLst>
              <a:ext uri="{FF2B5EF4-FFF2-40B4-BE49-F238E27FC236}">
                <a16:creationId xmlns:a16="http://schemas.microsoft.com/office/drawing/2014/main" id="{DE83219B-22C7-5A61-240A-614E87146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44" y="34058"/>
            <a:ext cx="720000" cy="92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764E9ED-0242-C96A-BF12-05DA98681434}"/>
              </a:ext>
            </a:extLst>
          </p:cNvPr>
          <p:cNvSpPr txBox="1"/>
          <p:nvPr/>
        </p:nvSpPr>
        <p:spPr>
          <a:xfrm>
            <a:off x="151375" y="620296"/>
            <a:ext cx="8837295" cy="7372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Результаты реализации проекта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758A645D-25E9-9407-1AFC-7D3357ED68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477" y="6299391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00B2E0A8-1929-8824-BB1A-2B702FF37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921" y="464024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6" name="TextBox 11">
            <a:extLst>
              <a:ext uri="{FF2B5EF4-FFF2-40B4-BE49-F238E27FC236}">
                <a16:creationId xmlns:a16="http://schemas.microsoft.com/office/drawing/2014/main" id="{992D6A3A-DB20-FAC7-D5DB-D2C501EDB621}"/>
              </a:ext>
            </a:extLst>
          </p:cNvPr>
          <p:cNvSpPr/>
          <p:nvPr/>
        </p:nvSpPr>
        <p:spPr>
          <a:xfrm>
            <a:off x="375219" y="1309388"/>
            <a:ext cx="8537575" cy="162976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1600" b="0" i="0" u="none" strike="noStrike" kern="1200" cap="none" spc="-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Приказ о реализации проекта; разработанные инструкции по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оптимизация процесса оперативного оповещения участников образовательных отношений с применением технологий бережливого 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управления.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1600" b="0" i="0" u="none" strike="noStrike" kern="1200" cap="none" spc="-1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Значение целевых и фактических показателей в ходе реализации проекта: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-1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sz="2000" b="1" i="0" u="none" strike="noStrike" kern="1200" cap="none" spc="-1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/>
              <a:ea typeface="+mn-ea"/>
              <a:cs typeface="+mn-cs"/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A26939E4-2F4D-4BEF-3EF8-111673DC67C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75219" y="2624655"/>
          <a:ext cx="8445254" cy="320863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6217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36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36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61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450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целевого показателя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Текущее значение показателя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Целевое значение показателя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Фактически достигнутое значение показателя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422">
                <a:tc>
                  <a:txBody>
                    <a:bodyPr/>
                    <a:lstStyle/>
                    <a:p>
                      <a:pPr algn="just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Время протекания процесса оперативного оповещения участников образовательных отношений о расписании учебных занятий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часов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Сокращение в 4 раза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часа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6512">
                <a:tc>
                  <a:txBody>
                    <a:bodyPr/>
                    <a:lstStyle/>
                    <a:p>
                      <a:pPr algn="just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Стандарт процесса оперативного оповещения участников образовательных отношений о расписании учебных занятий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6512">
                <a:tc>
                  <a:txBody>
                    <a:bodyPr/>
                    <a:lstStyle/>
                    <a:p>
                      <a:pPr marR="69850" algn="just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участников образовательного процесса, удовлетворенных оперативным оповещением о расписании учебных занятий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50%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35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Увеличение в 1.5 раза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75%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460432" y="6299391"/>
            <a:ext cx="467709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4696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661" y="1500484"/>
            <a:ext cx="8472395" cy="634082"/>
          </a:xfrm>
        </p:spPr>
        <p:txBody>
          <a:bodyPr>
            <a:normAutofit fontScale="90000"/>
          </a:bodyPr>
          <a:lstStyle/>
          <a:p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  процесса  </a:t>
            </a:r>
            <a:b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alt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оперативного оповещения участников образовательных отношений </a:t>
            </a:r>
            <a:br>
              <a:rPr lang="ru-RU" alt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alt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ГБПОУ «Магнитогорский педагогический колледж» о расписании учебных занятий </a:t>
            </a:r>
            <a:br>
              <a:rPr lang="ru-RU" alt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alt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/>
            </a:r>
            <a:br>
              <a:rPr lang="ru-RU" alt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C:\Users\Администратор\Desktop\Coat_of_arms_of_Chelyabinsk_Oblast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44" y="34058"/>
            <a:ext cx="720000" cy="92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6318945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Заголовок 1"/>
          <p:cNvSpPr txBox="1"/>
          <p:nvPr/>
        </p:nvSpPr>
        <p:spPr>
          <a:xfrm>
            <a:off x="1084414" y="179609"/>
            <a:ext cx="3312369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Челябинская область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97018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Diagram1"/>
          <p:cNvGraphicFramePr/>
          <p:nvPr>
            <p:extLst/>
          </p:nvPr>
        </p:nvGraphicFramePr>
        <p:xfrm>
          <a:off x="286584" y="2402355"/>
          <a:ext cx="8725535" cy="41173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2C62679-5339-AA32-12D1-3B0A48A1154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2853" y="2070726"/>
            <a:ext cx="2021642" cy="107024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6DB1D5C-7632-9DCB-5429-DD544D1F449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8860" y="4202344"/>
            <a:ext cx="2620972" cy="151022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7B469CE-438F-D23E-00BA-8C3D0BEDABD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72165" y="4222853"/>
            <a:ext cx="2214635" cy="1422511"/>
          </a:xfrm>
          <a:prstGeom prst="rect">
            <a:avLst/>
          </a:prstGeom>
        </p:spPr>
      </p:pic>
      <p:pic>
        <p:nvPicPr>
          <p:cNvPr id="18" name="Picture 2" descr="https://sun9-47.userapi.com/s/v1/ig2/QVPDWsttObmemlH1p0AQ0ftrz6-MQJRG7ZtaMb6Ks6ECmD3FZ4yzOGQY_3ISDaLYmK1mE2Jw-U_kSndVaH-v8JuP.jpg?quality=95&amp;as=32x14,48x22,72x33,108x49,160x72,240x109,360x163,480x217,540x244,640x290,720x326,1080x489,1280x579,1440x651,1859x841&amp;from=bu&amp;u=QosKlz8vvbk01L7-utXsN_MMvzeng2pLdXbfE5jvvIU&amp;cs=1859x841">
            <a:extLst>
              <a:ext uri="{FF2B5EF4-FFF2-40B4-BE49-F238E27FC236}">
                <a16:creationId xmlns:a16="http://schemas.microsoft.com/office/drawing/2014/main" id="{B9855E83-3DA9-6DB1-3160-95940E0383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273" y="4322176"/>
            <a:ext cx="2797170" cy="126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E897F99-4A03-0214-EB6C-940ABFCF5C09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36005" t="32703" r="23153" b="17614"/>
          <a:stretch>
            <a:fillRect/>
          </a:stretch>
        </p:blipFill>
        <p:spPr>
          <a:xfrm>
            <a:off x="6472165" y="1920175"/>
            <a:ext cx="1889330" cy="1292802"/>
          </a:xfrm>
          <a:prstGeom prst="rect">
            <a:avLst/>
          </a:prstGeom>
        </p:spPr>
      </p:pic>
      <p:sp>
        <p:nvSpPr>
          <p:cNvPr id="14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532440" y="6299391"/>
            <a:ext cx="395701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27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206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4414" y="179609"/>
            <a:ext cx="3312369" cy="360040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Челябинская область</a:t>
            </a:r>
          </a:p>
        </p:txBody>
      </p:sp>
      <p:pic>
        <p:nvPicPr>
          <p:cNvPr id="10" name="Picture 3" descr="C:\Users\Администратор\Desktop\Coat_of_arms_of_Chelyabinsk_Oblast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44" y="34058"/>
            <a:ext cx="720000" cy="92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477" y="6299391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921" y="464024"/>
            <a:ext cx="6957847" cy="28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460432" y="6299391"/>
            <a:ext cx="467709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704272"/>
            <a:ext cx="3981757" cy="5632260"/>
          </a:xfrm>
          <a:prstGeom prst="rect">
            <a:avLst/>
          </a:prstGeom>
          <a:ln>
            <a:solidFill>
              <a:sysClr val="windowText" lastClr="000000"/>
            </a:solidFill>
          </a:ln>
        </p:spPr>
      </p:pic>
    </p:spTree>
    <p:extLst>
      <p:ext uri="{BB962C8B-B14F-4D97-AF65-F5344CB8AC3E}">
        <p14:creationId xmlns:p14="http://schemas.microsoft.com/office/powerpoint/2010/main" val="27619416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16243</TotalTime>
  <Words>415</Words>
  <Application>Microsoft Office PowerPoint</Application>
  <PresentationFormat>Экран (4:3)</PresentationFormat>
  <Paragraphs>151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8</vt:i4>
      </vt:variant>
      <vt:variant>
        <vt:lpstr>Заголовки слайдов</vt:lpstr>
      </vt:variant>
      <vt:variant>
        <vt:i4>9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Тема Office</vt:lpstr>
      <vt:lpstr>1_Тема Office</vt:lpstr>
      <vt:lpstr>8_Тема Office</vt:lpstr>
      <vt:lpstr>2_Тема Office</vt:lpstr>
      <vt:lpstr>3_Тема Office</vt:lpstr>
      <vt:lpstr>4_Тема Office</vt:lpstr>
      <vt:lpstr>7_Тема Office</vt:lpstr>
      <vt:lpstr>6_Тема Office</vt:lpstr>
      <vt:lpstr>государственное бюджетное профессиональное образовательное учреждение «Магнитогорский педагогический колледж»</vt:lpstr>
      <vt:lpstr>Презентация PowerPoint</vt:lpstr>
      <vt:lpstr>Презентация PowerPoint</vt:lpstr>
      <vt:lpstr>Челябинская область</vt:lpstr>
      <vt:lpstr>Достигнутые результаты (было и стало) </vt:lpstr>
      <vt:lpstr>Челябинская область</vt:lpstr>
      <vt:lpstr>Челябинская область</vt:lpstr>
      <vt:lpstr>Стандарт  процесса    оперативного оповещения участников образовательных отношений  ГБПОУ «Магнитогорский педагогический колледж» о расписании учебных занятий   </vt:lpstr>
      <vt:lpstr>Челябинская область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организации</dc:title>
  <dc:creator>Шиянова Елена Николаевна</dc:creator>
  <cp:lastModifiedBy>Пользователь</cp:lastModifiedBy>
  <cp:revision>162</cp:revision>
  <cp:lastPrinted>2019-04-25T09:14:46Z</cp:lastPrinted>
  <dcterms:created xsi:type="dcterms:W3CDTF">2018-08-20T14:01:12Z</dcterms:created>
  <dcterms:modified xsi:type="dcterms:W3CDTF">2026-01-25T16:12:27Z</dcterms:modified>
</cp:coreProperties>
</file>