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70" r:id="rId4"/>
    <p:sldId id="263" r:id="rId5"/>
    <p:sldId id="268" r:id="rId6"/>
    <p:sldId id="271" r:id="rId7"/>
    <p:sldId id="264" r:id="rId8"/>
    <p:sldId id="267" r:id="rId9"/>
    <p:sldId id="266" r:id="rId10"/>
    <p:sldId id="273" r:id="rId11"/>
    <p:sldId id="277" r:id="rId12"/>
    <p:sldId id="274" r:id="rId13"/>
    <p:sldId id="269" r:id="rId14"/>
    <p:sldId id="272" r:id="rId15"/>
    <p:sldId id="278" r:id="rId16"/>
    <p:sldId id="265" r:id="rId17"/>
    <p:sldId id="275" r:id="rId18"/>
    <p:sldId id="276" r:id="rId19"/>
    <p:sldId id="279" r:id="rId20"/>
    <p:sldId id="281" r:id="rId21"/>
  </p:sldIdLst>
  <p:sldSz cx="9144000" cy="5143500" type="screen16x9"/>
  <p:notesSz cx="6858000" cy="9144000"/>
  <p:defaultTextStyle>
    <a:defPPr>
      <a:defRPr lang="ru-RU"/>
    </a:defPPr>
    <a:lvl1pPr marL="0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69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37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507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675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44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013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182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351" algn="l" defTabSz="81633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9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245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8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901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71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53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69" indent="0">
              <a:buNone/>
              <a:defRPr sz="1800" b="1"/>
            </a:lvl2pPr>
            <a:lvl3pPr marL="816337" indent="0">
              <a:buNone/>
              <a:defRPr sz="1600" b="1"/>
            </a:lvl3pPr>
            <a:lvl4pPr marL="1224507" indent="0">
              <a:buNone/>
              <a:defRPr sz="1500" b="1"/>
            </a:lvl4pPr>
            <a:lvl5pPr marL="1632675" indent="0">
              <a:buNone/>
              <a:defRPr sz="1500" b="1"/>
            </a:lvl5pPr>
            <a:lvl6pPr marL="2040844" indent="0">
              <a:buNone/>
              <a:defRPr sz="1500" b="1"/>
            </a:lvl6pPr>
            <a:lvl7pPr marL="2449013" indent="0">
              <a:buNone/>
              <a:defRPr sz="1500" b="1"/>
            </a:lvl7pPr>
            <a:lvl8pPr marL="2857182" indent="0">
              <a:buNone/>
              <a:defRPr sz="1500" b="1"/>
            </a:lvl8pPr>
            <a:lvl9pPr marL="326535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4"/>
            <a:ext cx="4041775" cy="47982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69" indent="0">
              <a:buNone/>
              <a:defRPr sz="1800" b="1"/>
            </a:lvl2pPr>
            <a:lvl3pPr marL="816337" indent="0">
              <a:buNone/>
              <a:defRPr sz="1600" b="1"/>
            </a:lvl3pPr>
            <a:lvl4pPr marL="1224507" indent="0">
              <a:buNone/>
              <a:defRPr sz="1500" b="1"/>
            </a:lvl4pPr>
            <a:lvl5pPr marL="1632675" indent="0">
              <a:buNone/>
              <a:defRPr sz="1500" b="1"/>
            </a:lvl5pPr>
            <a:lvl6pPr marL="2040844" indent="0">
              <a:buNone/>
              <a:defRPr sz="1500" b="1"/>
            </a:lvl6pPr>
            <a:lvl7pPr marL="2449013" indent="0">
              <a:buNone/>
              <a:defRPr sz="1500" b="1"/>
            </a:lvl7pPr>
            <a:lvl8pPr marL="2857182" indent="0">
              <a:buNone/>
              <a:defRPr sz="1500" b="1"/>
            </a:lvl8pPr>
            <a:lvl9pPr marL="326535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169" indent="0">
              <a:buNone/>
              <a:defRPr sz="1100"/>
            </a:lvl2pPr>
            <a:lvl3pPr marL="816337" indent="0">
              <a:buNone/>
              <a:defRPr sz="900"/>
            </a:lvl3pPr>
            <a:lvl4pPr marL="1224507" indent="0">
              <a:buNone/>
              <a:defRPr sz="800"/>
            </a:lvl4pPr>
            <a:lvl5pPr marL="1632675" indent="0">
              <a:buNone/>
              <a:defRPr sz="800"/>
            </a:lvl5pPr>
            <a:lvl6pPr marL="2040844" indent="0">
              <a:buNone/>
              <a:defRPr sz="800"/>
            </a:lvl6pPr>
            <a:lvl7pPr marL="2449013" indent="0">
              <a:buNone/>
              <a:defRPr sz="800"/>
            </a:lvl7pPr>
            <a:lvl8pPr marL="2857182" indent="0">
              <a:buNone/>
              <a:defRPr sz="800"/>
            </a:lvl8pPr>
            <a:lvl9pPr marL="326535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69" indent="0">
              <a:buNone/>
              <a:defRPr sz="2500"/>
            </a:lvl2pPr>
            <a:lvl3pPr marL="816337" indent="0">
              <a:buNone/>
              <a:defRPr sz="2100"/>
            </a:lvl3pPr>
            <a:lvl4pPr marL="1224507" indent="0">
              <a:buNone/>
              <a:defRPr sz="1800"/>
            </a:lvl4pPr>
            <a:lvl5pPr marL="1632675" indent="0">
              <a:buNone/>
              <a:defRPr sz="1800"/>
            </a:lvl5pPr>
            <a:lvl6pPr marL="2040844" indent="0">
              <a:buNone/>
              <a:defRPr sz="1800"/>
            </a:lvl6pPr>
            <a:lvl7pPr marL="2449013" indent="0">
              <a:buNone/>
              <a:defRPr sz="1800"/>
            </a:lvl7pPr>
            <a:lvl8pPr marL="2857182" indent="0">
              <a:buNone/>
              <a:defRPr sz="1800"/>
            </a:lvl8pPr>
            <a:lvl9pPr marL="3265351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408169" indent="0">
              <a:buNone/>
              <a:defRPr sz="1100"/>
            </a:lvl2pPr>
            <a:lvl3pPr marL="816337" indent="0">
              <a:buNone/>
              <a:defRPr sz="900"/>
            </a:lvl3pPr>
            <a:lvl4pPr marL="1224507" indent="0">
              <a:buNone/>
              <a:defRPr sz="800"/>
            </a:lvl4pPr>
            <a:lvl5pPr marL="1632675" indent="0">
              <a:buNone/>
              <a:defRPr sz="800"/>
            </a:lvl5pPr>
            <a:lvl6pPr marL="2040844" indent="0">
              <a:buNone/>
              <a:defRPr sz="800"/>
            </a:lvl6pPr>
            <a:lvl7pPr marL="2449013" indent="0">
              <a:buNone/>
              <a:defRPr sz="800"/>
            </a:lvl7pPr>
            <a:lvl8pPr marL="2857182" indent="0">
              <a:buNone/>
              <a:defRPr sz="800"/>
            </a:lvl8pPr>
            <a:lvl9pPr marL="326535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81634" tIns="40817" rIns="81634" bIns="4081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34" tIns="40817" rIns="81634" bIns="408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634" tIns="40817" rIns="81634" bIns="40817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vert="horz" lIns="81634" tIns="40817" rIns="81634" bIns="40817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634" tIns="40817" rIns="81634" bIns="4081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337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26" indent="-306126" algn="l" defTabSz="816337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74" indent="-255106" algn="l" defTabSz="816337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22" indent="-204084" algn="l" defTabSz="81633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591" indent="-204084" algn="l" defTabSz="816337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60" indent="-204084" algn="l" defTabSz="816337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28" indent="-204084" algn="l" defTabSz="81633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98" indent="-204084" algn="l" defTabSz="81633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67" indent="-204084" algn="l" defTabSz="81633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35" indent="-204084" algn="l" defTabSz="816337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9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37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07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75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44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13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82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51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496" y="2572467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Имитационная </a:t>
            </a:r>
            <a:r>
              <a:rPr lang="en-US" sz="2800" b="1" dirty="0">
                <a:solidFill>
                  <a:schemeClr val="bg1"/>
                </a:solidFill>
              </a:rPr>
              <a:t>Lean</a:t>
            </a:r>
            <a:r>
              <a:rPr lang="ru-RU" sz="2800" b="1" dirty="0" smtClean="0">
                <a:solidFill>
                  <a:schemeClr val="bg1"/>
                </a:solidFill>
              </a:rPr>
              <a:t>-игра: </a:t>
            </a:r>
            <a:endParaRPr lang="ru-RU" sz="2800" b="1" dirty="0">
              <a:solidFill>
                <a:schemeClr val="bg1"/>
              </a:solidFill>
            </a:endParaRPr>
          </a:p>
          <a:p>
            <a:r>
              <a:rPr lang="ru-RU" sz="2800" b="1" dirty="0">
                <a:solidFill>
                  <a:schemeClr val="bg1"/>
                </a:solidFill>
              </a:rPr>
              <a:t>«Подготовка к пробному уроку»</a:t>
            </a:r>
          </a:p>
        </p:txBody>
      </p:sp>
    </p:spTree>
    <p:extLst>
      <p:ext uri="{BB962C8B-B14F-4D97-AF65-F5344CB8AC3E}">
        <p14:creationId xmlns:p14="http://schemas.microsoft.com/office/powerpoint/2010/main" val="418173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68" y="15900"/>
              <a:ext cx="9115732" cy="512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Что такое фабрика процессов?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71334" y="1995686"/>
            <a:ext cx="8229600" cy="1224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Фабрика процессов - учебная площадка, имитирующая производственные процессы для практического обучения принципам и инструментам бережливого производства.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53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68" y="15900"/>
              <a:ext cx="9115732" cy="512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Подготовка к пробному уроку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79513" y="1707654"/>
            <a:ext cx="8860040" cy="122413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ЦЕЛЬ 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формирование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навыков составления технологической карты пробного урока по специальностям педагогического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профиля 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3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Прямоугольник 7"/>
          <p:cNvSpPr/>
          <p:nvPr/>
        </p:nvSpPr>
        <p:spPr>
          <a:xfrm>
            <a:off x="323528" y="1203598"/>
            <a:ext cx="849694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Изучить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механизм составления технологической карты пробного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урока.</a:t>
            </a:r>
            <a:endParaRPr lang="ru-RU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Выявить проблемы, найти их коренные причины, разработать план мероприятий по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устранению.  </a:t>
            </a:r>
            <a:endParaRPr lang="ru-RU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Определить виды потерь в процессе разработки технологической карты.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Подобрать инструменты бережливого производства для устранения потерь.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Выстроить оптимизированный процесс создания технологической карты учебного занятия по заданному учебному предмету.  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Задачи процесса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8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876886"/>
              </p:ext>
            </p:extLst>
          </p:nvPr>
        </p:nvGraphicFramePr>
        <p:xfrm>
          <a:off x="503548" y="1131590"/>
          <a:ext cx="7992887" cy="286319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84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Оператор 1 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Оператор 2 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Оператор 3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Хронометрист 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638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Аналитик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638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Заказчик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l" defTabSz="81633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Распределение ролей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1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476801"/>
              </p:ext>
            </p:extLst>
          </p:nvPr>
        </p:nvGraphicFramePr>
        <p:xfrm>
          <a:off x="323528" y="1131590"/>
          <a:ext cx="7992887" cy="34480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84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8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Оператор 1 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Заполнение таблицы по форме урока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Оператор 2 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Заполнение таблицы планируемых результатов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Оператор 3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Заполнение таблицы ход урока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1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Хронометрист 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Фиксирует временные рамки действий процесса 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638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Аналитик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Оценивает вовлеченность участников в процесс и их действия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638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Заказчик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0" indent="0" algn="l" defTabSz="816337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Выдает техническое задание для разработки технологической карты урока, проверяет качество выполнения по итогам раундов. </a:t>
                      </a:r>
                      <a:endParaRPr lang="ru-RU" sz="18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Распределение ролей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979712" y="26749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Схема расположения участников 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0" t="28805" r="15353" b="26920"/>
          <a:stretch/>
        </p:blipFill>
        <p:spPr bwMode="auto">
          <a:xfrm>
            <a:off x="452858" y="1061543"/>
            <a:ext cx="6639422" cy="303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32040" y="321053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Меняться ролями запрещено</a:t>
            </a:r>
            <a:endParaRPr lang="ru-RU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5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23528" y="-2053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Алгоритм действий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491630"/>
            <a:ext cx="41764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На каждом рабочем месте располагается алгоритм действий (сторона А)</a:t>
            </a:r>
          </a:p>
          <a:p>
            <a:endParaRPr lang="ru-RU" sz="1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Индивидуальные действия расположены с обратной стороны (сторона Б)</a:t>
            </a:r>
            <a:endParaRPr lang="ru-RU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4" t="20075" r="14399" b="54073"/>
          <a:stretch/>
        </p:blipFill>
        <p:spPr bwMode="auto">
          <a:xfrm>
            <a:off x="1835696" y="3247116"/>
            <a:ext cx="3692434" cy="177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" t="22626" r="66614" b="7163"/>
          <a:stretch/>
        </p:blipFill>
        <p:spPr bwMode="auto">
          <a:xfrm>
            <a:off x="5278056" y="699542"/>
            <a:ext cx="2682647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20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979712" y="54460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1 раунд 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478526" y="1059582"/>
            <a:ext cx="8269938" cy="1441901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Ознакомьтесь с алгоритмом выполнения процесса </a:t>
            </a:r>
            <a:r>
              <a:rPr lang="ru-RU" sz="2400" b="1" dirty="0"/>
              <a:t>– </a:t>
            </a:r>
            <a:r>
              <a:rPr lang="ru-RU" sz="2400" b="1" u="sng" dirty="0">
                <a:solidFill>
                  <a:srgbClr val="C00000"/>
                </a:solidFill>
              </a:rPr>
              <a:t>5 мин.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13992" y="264549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Есть ли у Вас вопросы?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251520" y="2931790"/>
            <a:ext cx="6534472" cy="1203598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 выполнение раунда отводится </a:t>
            </a:r>
            <a:r>
              <a:rPr lang="ru-RU" sz="2000" b="1" u="sng" dirty="0">
                <a:solidFill>
                  <a:srgbClr val="C00000"/>
                </a:solidFill>
              </a:rPr>
              <a:t>20 </a:t>
            </a:r>
            <a:r>
              <a:rPr lang="ru-RU" sz="2000" b="1" u="sng" dirty="0" smtClean="0">
                <a:solidFill>
                  <a:srgbClr val="C00000"/>
                </a:solidFill>
              </a:rPr>
              <a:t>минут</a:t>
            </a:r>
            <a:endParaRPr lang="ru-RU" sz="2000" b="1" u="sng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60232" y="3219822"/>
            <a:ext cx="2253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СТАРТ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33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Хронометраж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4127837"/>
            <a:ext cx="2644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Время выполнения  </a:t>
            </a:r>
            <a:r>
              <a:rPr lang="ru-RU" sz="2000" b="1" dirty="0" smtClean="0"/>
              <a:t>- </a:t>
            </a:r>
            <a:r>
              <a:rPr lang="ru-RU" sz="2000" b="1" dirty="0" smtClean="0">
                <a:solidFill>
                  <a:srgbClr val="C00000"/>
                </a:solidFill>
              </a:rPr>
              <a:t>3</a:t>
            </a:r>
            <a:r>
              <a:rPr lang="ru-RU" sz="2000" b="1" u="sng" dirty="0" smtClean="0">
                <a:solidFill>
                  <a:srgbClr val="C00000"/>
                </a:solidFill>
              </a:rPr>
              <a:t> </a:t>
            </a:r>
            <a:r>
              <a:rPr lang="ru-RU" sz="2000" b="1" u="sng" dirty="0">
                <a:solidFill>
                  <a:srgbClr val="C00000"/>
                </a:solidFill>
              </a:rPr>
              <a:t>минут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03154"/>
              </p:ext>
            </p:extLst>
          </p:nvPr>
        </p:nvGraphicFramePr>
        <p:xfrm>
          <a:off x="323528" y="1131590"/>
          <a:ext cx="8568952" cy="28687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34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1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6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0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1 раунд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Хронометраж протекания процесса разработки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u="sng">
                          <a:effectLst/>
                        </a:rPr>
                        <a:t>техкарта (3 шт)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по всем операциям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 раунд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Хронометраж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протекания процесса разработки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u="sng">
                          <a:effectLst/>
                        </a:rPr>
                        <a:t>техкарта (3 шт)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по всем операциям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3 раунд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Хронометраж протекания процесса разработки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u="sng">
                          <a:effectLst/>
                        </a:rPr>
                        <a:t>техкарта (3 шт)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по всем операциям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Оператор 1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Оператор 2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Оператор 3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88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Аналитический этап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1275606"/>
            <a:ext cx="38884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 помощью метода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«5 «ПОЧЕМУ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», определяем коренную причину при составлении технологической карты пробного урока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1" y="1275606"/>
            <a:ext cx="4041775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26998" y="4168700"/>
            <a:ext cx="3589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З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аполним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карту текущего процесса с помощью </a:t>
            </a:r>
            <a:r>
              <a:rPr lang="ru-RU" sz="1800" b="1" u="sng" dirty="0" smtClean="0">
                <a:solidFill>
                  <a:srgbClr val="C00000"/>
                </a:solidFill>
              </a:rPr>
              <a:t>доски </a:t>
            </a:r>
            <a:r>
              <a:rPr lang="ru-RU" sz="1800" b="1" u="sng" dirty="0" err="1" smtClean="0">
                <a:solidFill>
                  <a:srgbClr val="C00000"/>
                </a:solidFill>
              </a:rPr>
              <a:t>канбан</a:t>
            </a:r>
            <a:r>
              <a:rPr lang="ru-RU" sz="1800" b="1" u="sng" dirty="0" smtClean="0">
                <a:solidFill>
                  <a:srgbClr val="C00000"/>
                </a:solidFill>
              </a:rPr>
              <a:t>. </a:t>
            </a:r>
            <a:endParaRPr lang="ru-RU" sz="18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0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Аналитический отчет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6512" y="1851670"/>
            <a:ext cx="1636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Время </a:t>
            </a:r>
            <a:r>
              <a:rPr lang="ru-RU" sz="2000" b="1" dirty="0" smtClean="0"/>
              <a:t>– </a:t>
            </a:r>
          </a:p>
          <a:p>
            <a:r>
              <a:rPr lang="ru-RU" sz="2000" b="1" u="sng" dirty="0" smtClean="0">
                <a:solidFill>
                  <a:srgbClr val="C00000"/>
                </a:solidFill>
              </a:rPr>
              <a:t>5 </a:t>
            </a:r>
            <a:r>
              <a:rPr lang="ru-RU" sz="2000" b="1" u="sng" dirty="0">
                <a:solidFill>
                  <a:srgbClr val="C00000"/>
                </a:solidFill>
              </a:rPr>
              <a:t>минут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111271"/>
              </p:ext>
            </p:extLst>
          </p:nvPr>
        </p:nvGraphicFramePr>
        <p:xfrm>
          <a:off x="2123728" y="616806"/>
          <a:ext cx="4752527" cy="41764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3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7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1 раунд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 раунд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3 раунд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Заказ (</a:t>
                      </a:r>
                      <a:r>
                        <a:rPr lang="ru-RU" sz="800" dirty="0" err="1">
                          <a:effectLst/>
                        </a:rPr>
                        <a:t>техкарта</a:t>
                      </a:r>
                      <a:r>
                        <a:rPr lang="ru-RU" sz="800" dirty="0">
                          <a:effectLst/>
                        </a:rPr>
                        <a:t> по предмету)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Окружающий мир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Русский язык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Математика (на выбор)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Литература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Технология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Изобразительное искусство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Всего по плану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Количество техкарт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Продолжительность раунда (минут)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Выполнено техкарт в количестве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Брак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Незавершенная разработка (количество)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Статистика улучшений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Время операции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Время операции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Время операции 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Совокупное время операций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Потери при производстве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95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Доска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канбан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Picture 5" descr="C:\Users\User\Documents\Слава документы\Работа\24-25\МЕТОД\2 семестр\Конкурсы\Конкурс_БП\bec9a13f-d190-4877-af47-16aab7c62b3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8" t="17582" r="4790"/>
          <a:stretch/>
        </p:blipFill>
        <p:spPr bwMode="auto">
          <a:xfrm>
            <a:off x="1331640" y="937570"/>
            <a:ext cx="5927286" cy="343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402942" y="2636207"/>
            <a:ext cx="1636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Время выполнения  </a:t>
            </a:r>
            <a:r>
              <a:rPr lang="ru-RU" sz="2000" b="1" dirty="0" smtClean="0"/>
              <a:t>- </a:t>
            </a:r>
            <a:r>
              <a:rPr lang="ru-RU" sz="2000" b="1" u="sng" dirty="0">
                <a:solidFill>
                  <a:srgbClr val="C00000"/>
                </a:solidFill>
              </a:rPr>
              <a:t>10 минут </a:t>
            </a:r>
          </a:p>
        </p:txBody>
      </p:sp>
    </p:spTree>
    <p:extLst>
      <p:ext uri="{BB962C8B-B14F-4D97-AF65-F5344CB8AC3E}">
        <p14:creationId xmlns:p14="http://schemas.microsoft.com/office/powerpoint/2010/main" val="246174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979712" y="54460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раунд 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478526" y="1059582"/>
            <a:ext cx="8269938" cy="1441901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Внедряем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кайзены</a:t>
            </a:r>
            <a:r>
              <a:rPr lang="ru-RU" sz="2400" b="1" dirty="0" smtClean="0"/>
              <a:t>– </a:t>
            </a:r>
            <a:r>
              <a:rPr lang="ru-RU" sz="2400" b="1" u="sng" dirty="0">
                <a:solidFill>
                  <a:srgbClr val="C00000"/>
                </a:solidFill>
              </a:rPr>
              <a:t>5 </a:t>
            </a:r>
            <a:r>
              <a:rPr lang="ru-RU" sz="2400" b="1" u="sng" dirty="0" smtClean="0">
                <a:solidFill>
                  <a:srgbClr val="C00000"/>
                </a:solidFill>
              </a:rPr>
              <a:t>минут </a:t>
            </a:r>
            <a:endParaRPr lang="ru-RU" sz="2400" b="1" u="sng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6714" y="2604909"/>
            <a:ext cx="2253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СТАРТ 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3808" y="3435846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Время раунда – </a:t>
            </a:r>
            <a:r>
              <a:rPr lang="ru-RU" sz="2000" b="1" u="sng" dirty="0" smtClean="0">
                <a:solidFill>
                  <a:srgbClr val="C00000"/>
                </a:solidFill>
              </a:rPr>
              <a:t>15 минут</a:t>
            </a:r>
            <a:endParaRPr lang="ru-RU" sz="20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52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Хронометраж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4127837"/>
            <a:ext cx="2644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Время выполнения  </a:t>
            </a:r>
            <a:r>
              <a:rPr lang="ru-RU" sz="2000" b="1" dirty="0" smtClean="0"/>
              <a:t>- </a:t>
            </a:r>
            <a:r>
              <a:rPr lang="ru-RU" sz="2000" b="1" dirty="0">
                <a:solidFill>
                  <a:srgbClr val="C00000"/>
                </a:solidFill>
              </a:rPr>
              <a:t>1</a:t>
            </a:r>
            <a:r>
              <a:rPr lang="ru-RU" sz="2000" b="1" u="sng" dirty="0" smtClean="0">
                <a:solidFill>
                  <a:srgbClr val="C00000"/>
                </a:solidFill>
              </a:rPr>
              <a:t> минута </a:t>
            </a:r>
            <a:endParaRPr lang="ru-RU" sz="2000" b="1" u="sng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223567"/>
              </p:ext>
            </p:extLst>
          </p:nvPr>
        </p:nvGraphicFramePr>
        <p:xfrm>
          <a:off x="323528" y="1131590"/>
          <a:ext cx="8568952" cy="28687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34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1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6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0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1 раунд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Хронометраж протекания процесса разработки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u="sng">
                          <a:effectLst/>
                        </a:rPr>
                        <a:t>техкарта (3 шт)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по всем операциям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 раунд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Хронометраж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протекания процесса разработки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u="sng">
                          <a:effectLst/>
                        </a:rPr>
                        <a:t>техкарта (3 шт)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по всем операциям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3 раунд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Хронометраж протекания процесса разработки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u="sng">
                          <a:effectLst/>
                        </a:rPr>
                        <a:t>техкарта (3 шт)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по всем операциям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Оператор 1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Оператор 2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Оператор 3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3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Аналитический этап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1275606"/>
            <a:ext cx="38884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 помощью метода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«5 «ПОЧЕМУ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», определяем коренную причину при составлении технологической карты пробного урока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1" y="1275606"/>
            <a:ext cx="4041775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26998" y="4168700"/>
            <a:ext cx="3589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З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аполним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карту текущего процесса с помощью </a:t>
            </a:r>
            <a:r>
              <a:rPr lang="ru-RU" sz="1800" b="1" u="sng" dirty="0" smtClean="0">
                <a:solidFill>
                  <a:srgbClr val="C00000"/>
                </a:solidFill>
              </a:rPr>
              <a:t>доски </a:t>
            </a:r>
            <a:r>
              <a:rPr lang="ru-RU" sz="1800" b="1" u="sng" dirty="0" err="1" smtClean="0">
                <a:solidFill>
                  <a:srgbClr val="C00000"/>
                </a:solidFill>
              </a:rPr>
              <a:t>канбан</a:t>
            </a:r>
            <a:r>
              <a:rPr lang="ru-RU" sz="1800" b="1" u="sng" dirty="0" smtClean="0">
                <a:solidFill>
                  <a:srgbClr val="C00000"/>
                </a:solidFill>
              </a:rPr>
              <a:t>. </a:t>
            </a:r>
            <a:endParaRPr lang="ru-RU" sz="18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57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Аналитический отчет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6512" y="1851670"/>
            <a:ext cx="1636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Время </a:t>
            </a:r>
            <a:r>
              <a:rPr lang="ru-RU" sz="2000" b="1" dirty="0" smtClean="0"/>
              <a:t>– </a:t>
            </a:r>
          </a:p>
          <a:p>
            <a:r>
              <a:rPr lang="ru-RU" sz="2000" b="1" u="sng" dirty="0">
                <a:solidFill>
                  <a:srgbClr val="C00000"/>
                </a:solidFill>
              </a:rPr>
              <a:t>3</a:t>
            </a:r>
            <a:r>
              <a:rPr lang="ru-RU" sz="2000" b="1" u="sng" dirty="0" smtClean="0">
                <a:solidFill>
                  <a:srgbClr val="C00000"/>
                </a:solidFill>
              </a:rPr>
              <a:t> </a:t>
            </a:r>
            <a:r>
              <a:rPr lang="ru-RU" sz="2000" b="1" u="sng" dirty="0">
                <a:solidFill>
                  <a:srgbClr val="C00000"/>
                </a:solidFill>
              </a:rPr>
              <a:t>минут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973496"/>
              </p:ext>
            </p:extLst>
          </p:nvPr>
        </p:nvGraphicFramePr>
        <p:xfrm>
          <a:off x="2123728" y="616806"/>
          <a:ext cx="4752527" cy="41764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3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7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1 раунд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2 раунд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3 раунд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Заказ (</a:t>
                      </a:r>
                      <a:r>
                        <a:rPr lang="ru-RU" sz="800" dirty="0" err="1">
                          <a:effectLst/>
                        </a:rPr>
                        <a:t>техкарта</a:t>
                      </a:r>
                      <a:r>
                        <a:rPr lang="ru-RU" sz="800" dirty="0">
                          <a:effectLst/>
                        </a:rPr>
                        <a:t> по предмету)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Окружающий мир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Русский язык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Математика (на выбор)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Литература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Технология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Изобразительное искусство (на выбор)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Всего по плану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Количество техкарт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Продолжительность раунда (минут)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Выполнено техкарт в количестве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Брак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Незавершенная разработка (количество)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Статистика улучшений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Время операции 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Время операции 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Время операции 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Совокупное время операций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Потери при производстве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40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5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Доска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канбан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Picture 5" descr="C:\Users\User\Documents\Слава документы\Работа\24-25\МЕТОД\2 семестр\Конкурсы\Конкурс_БП\bec9a13f-d190-4877-af47-16aab7c62b3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8" t="17582" r="4790"/>
          <a:stretch/>
        </p:blipFill>
        <p:spPr bwMode="auto">
          <a:xfrm>
            <a:off x="1331640" y="937570"/>
            <a:ext cx="5927286" cy="343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402942" y="2636207"/>
            <a:ext cx="1636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Время выполнения  </a:t>
            </a:r>
            <a:r>
              <a:rPr lang="ru-RU" sz="2000" b="1" dirty="0" smtClean="0"/>
              <a:t>- </a:t>
            </a:r>
            <a:r>
              <a:rPr lang="ru-RU" sz="2000" b="1" u="sng" dirty="0">
                <a:solidFill>
                  <a:srgbClr val="C00000"/>
                </a:solidFill>
              </a:rPr>
              <a:t>5</a:t>
            </a:r>
            <a:r>
              <a:rPr lang="ru-RU" sz="2000" b="1" u="sng" dirty="0" smtClean="0">
                <a:solidFill>
                  <a:srgbClr val="C00000"/>
                </a:solidFill>
              </a:rPr>
              <a:t> </a:t>
            </a:r>
            <a:r>
              <a:rPr lang="ru-RU" sz="2000" b="1" u="sng" dirty="0">
                <a:solidFill>
                  <a:srgbClr val="C00000"/>
                </a:solidFill>
              </a:rPr>
              <a:t>минут </a:t>
            </a:r>
          </a:p>
        </p:txBody>
      </p:sp>
    </p:spTree>
    <p:extLst>
      <p:ext uri="{BB962C8B-B14F-4D97-AF65-F5344CB8AC3E}">
        <p14:creationId xmlns:p14="http://schemas.microsoft.com/office/powerpoint/2010/main" val="34332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979712" y="54460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3 раунд 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622542" y="2427734"/>
            <a:ext cx="8269938" cy="1144178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Если </a:t>
            </a:r>
            <a:r>
              <a:rPr lang="ru-RU" sz="2400" b="1" dirty="0" smtClean="0">
                <a:solidFill>
                  <a:srgbClr val="C00000"/>
                </a:solidFill>
              </a:rPr>
              <a:t>все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проблемы решены, то раунд проводится для повторного тестирования</a:t>
            </a: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2400" b="1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6714" y="3592056"/>
            <a:ext cx="2253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СТАРТ 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3808" y="4187864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Время раунда – </a:t>
            </a:r>
            <a:r>
              <a:rPr lang="ru-RU" sz="2000" b="1" u="sng" dirty="0" smtClean="0">
                <a:solidFill>
                  <a:srgbClr val="C00000"/>
                </a:solidFill>
              </a:rPr>
              <a:t>15 минут</a:t>
            </a:r>
            <a:endParaRPr lang="ru-RU" sz="2000" b="1" u="sng" dirty="0">
              <a:solidFill>
                <a:srgbClr val="C00000"/>
              </a:solidFill>
            </a:endParaRP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737341" y="1059582"/>
            <a:ext cx="8269938" cy="1160839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Если проблемы не решены, то внедряются новые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кайзены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51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707654"/>
            <a:ext cx="8352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Цель – формирование навыков составления технологической карты пробного урока по специальностям педагогического профиля (возможны изменения в соответствии со спецификой профиля подготовки) 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268" y="15900"/>
            <a:ext cx="9115732" cy="5127600"/>
            <a:chOff x="28268" y="15900"/>
            <a:chExt cx="9115732" cy="5127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8268" y="15900"/>
              <a:ext cx="9115732" cy="5127600"/>
              <a:chOff x="28268" y="15900"/>
              <a:chExt cx="9115732" cy="51276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68" y="15900"/>
                <a:ext cx="9115732" cy="5127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3" t="52490" r="61029" b="28607"/>
              <a:stretch/>
            </p:blipFill>
            <p:spPr bwMode="auto">
              <a:xfrm>
                <a:off x="28268" y="4459998"/>
                <a:ext cx="1835927" cy="66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Рисунок 6" descr="C:\Users\User\Desktop\2023\МПК\Оформление\Логотипы\Брендбук МПК\Новый логотип\Логотип МПК новый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380" y="123479"/>
              <a:ext cx="892173" cy="792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683568" y="1710056"/>
            <a:ext cx="7851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u="sng" dirty="0" smtClean="0">
                <a:solidFill>
                  <a:srgbClr val="C00000"/>
                </a:solidFill>
              </a:rPr>
              <a:t>Спасибо за игру!</a:t>
            </a:r>
            <a:endParaRPr lang="ru-RU" sz="54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0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1040</Words>
  <Application>Microsoft Office PowerPoint</Application>
  <PresentationFormat>Экран (16:9)</PresentationFormat>
  <Paragraphs>343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Что такое фабрика процессов?</vt:lpstr>
      <vt:lpstr>Подготовка к пробному уроку </vt:lpstr>
      <vt:lpstr>Задачи процесса</vt:lpstr>
      <vt:lpstr>Распределение ролей</vt:lpstr>
      <vt:lpstr>Распределение ролей</vt:lpstr>
      <vt:lpstr>Презентация PowerPoint</vt:lpstr>
      <vt:lpstr>Алгоритм действий</vt:lpstr>
      <vt:lpstr>Презентация PowerPoint</vt:lpstr>
      <vt:lpstr>Хронометраж </vt:lpstr>
      <vt:lpstr>Аналитический этап</vt:lpstr>
      <vt:lpstr>Аналитический отчет</vt:lpstr>
      <vt:lpstr>Доска канбан</vt:lpstr>
      <vt:lpstr>Презентация PowerPoint</vt:lpstr>
      <vt:lpstr>Хронометраж </vt:lpstr>
      <vt:lpstr>Аналитический этап</vt:lpstr>
      <vt:lpstr>Аналитический отчет</vt:lpstr>
      <vt:lpstr>Доска канбан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2025-05-07T05:45:02Z</dcterms:created>
  <dcterms:modified xsi:type="dcterms:W3CDTF">2025-05-11T16:39:00Z</dcterms:modified>
</cp:coreProperties>
</file>