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2" r:id="rId3"/>
    <p:sldId id="298" r:id="rId4"/>
    <p:sldId id="296" r:id="rId5"/>
    <p:sldId id="275" r:id="rId6"/>
    <p:sldId id="267" r:id="rId7"/>
    <p:sldId id="273" r:id="rId8"/>
    <p:sldId id="278" r:id="rId9"/>
    <p:sldId id="274" r:id="rId10"/>
    <p:sldId id="265" r:id="rId11"/>
    <p:sldId id="266" r:id="rId12"/>
    <p:sldId id="288" r:id="rId13"/>
    <p:sldId id="269" r:id="rId14"/>
    <p:sldId id="279" r:id="rId15"/>
    <p:sldId id="270" r:id="rId16"/>
    <p:sldId id="281" r:id="rId17"/>
    <p:sldId id="297" r:id="rId18"/>
    <p:sldId id="276" r:id="rId19"/>
    <p:sldId id="277" r:id="rId20"/>
    <p:sldId id="287" r:id="rId21"/>
    <p:sldId id="283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163"/>
    <a:srgbClr val="0A5B98"/>
    <a:srgbClr val="FFFF99"/>
    <a:srgbClr val="FF5050"/>
    <a:srgbClr val="66CCFF"/>
    <a:srgbClr val="F7F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20" y="3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5C5F5B-CD09-4020-A204-E8B3E30CF8A8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B1565-C81A-4AA3-8B2B-AA69297E59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71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D5A0-2D15-4F23-9CB8-4E8E5C53AEBC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487CA-B67F-4060-9709-371863FDD1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1820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48DDE-5BE8-42D7-B8D5-263ED8710F4E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0C909-7190-4D59-B21D-F8B21BA861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4843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8A100-7F27-421C-91D7-CB65E709A6B8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B7077-37C4-4837-A12A-FE1E3A5626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637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056BD-024E-4E2B-91DE-CC8AD584566D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FBF73-EB4C-4844-AFEC-C740F140D8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6752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7E7A0-AA93-4001-8129-ABDBAF5AC3B1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40BD0-9216-4EF4-8A6C-169B3FFE652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64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1A4B2-9604-4378-9DB6-A30DF5E1505C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4034A-F2EB-48DC-8BDC-00E836018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36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16A85B-56CD-4602-9164-0D6BC63994D3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9E826-E612-45FD-8142-4387B21B9E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1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49BBD-3CF2-4632-A18A-631007FC29BB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5EA26-B688-447A-B111-F18C99133D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192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0F22D-7911-4425-87C1-9DEEA34CC168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3BC82-83DC-4B37-9008-89C1455F59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83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D3ED6-CC58-41D5-B8AB-59E2FA05BD31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1A7A29-C906-4BBA-A854-8B0A6701F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1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106447-4D47-4B6B-ABBB-CDE90626855B}" type="datetimeFigureOut">
              <a:rPr lang="ru-RU"/>
              <a:pPr>
                <a:defRPr/>
              </a:pPr>
              <a:t>29.08.2024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0E0795-92C9-472E-B7EE-110A7AE427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9" r:id="rId2"/>
    <p:sldLayoutId id="2147483698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9" r:id="rId9"/>
    <p:sldLayoutId id="2147483695" r:id="rId10"/>
    <p:sldLayoutId id="2147483696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5.pn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microsoft.com/office/2007/relationships/hdphoto" Target="../media/hdphoto3.wdp"/><Relationship Id="rId4" Type="http://schemas.openxmlformats.org/officeDocument/2006/relationships/image" Target="../media/image18.png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5.png"/><Relationship Id="rId7" Type="http://schemas.microsoft.com/office/2007/relationships/hdphoto" Target="../media/hdphoto6.wdp"/><Relationship Id="rId12" Type="http://schemas.microsoft.com/office/2007/relationships/hdphoto" Target="../media/hdphoto7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11" Type="http://schemas.openxmlformats.org/officeDocument/2006/relationships/image" Target="../media/image27.jpeg"/><Relationship Id="rId5" Type="http://schemas.microsoft.com/office/2007/relationships/hdphoto" Target="../media/hdphoto5.wdp"/><Relationship Id="rId10" Type="http://schemas.openxmlformats.org/officeDocument/2006/relationships/image" Target="../media/image26.jpeg"/><Relationship Id="rId4" Type="http://schemas.openxmlformats.org/officeDocument/2006/relationships/image" Target="../media/image22.pn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5.png"/><Relationship Id="rId7" Type="http://schemas.microsoft.com/office/2007/relationships/hdphoto" Target="../media/hdphoto9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11" Type="http://schemas.openxmlformats.org/officeDocument/2006/relationships/image" Target="../media/image33.jpeg"/><Relationship Id="rId5" Type="http://schemas.microsoft.com/office/2007/relationships/hdphoto" Target="../media/hdphoto8.wdp"/><Relationship Id="rId10" Type="http://schemas.openxmlformats.org/officeDocument/2006/relationships/image" Target="../media/image32.jpeg"/><Relationship Id="rId4" Type="http://schemas.openxmlformats.org/officeDocument/2006/relationships/image" Target="../media/image28.jpeg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5.png"/><Relationship Id="rId7" Type="http://schemas.microsoft.com/office/2007/relationships/hdphoto" Target="../media/hdphoto1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microsoft.com/office/2007/relationships/hdphoto" Target="../media/hdphoto10.wdp"/><Relationship Id="rId10" Type="http://schemas.openxmlformats.org/officeDocument/2006/relationships/image" Target="../media/image37.jpeg"/><Relationship Id="rId4" Type="http://schemas.openxmlformats.org/officeDocument/2006/relationships/image" Target="../media/image34.jpeg"/><Relationship Id="rId9" Type="http://schemas.microsoft.com/office/2007/relationships/hdphoto" Target="../media/hdphoto1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45.jpeg"/><Relationship Id="rId3" Type="http://schemas.openxmlformats.org/officeDocument/2006/relationships/image" Target="../media/image5.png"/><Relationship Id="rId7" Type="http://schemas.openxmlformats.org/officeDocument/2006/relationships/image" Target="../media/image42.jpeg"/><Relationship Id="rId12" Type="http://schemas.microsoft.com/office/2007/relationships/hdphoto" Target="../media/hdphoto16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11" Type="http://schemas.openxmlformats.org/officeDocument/2006/relationships/image" Target="../media/image44.jpeg"/><Relationship Id="rId5" Type="http://schemas.openxmlformats.org/officeDocument/2006/relationships/image" Target="../media/image41.jpeg"/><Relationship Id="rId10" Type="http://schemas.microsoft.com/office/2007/relationships/hdphoto" Target="../media/hdphoto15.wdp"/><Relationship Id="rId4" Type="http://schemas.openxmlformats.org/officeDocument/2006/relationships/image" Target="../media/image40.jpeg"/><Relationship Id="rId9" Type="http://schemas.openxmlformats.org/officeDocument/2006/relationships/image" Target="../media/image43.jpeg"/><Relationship Id="rId14" Type="http://schemas.microsoft.com/office/2007/relationships/hdphoto" Target="../media/hdphoto17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5.png"/><Relationship Id="rId7" Type="http://schemas.microsoft.com/office/2007/relationships/hdphoto" Target="../media/hdphoto19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microsoft.com/office/2007/relationships/hdphoto" Target="../media/hdphoto18.wdp"/><Relationship Id="rId4" Type="http://schemas.openxmlformats.org/officeDocument/2006/relationships/image" Target="../media/image49.png"/><Relationship Id="rId9" Type="http://schemas.openxmlformats.org/officeDocument/2006/relationships/image" Target="../media/image5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.png"/><Relationship Id="rId7" Type="http://schemas.openxmlformats.org/officeDocument/2006/relationships/image" Target="../media/image6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58.jpeg"/><Relationship Id="rId9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5.png"/><Relationship Id="rId7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5.png"/><Relationship Id="rId7" Type="http://schemas.openxmlformats.org/officeDocument/2006/relationships/image" Target="../media/image7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Relationship Id="rId9" Type="http://schemas.openxmlformats.org/officeDocument/2006/relationships/image" Target="../media/image7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3200" y="5053013"/>
            <a:ext cx="5637213" cy="881062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63" y="3132138"/>
            <a:ext cx="7175500" cy="179387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ru-RU"/>
          </a:p>
        </p:txBody>
      </p:sp>
      <p:pic>
        <p:nvPicPr>
          <p:cNvPr id="6148" name="Picture 75" descr="C:\Users\Разведка\Desktop\Рисунок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1" r="3601"/>
          <a:stretch>
            <a:fillRect/>
          </a:stretch>
        </p:blipFill>
        <p:spPr bwMode="auto">
          <a:xfrm>
            <a:off x="0" y="-117475"/>
            <a:ext cx="9144000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53975"/>
            <a:ext cx="2327275" cy="88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C:\Users\Пользователь\Desktop\12345\Здание УО_вид сверху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4000" contrast="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378" b="29443"/>
          <a:stretch/>
        </p:blipFill>
        <p:spPr bwMode="auto">
          <a:xfrm>
            <a:off x="0" y="2961149"/>
            <a:ext cx="9144000" cy="3875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1" name="TextBox 13"/>
          <p:cNvSpPr txBox="1">
            <a:spLocks noChangeArrowheads="1"/>
          </p:cNvSpPr>
          <p:nvPr/>
        </p:nvSpPr>
        <p:spPr bwMode="auto">
          <a:xfrm>
            <a:off x="2486025" y="347663"/>
            <a:ext cx="52546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1600" b="1" dirty="0">
                <a:solidFill>
                  <a:srgbClr val="092163"/>
                </a:solidFill>
              </a:rPr>
              <a:t>Министерство обороны Российской Федерации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0" y="1152894"/>
            <a:ext cx="8892480" cy="1631216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27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/>
                <a:cs typeface="+mn-cs"/>
              </a:rPr>
              <a:t>ФИЛИАЛ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spc="50" dirty="0">
                <a:ln w="127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/>
                <a:cs typeface="+mn-cs"/>
              </a:rPr>
              <a:t>ВОЕННОГО УЧЕБНО-НАУЧНОГО ЦЕНТРА ВОЕННО-ВОЗДУШНЫХ СИЛ       «ВОЕННО-ВОЗДУШНАЯ АКАДЕМИЯ» </a:t>
            </a:r>
            <a:br>
              <a:rPr lang="ru-RU" b="1" spc="50" dirty="0">
                <a:ln w="127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/>
                <a:cs typeface="+mn-cs"/>
              </a:rPr>
            </a:br>
            <a:r>
              <a:rPr lang="ru-RU" b="1" spc="50" dirty="0">
                <a:ln w="127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/>
                </a:solidFill>
                <a:effectLst/>
                <a:cs typeface="+mn-cs"/>
              </a:rPr>
              <a:t>   в г. ЧЕЛЯБИНСКЕ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atin typeface="+mn-lt"/>
              <a:cs typeface="+mn-cs"/>
            </a:endParaRPr>
          </a:p>
        </p:txBody>
      </p:sp>
      <p:pic>
        <p:nvPicPr>
          <p:cNvPr id="3074" name="Picture 2" descr="D:\Диск_Д\Для агит_презентации\Для агит_презентации\КАРТИНКИ\_ГЕРБЫ\Эмблемы ВКС\Большая эмблема (герб)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17900" y="2420938"/>
            <a:ext cx="2108200" cy="260826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7381" y="3177381"/>
            <a:ext cx="6848475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0" y="493713"/>
            <a:ext cx="8964613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196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8206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8208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2</a:t>
              </a:r>
            </a:p>
          </p:txBody>
        </p:sp>
      </p:grpSp>
      <p:pic>
        <p:nvPicPr>
          <p:cNvPr id="8197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830388" y="541338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ГОРОД ЧЕЛЯБИНСК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 bwMode="auto">
          <a:xfrm>
            <a:off x="458788" y="1068388"/>
            <a:ext cx="3671887" cy="269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srgbClr val="092163"/>
                </a:solidFill>
              </a:rPr>
              <a:t>Город Челябинск - важный экономический, культурный и научный центр РФ, крупный транспортный узел.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srgbClr val="092163"/>
                </a:solidFill>
              </a:rPr>
              <a:t>Расположен на восточном склоне Южного Урала, по берегам реки Миасс (бассейн Оби).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srgbClr val="092163"/>
                </a:solidFill>
              </a:rPr>
              <a:t>Граничит на севере со Свердловской областью, на западе с Башкортостаном, на юге с Казахстаном, а на востоке с Курганской областью.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 bwMode="auto">
          <a:xfrm>
            <a:off x="4716463" y="4292600"/>
            <a:ext cx="4427537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srgbClr val="092163"/>
                </a:solidFill>
              </a:rPr>
              <a:t>Челябинск – центр Челябинской области.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srgbClr val="092163"/>
                </a:solidFill>
              </a:rPr>
              <a:t>Площадь </a:t>
            </a:r>
            <a:r>
              <a:rPr lang="en-US" sz="1600" dirty="0">
                <a:solidFill>
                  <a:srgbClr val="092163"/>
                </a:solidFill>
              </a:rPr>
              <a:t>-</a:t>
            </a:r>
            <a:r>
              <a:rPr lang="ru-RU" sz="1600" dirty="0">
                <a:solidFill>
                  <a:srgbClr val="092163"/>
                </a:solidFill>
              </a:rPr>
              <a:t> </a:t>
            </a:r>
            <a:r>
              <a:rPr lang="en-US" sz="1600" dirty="0">
                <a:solidFill>
                  <a:srgbClr val="092163"/>
                </a:solidFill>
              </a:rPr>
              <a:t>500</a:t>
            </a:r>
            <a:r>
              <a:rPr lang="ru-RU" sz="1600" dirty="0">
                <a:solidFill>
                  <a:srgbClr val="092163"/>
                </a:solidFill>
              </a:rPr>
              <a:t> </a:t>
            </a:r>
            <a:r>
              <a:rPr lang="ru-RU" sz="1600" dirty="0" err="1">
                <a:solidFill>
                  <a:srgbClr val="092163"/>
                </a:solidFill>
              </a:rPr>
              <a:t>тыс.км</a:t>
            </a:r>
            <a:endParaRPr lang="ru-RU" sz="1600" dirty="0">
              <a:solidFill>
                <a:srgbClr val="092163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altLang="ru-RU" sz="1600" dirty="0">
                <a:solidFill>
                  <a:srgbClr val="092163"/>
                </a:solidFill>
              </a:rPr>
              <a:t>В городе 7 районов и 1300 улиц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altLang="ru-RU" sz="1600" dirty="0">
                <a:solidFill>
                  <a:srgbClr val="092163"/>
                </a:solidFill>
              </a:rPr>
              <a:t>Город </a:t>
            </a:r>
            <a:r>
              <a:rPr lang="ru-RU" altLang="ru-RU" sz="1600" dirty="0" smtClean="0">
                <a:solidFill>
                  <a:srgbClr val="092163"/>
                </a:solidFill>
              </a:rPr>
              <a:t>«</a:t>
            </a:r>
            <a:r>
              <a:rPr lang="ru-RU" altLang="ru-RU" sz="1600" dirty="0" err="1" smtClean="0">
                <a:solidFill>
                  <a:srgbClr val="092163"/>
                </a:solidFill>
              </a:rPr>
              <a:t>миллионник</a:t>
            </a:r>
            <a:r>
              <a:rPr lang="ru-RU" altLang="ru-RU" sz="1600" dirty="0" smtClean="0">
                <a:solidFill>
                  <a:srgbClr val="092163"/>
                </a:solidFill>
              </a:rPr>
              <a:t>»</a:t>
            </a:r>
            <a:endParaRPr lang="ru-RU" altLang="ru-RU" sz="1600" dirty="0">
              <a:solidFill>
                <a:srgbClr val="092163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r>
              <a:rPr lang="ru-RU" sz="1600" dirty="0">
                <a:solidFill>
                  <a:srgbClr val="092163"/>
                </a:solidFill>
              </a:rPr>
              <a:t>Население</a:t>
            </a:r>
            <a:r>
              <a:rPr lang="ru-RU" sz="1600" b="1" dirty="0">
                <a:solidFill>
                  <a:srgbClr val="092163"/>
                </a:solidFill>
              </a:rPr>
              <a:t> </a:t>
            </a:r>
            <a:r>
              <a:rPr lang="ru-RU" sz="1600" dirty="0">
                <a:solidFill>
                  <a:srgbClr val="092163"/>
                </a:solidFill>
              </a:rPr>
              <a:t>– 1 177 058 человек </a:t>
            </a:r>
            <a:r>
              <a:rPr lang="ru-RU" sz="1600" dirty="0" smtClean="0">
                <a:solidFill>
                  <a:srgbClr val="092163"/>
                </a:solidFill>
              </a:rPr>
              <a:t/>
            </a:r>
            <a:br>
              <a:rPr lang="ru-RU" sz="1600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(</a:t>
            </a:r>
            <a:r>
              <a:rPr lang="ru-RU" sz="1600" dirty="0">
                <a:solidFill>
                  <a:srgbClr val="092163"/>
                </a:solidFill>
              </a:rPr>
              <a:t>на 1 января 2024 года</a:t>
            </a:r>
            <a:r>
              <a:rPr lang="ru-RU" sz="1600" dirty="0" smtClean="0">
                <a:solidFill>
                  <a:srgbClr val="092163"/>
                </a:solidFill>
              </a:rPr>
              <a:t>)</a:t>
            </a:r>
            <a:br>
              <a:rPr lang="ru-RU" sz="1600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более </a:t>
            </a:r>
            <a:r>
              <a:rPr lang="ru-RU" sz="1600" dirty="0">
                <a:solidFill>
                  <a:srgbClr val="092163"/>
                </a:solidFill>
              </a:rPr>
              <a:t>ста национальностей.</a:t>
            </a:r>
            <a:r>
              <a:rPr lang="ru-RU" dirty="0">
                <a:solidFill>
                  <a:srgbClr val="092163"/>
                </a:solidFill>
                <a:latin typeface="CyrillicHeavy"/>
              </a:rPr>
              <a:t/>
            </a:r>
            <a:br>
              <a:rPr lang="ru-RU" dirty="0">
                <a:solidFill>
                  <a:srgbClr val="092163"/>
                </a:solidFill>
                <a:latin typeface="CyrillicHeavy"/>
              </a:rPr>
            </a:br>
            <a:endParaRPr lang="ru-RU" altLang="ru-RU" sz="1700" dirty="0">
              <a:solidFill>
                <a:srgbClr val="092163"/>
              </a:solidFill>
              <a:latin typeface="Arial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 dirty="0">
              <a:solidFill>
                <a:srgbClr val="092163"/>
              </a:solidFill>
            </a:endParaRPr>
          </a:p>
        </p:txBody>
      </p:sp>
      <p:pic>
        <p:nvPicPr>
          <p:cNvPr id="8202" name="Рисунок 4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30" b="2432"/>
          <a:stretch>
            <a:fillRect/>
          </a:stretch>
        </p:blipFill>
        <p:spPr bwMode="auto">
          <a:xfrm>
            <a:off x="4130675" y="1068388"/>
            <a:ext cx="5035550" cy="2900362"/>
          </a:xfrm>
          <a:prstGeom prst="rect">
            <a:avLst/>
          </a:prstGeom>
          <a:noFill/>
          <a:ln>
            <a:noFill/>
          </a:ln>
          <a:effectLst>
            <a:outerShdw blurRad="50800" dist="50800" dir="30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 dirty="0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 dirty="0">
              <a:solidFill>
                <a:srgbClr val="092163"/>
              </a:solidFill>
            </a:endParaRPr>
          </a:p>
        </p:txBody>
      </p:sp>
      <p:pic>
        <p:nvPicPr>
          <p:cNvPr id="8204" name="Рисунок 5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47" b="-319"/>
          <a:stretch/>
        </p:blipFill>
        <p:spPr bwMode="auto">
          <a:xfrm>
            <a:off x="0" y="3862389"/>
            <a:ext cx="4716463" cy="2995612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Рисунок 51" descr="_2_203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98900" y="3306763"/>
            <a:ext cx="1014413" cy="1228725"/>
          </a:xfrm>
          <a:prstGeom prst="rect">
            <a:avLst/>
          </a:prstGeom>
          <a:effectLst>
            <a:outerShdw blurRad="50800" dir="1740000" sx="104000" sy="104000" algn="l" rotWithShape="0">
              <a:srgbClr val="092163">
                <a:alpha val="57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70" decel="100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770" decel="100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2" dur="77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70" decel="1000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770" decel="1000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70" decel="1000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770" decel="1000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70" decel="1000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770" decel="1000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70" decel="100000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770" decel="100000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3" dur="770" fill="hold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  <p:bldP spid="46" grpId="0" build="p"/>
      <p:bldP spid="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7381" y="3177381"/>
            <a:ext cx="6848475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0" y="493713"/>
            <a:ext cx="8964613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196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8206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8208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3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8197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539962" y="541338"/>
            <a:ext cx="6125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ГОРОД </a:t>
            </a:r>
            <a:r>
              <a:rPr lang="ru-RU" altLang="ru-RU" sz="2400" b="1" i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ЧЕЛЯБИНСК НА КАРТЕ РОССИИ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8203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pic>
        <p:nvPicPr>
          <p:cNvPr id="2050" name="Picture 2" descr="C:\Users\Пользователь\Desktop\12345\карты\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65" y="1379715"/>
            <a:ext cx="8467423" cy="4774599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Рисунок 51" descr="_2_203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95749" y="3152651"/>
            <a:ext cx="1014413" cy="1228725"/>
          </a:xfrm>
          <a:prstGeom prst="rect">
            <a:avLst/>
          </a:prstGeom>
          <a:effectLst>
            <a:outerShdw blurRad="50800" dir="1740000" sx="104000" sy="104000" algn="l" rotWithShape="0">
              <a:srgbClr val="092163">
                <a:alpha val="5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292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7381" y="3177381"/>
            <a:ext cx="6848475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0" y="493713"/>
            <a:ext cx="8964613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9221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9230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9232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5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9222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825625" y="531813"/>
            <a:ext cx="5151438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ГОРОД ЧЕЛЯБИНСК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-2196752" y="4031456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9227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503261" y="3933336"/>
            <a:ext cx="4120227" cy="2952048"/>
            <a:chOff x="503261" y="3933336"/>
            <a:chExt cx="4120227" cy="2952048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 l="18991" t="11083" b="5979"/>
            <a:stretch/>
          </p:blipFill>
          <p:spPr bwMode="auto">
            <a:xfrm>
              <a:off x="503261" y="3933336"/>
              <a:ext cx="4035022" cy="2520000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" name="Прямоугольник 1"/>
            <p:cNvSpPr/>
            <p:nvPr/>
          </p:nvSpPr>
          <p:spPr>
            <a:xfrm>
              <a:off x="539552" y="6423719"/>
              <a:ext cx="408393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i="1" dirty="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площадь Ярославского, </a:t>
              </a:r>
              <a:r>
                <a:rPr lang="ru-RU" sz="1200" b="1" i="1" dirty="0" smtClean="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/>
              </a:r>
              <a:br>
                <a:rPr lang="ru-RU" sz="1200" b="1" i="1" dirty="0" smtClean="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</a:br>
              <a:r>
                <a:rPr lang="ru-RU" sz="1200" b="1" i="1" dirty="0" smtClean="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перед </a:t>
              </a:r>
              <a:r>
                <a:rPr lang="ru-RU" sz="1200" b="1" i="1" dirty="0">
                  <a:solidFill>
                    <a:schemeClr val="bg2">
                      <a:lumMod val="25000"/>
                    </a:schemeClr>
                  </a:solidFill>
                  <a:latin typeface="Arial" charset="0"/>
                </a:rPr>
                <a:t>театром оперы и балета </a:t>
              </a:r>
              <a:endParaRPr lang="ru-RU" sz="1200" b="1" i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493713" y="987425"/>
            <a:ext cx="3937205" cy="2821509"/>
            <a:chOff x="493713" y="987425"/>
            <a:chExt cx="3937205" cy="2821509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3261" y="987425"/>
              <a:ext cx="3927657" cy="2520000"/>
            </a:xfrm>
            <a:prstGeom prst="rect">
              <a:avLst/>
            </a:prstGeom>
            <a:ln w="1905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23" name="Прямоугольник 22"/>
            <p:cNvSpPr/>
            <p:nvPr/>
          </p:nvSpPr>
          <p:spPr>
            <a:xfrm>
              <a:off x="493713" y="3531935"/>
              <a:ext cx="291938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i="1" dirty="0" smtClean="0">
                  <a:solidFill>
                    <a:schemeClr val="bg2">
                      <a:lumMod val="25000"/>
                    </a:schemeClr>
                  </a:solidFill>
                </a:rPr>
                <a:t>Челябинский Театр Юного зрителя</a:t>
              </a:r>
              <a:endParaRPr lang="ru-RU" sz="1200" b="1" i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964697" y="3933336"/>
            <a:ext cx="3783767" cy="2773837"/>
            <a:chOff x="4920709" y="3933336"/>
            <a:chExt cx="3783767" cy="2773837"/>
          </a:xfrm>
        </p:grpSpPr>
        <p:pic>
          <p:nvPicPr>
            <p:cNvPr id="24" name="Picture 5" descr="http://img.travel.ru/images2/2014/06/object233371/004_0_ab15d_835870a_XL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0709" y="3933336"/>
              <a:ext cx="3783767" cy="2520000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ctr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Прямоугольник 24"/>
            <p:cNvSpPr/>
            <p:nvPr/>
          </p:nvSpPr>
          <p:spPr>
            <a:xfrm>
              <a:off x="6312475" y="6430174"/>
              <a:ext cx="2392001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i="1" dirty="0" smtClean="0">
                  <a:solidFill>
                    <a:schemeClr val="bg2">
                      <a:lumMod val="25000"/>
                    </a:schemeClr>
                  </a:solidFill>
                </a:rPr>
                <a:t>Челябинский </a:t>
              </a:r>
              <a:r>
                <a:rPr lang="ru-RU" sz="1200" b="1" i="1" dirty="0">
                  <a:solidFill>
                    <a:schemeClr val="bg2">
                      <a:lumMod val="25000"/>
                    </a:schemeClr>
                  </a:solidFill>
                </a:rPr>
                <a:t> </a:t>
              </a:r>
              <a:r>
                <a:rPr lang="ru-RU" sz="1200" b="1" i="1" dirty="0" smtClean="0">
                  <a:solidFill>
                    <a:schemeClr val="bg2">
                      <a:lumMod val="25000"/>
                    </a:schemeClr>
                  </a:solidFill>
                </a:rPr>
                <a:t>Театр Драмы</a:t>
              </a:r>
              <a:endParaRPr lang="ru-RU" sz="1200" b="1" i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4842395" y="985314"/>
            <a:ext cx="3964627" cy="2796999"/>
            <a:chOff x="4842395" y="985314"/>
            <a:chExt cx="3964627" cy="2796999"/>
          </a:xfrm>
        </p:grpSpPr>
        <p:sp>
          <p:nvSpPr>
            <p:cNvPr id="20" name="Прямоугольник 19"/>
            <p:cNvSpPr/>
            <p:nvPr/>
          </p:nvSpPr>
          <p:spPr>
            <a:xfrm>
              <a:off x="6983709" y="3505314"/>
              <a:ext cx="178286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200" b="1" i="1" dirty="0" smtClean="0">
                  <a:solidFill>
                    <a:schemeClr val="bg2">
                      <a:lumMod val="25000"/>
                    </a:schemeClr>
                  </a:solidFill>
                </a:rPr>
                <a:t>Площадь Революции </a:t>
              </a:r>
              <a:endParaRPr lang="ru-RU" sz="1200" b="1" i="1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pic>
          <p:nvPicPr>
            <p:cNvPr id="5122" name="Picture 2" descr="C:\Users\Пользователь\Desktop\12345\карты\55.jpe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2395" y="985314"/>
              <a:ext cx="3964627" cy="2520000"/>
            </a:xfrm>
            <a:prstGeom prst="rect">
              <a:avLst/>
            </a:prstGeom>
            <a:noFill/>
            <a:effectLst>
              <a:outerShdw blurRad="50800" dist="50800" dir="2700000" algn="ctr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2" name="Рисунок 51" descr="_2_203.jpg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711" y="3306762"/>
            <a:ext cx="1014413" cy="1228725"/>
          </a:xfrm>
          <a:prstGeom prst="rect">
            <a:avLst/>
          </a:prstGeom>
          <a:effectLst>
            <a:outerShdw blurRad="50800" dir="1740000" sx="104000" sy="104000" algn="l" rotWithShape="0">
              <a:srgbClr val="092163">
                <a:alpha val="57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273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7381" y="3177381"/>
            <a:ext cx="6848475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22225" y="384175"/>
            <a:ext cx="9074150" cy="812800"/>
          </a:xfrm>
          <a:prstGeom prst="parallelogram">
            <a:avLst>
              <a:gd name="adj" fmla="val 57371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1269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1277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1279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5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1270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Прямоугольник 31"/>
          <p:cNvSpPr>
            <a:spLocks noChangeArrowheads="1"/>
          </p:cNvSpPr>
          <p:nvPr/>
        </p:nvSpPr>
        <p:spPr bwMode="auto">
          <a:xfrm>
            <a:off x="22225" y="531813"/>
            <a:ext cx="9082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ФИЛИАЛ ВОЕННОГО УЧЕБНО-НАУЧНОГО ЦЕНТРА ВОЕННО-ВОЗДУШНЫХ СИЛ</a:t>
            </a:r>
          </a:p>
          <a:p>
            <a:pPr algn="ctr"/>
            <a:r>
              <a:rPr lang="ru-RU" b="1" i="1">
                <a:solidFill>
                  <a:schemeClr val="bg1"/>
                </a:solidFill>
              </a:rPr>
              <a:t>«ВОЕННО-ВОЗДУШНАЯ АКАДЕМИЯ» в г. Челябинске</a:t>
            </a:r>
          </a:p>
        </p:txBody>
      </p:sp>
      <p:sp>
        <p:nvSpPr>
          <p:cNvPr id="11276" name="TextBox 46"/>
          <p:cNvSpPr txBox="1">
            <a:spLocks noChangeArrowheads="1"/>
          </p:cNvSpPr>
          <p:nvPr/>
        </p:nvSpPr>
        <p:spPr bwMode="auto">
          <a:xfrm>
            <a:off x="1931988" y="82550"/>
            <a:ext cx="5254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092163"/>
                </a:solidFill>
              </a:rPr>
              <a:t>Министерство обороны Российской Федерации</a:t>
            </a:r>
          </a:p>
        </p:txBody>
      </p:sp>
      <p:pic>
        <p:nvPicPr>
          <p:cNvPr id="18" name="Picture 2" descr="C:\Users\Катарина\Desktop\Панасенко Презентация\Паспорт итоговый\48 КДП (1)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6" t="10230" r="51328" b="56843"/>
          <a:stretch/>
        </p:blipFill>
        <p:spPr bwMode="auto">
          <a:xfrm>
            <a:off x="770726" y="4077352"/>
            <a:ext cx="3808516" cy="2520000"/>
          </a:xfrm>
          <a:prstGeom prst="rect">
            <a:avLst/>
          </a:prstGeom>
          <a:ln>
            <a:noFill/>
          </a:ln>
          <a:effectLst>
            <a:outerShdw blurRad="50800" dist="50800" dir="2700000" algn="tl" rotWithShape="0">
              <a:srgbClr val="333333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:\стенды\23 февраля\IMG_867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530" y="4077352"/>
            <a:ext cx="3780772" cy="2520000"/>
          </a:xfrm>
          <a:prstGeom prst="rect">
            <a:avLst/>
          </a:prstGeom>
          <a:ln>
            <a:noFill/>
          </a:ln>
          <a:effectLst>
            <a:outerShdw blurRad="50800" dist="50800" dir="2700000" algn="bl" rotWithShape="0">
              <a:prstClr val="black">
                <a:alpha val="43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12345\Здание УО_вид сверху\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"/>
          <a:stretch/>
        </p:blipFill>
        <p:spPr bwMode="auto">
          <a:xfrm>
            <a:off x="754754" y="1346584"/>
            <a:ext cx="3824488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:\Диск_Д\_Учебный отдел_ФОК,КАзармы\_Фото кабинеты, казармы 12.11.2016\_фото ЗДАНИЕ УО\СУ-2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7837" y="1346584"/>
            <a:ext cx="3764051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D:\Диск_Д\Для агит_презентации\Для агит_презентации\КАРТИНКИ\_ГЕРБЫ\Эмблемы ВКС\Большая эмблема (герб)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067944" y="2996952"/>
            <a:ext cx="1405810" cy="173926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326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7381" y="3177381"/>
            <a:ext cx="6848475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22225" y="384175"/>
            <a:ext cx="9074150" cy="812800"/>
          </a:xfrm>
          <a:prstGeom prst="parallelogram">
            <a:avLst>
              <a:gd name="adj" fmla="val 57371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1269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1277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1279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6</a:t>
              </a:r>
            </a:p>
          </p:txBody>
        </p:sp>
      </p:grpSp>
      <p:pic>
        <p:nvPicPr>
          <p:cNvPr id="11270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Прямоугольник 31"/>
          <p:cNvSpPr>
            <a:spLocks noChangeArrowheads="1"/>
          </p:cNvSpPr>
          <p:nvPr/>
        </p:nvSpPr>
        <p:spPr bwMode="auto">
          <a:xfrm>
            <a:off x="22225" y="531813"/>
            <a:ext cx="9082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ФИЛИАЛ ВОЕННОГО УЧЕБНО-НАУЧНОГО ЦЕНТРА ВОЕННО-ВОЗДУШНЫХ СИЛ</a:t>
            </a:r>
          </a:p>
          <a:p>
            <a:pPr algn="ctr"/>
            <a:r>
              <a:rPr lang="ru-RU" b="1" i="1">
                <a:solidFill>
                  <a:schemeClr val="bg1"/>
                </a:solidFill>
              </a:rPr>
              <a:t>«ВОЕННО-ВОЗДУШНАЯ АКАДЕМИЯ» в г. Челябинске</a:t>
            </a:r>
          </a:p>
        </p:txBody>
      </p:sp>
      <p:pic>
        <p:nvPicPr>
          <p:cNvPr id="11272" name="Picture 2" descr="C:\Users\Пользователь\Desktop\12345\111111\Евробуклет 2 сгиба 16 версия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8" y="1474787"/>
            <a:ext cx="3929774" cy="112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8" descr="J:\ЗДАНИЯ УЧИЛИЩА\помещения, фасады, тренажеры\Фотографии училища отбор\вручение знамени\DSC_058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75" y="2997200"/>
            <a:ext cx="3700463" cy="282257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6" name="TextBox 46"/>
          <p:cNvSpPr txBox="1">
            <a:spLocks noChangeArrowheads="1"/>
          </p:cNvSpPr>
          <p:nvPr/>
        </p:nvSpPr>
        <p:spPr bwMode="auto">
          <a:xfrm>
            <a:off x="1931988" y="82550"/>
            <a:ext cx="5254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092163"/>
                </a:solidFill>
              </a:rPr>
              <a:t>Министерство обороны Российской Федерации</a:t>
            </a:r>
          </a:p>
        </p:txBody>
      </p:sp>
      <p:pic>
        <p:nvPicPr>
          <p:cNvPr id="15362" name="Picture 2" descr="J:\Для агит_презентации\Агитация 2025\Фото агитация\IMG_640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091" y="4077072"/>
            <a:ext cx="3780000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9" descr="C:\Users\Пользователь\Desktop\12345\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6000"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404" y="1340767"/>
            <a:ext cx="3765374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5364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5374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5376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7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5365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5367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pic>
        <p:nvPicPr>
          <p:cNvPr id="15368" name="Picture 2" descr="C:\Users\Пользователь\Desktop\12345\111111\5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7" y="1162050"/>
            <a:ext cx="4752975" cy="347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ПРЕИМУЩЕСТВА ОБУЧЕНИЯ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pic>
        <p:nvPicPr>
          <p:cNvPr id="15370" name="Picture 5" descr="D:\Диск_Д\Для агит_презентации\Для агит_презентации\Агитация 2025\Фото агитация\Казарма\DSC_3734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151" y="2924919"/>
            <a:ext cx="2700337" cy="180022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1" name="Picture 7" descr="C:\Users\Пользователь\Desktop\12345\111111\DSC_376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426" y="4891088"/>
            <a:ext cx="2698750" cy="180022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Picture 2" descr="D:\Диск_Д\Для агит_презентации\Для агит_презентации\Агитация 2025\Фото агитация\Казарма\DSC_378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2" r="1048" b="7085"/>
          <a:stretch>
            <a:fillRect/>
          </a:stretch>
        </p:blipFill>
        <p:spPr bwMode="auto">
          <a:xfrm>
            <a:off x="6300192" y="4879975"/>
            <a:ext cx="2613025" cy="180022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Picture 5" descr="D:\Диск_Д\Для агит_презентации\Для агит_презентации\Агитация 2025\Фото агитация\DSC_0166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901" y="980728"/>
            <a:ext cx="2717800" cy="180022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D:\Диск_Д\_Учебный отдел_ФОК,КАзармы\Отчет_ИНФРАСТРУКТУРА\ФОК+\_DSC011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87" t="4314" r="3322" b="6053"/>
          <a:stretch/>
        </p:blipFill>
        <p:spPr bwMode="auto">
          <a:xfrm>
            <a:off x="468313" y="4880200"/>
            <a:ext cx="283460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88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640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640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8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6389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6391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ПРЕИМУЩЕСТВА ОБУЧЕНИЯ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3239" y="3441194"/>
            <a:ext cx="84613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000" algn="ctr"/>
            <a:r>
              <a:rPr lang="ru-RU" sz="2000" b="1" dirty="0" smtClean="0">
                <a:solidFill>
                  <a:srgbClr val="092163"/>
                </a:solidFill>
              </a:rPr>
              <a:t>Основа подготовки </a:t>
            </a:r>
            <a:r>
              <a:rPr lang="ru-RU" sz="2000" b="1" dirty="0">
                <a:solidFill>
                  <a:srgbClr val="092163"/>
                </a:solidFill>
              </a:rPr>
              <a:t>и воспитания воздушных бойцов ― </a:t>
            </a:r>
            <a:br>
              <a:rPr lang="ru-RU" sz="2000" b="1" dirty="0">
                <a:solidFill>
                  <a:srgbClr val="092163"/>
                </a:solidFill>
              </a:rPr>
            </a:br>
            <a:r>
              <a:rPr lang="ru-RU" sz="2000" b="1" dirty="0" smtClean="0">
                <a:solidFill>
                  <a:srgbClr val="092163"/>
                </a:solidFill>
              </a:rPr>
              <a:t>МАТЕРИАЛЬНАЯ  БАЗА</a:t>
            </a:r>
            <a:endParaRPr lang="ru-RU" sz="2000" b="1" i="1" u="sng" dirty="0">
              <a:solidFill>
                <a:srgbClr val="092163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2988" b="11212"/>
          <a:stretch/>
        </p:blipFill>
        <p:spPr>
          <a:xfrm>
            <a:off x="503238" y="4653074"/>
            <a:ext cx="2701198" cy="1800000"/>
          </a:xfrm>
          <a:prstGeom prst="rect">
            <a:avLst/>
          </a:prstGeom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D:\Диск_Д\ТРЕНАЖЕРЫ\Новые тренажеры 11.11.19\Су-34\_DSC00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239" y="1268960"/>
            <a:ext cx="271766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Диск_Д\ТРЕНАЖЕРЫ\Новые тренажеры 11.11.19\Су-34\Су-34_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8" r="6646"/>
          <a:stretch/>
        </p:blipFill>
        <p:spPr bwMode="auto">
          <a:xfrm>
            <a:off x="491277" y="1268960"/>
            <a:ext cx="2784579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:\Диск_Д\ТРЕНАЖЕРЫ\Новые тренажеры 11.11.19\МиГ\_DSC0015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t="8106"/>
          <a:stretch/>
        </p:blipFill>
        <p:spPr bwMode="auto">
          <a:xfrm>
            <a:off x="6332757" y="4653136"/>
            <a:ext cx="2715429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D:\Диск_Д\ТРЕНАЖЕРЫ\Тренажер репитор\_DSC018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604" y="4662513"/>
            <a:ext cx="271766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Диск_Д\ТРЕНАЖЕРЫ\Фото_Тренажеры\Марка\DSC_0218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8" t="7434"/>
          <a:stretch/>
        </p:blipFill>
        <p:spPr bwMode="auto">
          <a:xfrm>
            <a:off x="3491880" y="1268960"/>
            <a:ext cx="270968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97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88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640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640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9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6389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6391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ПРЕИМУЩЕСТВА ОБУЧЕНИЯ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pic>
        <p:nvPicPr>
          <p:cNvPr id="16396" name="Picture 2" descr="D:\Диск_Д\Для агит_презентации\Для агит_презентации\Агитация 2025\Фото агитация\DSC_005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987425"/>
            <a:ext cx="3763962" cy="2519363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8" name="Picture 3" descr="D:\Диск_Д\Для агит_презентации\Для агит_презентации\Агитация 2025\Фото агитация\Казарма\DSC_3739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721" y="4292426"/>
            <a:ext cx="3779838" cy="2520950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9" name="Picture 3" descr="D:\Диск_Д\Для агит_презентации\Для агит_презентации\Агитация 2025\Фото агитация\Казарма\DSC_3725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4292600"/>
            <a:ext cx="3779837" cy="2520950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00" name="Picture 5" descr="C:\Users\Пользователь\Desktop\12345\111111\DSC_3727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721" y="993775"/>
            <a:ext cx="3779838" cy="2519363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4188" y="3573016"/>
            <a:ext cx="8352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92163"/>
                </a:solidFill>
              </a:rPr>
              <a:t>Места проживания оснащены современной бытовой техникой, спортивными уголками, комнатами досуга и психологической разгрузки</a:t>
            </a:r>
            <a:endParaRPr lang="ru-RU" b="1" dirty="0">
              <a:solidFill>
                <a:srgbClr val="09216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63887" y="3200400"/>
            <a:ext cx="6821487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0" y="517525"/>
            <a:ext cx="8964613" cy="493713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2292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230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230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10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2293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9065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СПЕЦИАЛЬНОСТИ ОБУЧЕНИЯ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475936" y="1396494"/>
            <a:ext cx="3799780" cy="207327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buFont typeface="Arial" pitchFamily="34" charset="0"/>
              <a:buChar char="•"/>
              <a:defRPr/>
            </a:pPr>
            <a:r>
              <a:rPr lang="ru-RU" sz="2000" b="1" dirty="0" smtClean="0">
                <a:solidFill>
                  <a:srgbClr val="092163"/>
                </a:solidFill>
              </a:rPr>
              <a:t>Авиационный штурман</a:t>
            </a:r>
            <a:br>
              <a:rPr lang="ru-RU" sz="2000" b="1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― входит </a:t>
            </a:r>
            <a:r>
              <a:rPr lang="ru-RU" sz="1600" dirty="0">
                <a:solidFill>
                  <a:srgbClr val="092163"/>
                </a:solidFill>
              </a:rPr>
              <a:t>в состав летного экипажа, основная задача ― провести самолет по заданному маршруту и в строго установленное время найти и метко поразить цель. </a:t>
            </a:r>
            <a:endParaRPr lang="ru-RU" sz="1600" dirty="0" smtClean="0">
              <a:solidFill>
                <a:srgbClr val="092163"/>
              </a:solidFill>
            </a:endParaRPr>
          </a:p>
          <a:p>
            <a:pPr fontAlgn="auto">
              <a:spcBef>
                <a:spcPts val="0"/>
              </a:spcBef>
              <a:defRPr/>
            </a:pPr>
            <a:endParaRPr lang="ru-RU" sz="1600" dirty="0"/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>
          <a:xfrm>
            <a:off x="4840288" y="1384250"/>
            <a:ext cx="4105275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auto">
              <a:buFont typeface="Arial" pitchFamily="34" charset="0"/>
              <a:buChar char="•"/>
              <a:defRPr/>
            </a:pPr>
            <a:r>
              <a:rPr lang="ru-RU" sz="2000" b="1" dirty="0">
                <a:solidFill>
                  <a:srgbClr val="092163"/>
                </a:solidFill>
              </a:rPr>
              <a:t>Офицер боевого управления </a:t>
            </a:r>
            <a:r>
              <a:rPr lang="ru-RU" sz="1600" dirty="0">
                <a:solidFill>
                  <a:srgbClr val="092163"/>
                </a:solidFill>
              </a:rPr>
              <a:t>― авиационный специалист, управляющий воздушным движением</a:t>
            </a:r>
            <a:r>
              <a:rPr lang="ru-RU" sz="1600" dirty="0" smtClean="0">
                <a:solidFill>
                  <a:srgbClr val="092163"/>
                </a:solidFill>
              </a:rPr>
              <a:t>.</a:t>
            </a:r>
          </a:p>
          <a:p>
            <a:pPr marL="285750" indent="-285750"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ru-RU" sz="1700" dirty="0" smtClean="0"/>
          </a:p>
        </p:txBody>
      </p:sp>
      <p:sp>
        <p:nvSpPr>
          <p:cNvPr id="12298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pic>
        <p:nvPicPr>
          <p:cNvPr id="12299" name="Picture 4" descr="D:\Диск_Д\Для агит_презентации\Для агит_презентации\Агитация 2025\Фото агитация\5C3A127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" y="3512319"/>
            <a:ext cx="4319588" cy="287972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7" descr="D:\Диск_Д\Для агит_презентации\Тренажер\Фото курсанты на тренажерах\Новая папка\DSC_450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337" y="2824410"/>
            <a:ext cx="4321175" cy="2879725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  <p:bldP spid="4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3316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3328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3330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11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3317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830388" y="531813"/>
            <a:ext cx="515143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СПЕЦИАЛЬНОСТИ ОБУЧЕНИЯ</a:t>
            </a:r>
            <a:endParaRPr lang="ru-RU" sz="20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3322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pic>
        <p:nvPicPr>
          <p:cNvPr id="13325" name="Picture 3" descr="C:\Users\Пользователь\Desktop\12345\111111\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408" y="1061335"/>
            <a:ext cx="2718714" cy="1800000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3"/>
          <p:cNvSpPr txBox="1">
            <a:spLocks noChangeArrowheads="1"/>
          </p:cNvSpPr>
          <p:nvPr/>
        </p:nvSpPr>
        <p:spPr bwMode="auto">
          <a:xfrm>
            <a:off x="2547241" y="3411615"/>
            <a:ext cx="4617045" cy="1532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r>
              <a:rPr lang="ru-RU" sz="2000" b="1" dirty="0" smtClean="0">
                <a:solidFill>
                  <a:srgbClr val="C00000"/>
                </a:solidFill>
              </a:rPr>
              <a:t>	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092163"/>
                </a:solidFill>
              </a:rPr>
              <a:t>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092163"/>
                </a:solidFill>
              </a:rPr>
              <a:t>оперативно-тактическая авиация;</a:t>
            </a:r>
            <a:br>
              <a:rPr lang="ru-RU" b="1" dirty="0" smtClean="0">
                <a:solidFill>
                  <a:srgbClr val="092163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092163"/>
                </a:solidFill>
              </a:rPr>
              <a:t>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092163"/>
                </a:solidFill>
              </a:rPr>
              <a:t>военно-транспортная </a:t>
            </a:r>
            <a:r>
              <a:rPr lang="ru-RU" b="1" dirty="0">
                <a:solidFill>
                  <a:srgbClr val="092163"/>
                </a:solidFill>
              </a:rPr>
              <a:t>авиация</a:t>
            </a:r>
            <a:r>
              <a:rPr lang="ru-RU" b="1" dirty="0" smtClean="0">
                <a:solidFill>
                  <a:srgbClr val="092163"/>
                </a:solidFill>
              </a:rPr>
              <a:t>;</a:t>
            </a:r>
            <a:br>
              <a:rPr lang="ru-RU" b="1" dirty="0" smtClean="0">
                <a:solidFill>
                  <a:srgbClr val="092163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092163"/>
                </a:solidFill>
              </a:rPr>
              <a:t>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092163"/>
                </a:solidFill>
              </a:rPr>
              <a:t>дальняя авиация;</a:t>
            </a:r>
            <a:br>
              <a:rPr lang="ru-RU" b="1" dirty="0" smtClean="0">
                <a:solidFill>
                  <a:srgbClr val="092163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092163"/>
                </a:solidFill>
              </a:rPr>
              <a:t>●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092163"/>
                </a:solidFill>
              </a:rPr>
              <a:t>армейская </a:t>
            </a:r>
            <a:r>
              <a:rPr lang="ru-RU" b="1" dirty="0">
                <a:solidFill>
                  <a:srgbClr val="092163"/>
                </a:solidFill>
              </a:rPr>
              <a:t>авиация</a:t>
            </a:r>
            <a:r>
              <a:rPr lang="ru-RU" b="1" dirty="0" smtClean="0">
                <a:solidFill>
                  <a:srgbClr val="092163"/>
                </a:solidFill>
              </a:rPr>
              <a:t>;</a:t>
            </a:r>
            <a:br>
              <a:rPr lang="ru-RU" b="1" dirty="0" smtClean="0">
                <a:solidFill>
                  <a:srgbClr val="092163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sz="1600" b="1" dirty="0">
                <a:solidFill>
                  <a:srgbClr val="092163"/>
                </a:solidFill>
              </a:rPr>
              <a:t>●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092163"/>
                </a:solidFill>
              </a:rPr>
              <a:t>морская авиация.</a:t>
            </a:r>
            <a:endParaRPr lang="ru-RU" b="1" dirty="0">
              <a:solidFill>
                <a:srgbClr val="092163"/>
              </a:solidFill>
            </a:endParaRPr>
          </a:p>
          <a:p>
            <a:endParaRPr lang="ru-RU" sz="2000" b="1" dirty="0">
              <a:solidFill>
                <a:srgbClr val="C00000"/>
              </a:solidFill>
            </a:endParaRPr>
          </a:p>
          <a:p>
            <a:endParaRPr lang="ru-RU" sz="2000" b="1" dirty="0">
              <a:solidFill>
                <a:srgbClr val="C00000"/>
              </a:solidFill>
            </a:endParaRPr>
          </a:p>
          <a:p>
            <a:endParaRPr lang="ru-RU" sz="2000" b="1" dirty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  <a:p>
            <a:pPr algn="ctr"/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592547" y="2852936"/>
            <a:ext cx="8020818" cy="7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Подготовка штурманов осуществляется на 1 факультете</a:t>
            </a:r>
            <a:r>
              <a:rPr lang="ru-RU" sz="2000" b="1" dirty="0">
                <a:solidFill>
                  <a:srgbClr val="C00000"/>
                </a:solidFill>
              </a:rPr>
              <a:t/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для всех видов авиации: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endParaRPr lang="ru-RU" sz="2000" b="1" dirty="0">
              <a:solidFill>
                <a:srgbClr val="C00000"/>
              </a:solidFill>
            </a:endParaRPr>
          </a:p>
          <a:p>
            <a:endParaRPr lang="ru-RU" sz="2000" b="1" dirty="0">
              <a:solidFill>
                <a:srgbClr val="C00000"/>
              </a:solidFill>
            </a:endParaRPr>
          </a:p>
          <a:p>
            <a:endParaRPr lang="ru-RU" sz="2000" b="1" dirty="0">
              <a:solidFill>
                <a:srgbClr val="C00000"/>
              </a:solidFill>
            </a:endParaRPr>
          </a:p>
          <a:p>
            <a:pPr algn="ctr"/>
            <a:endParaRPr lang="ru-RU" sz="2000" b="1" dirty="0" smtClean="0">
              <a:solidFill>
                <a:srgbClr val="C00000"/>
              </a:solidFill>
            </a:endParaRPr>
          </a:p>
        </p:txBody>
      </p:sp>
      <p:pic>
        <p:nvPicPr>
          <p:cNvPr id="20" name="Picture 4" descr="J:\Для агит_презентации\Агитация 2025\Фото агитация\10035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544"/>
          <a:stretch/>
        </p:blipFill>
        <p:spPr bwMode="auto">
          <a:xfrm>
            <a:off x="3553164" y="4922306"/>
            <a:ext cx="2605201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8C3898A8-62B5-4064-F48A-A3D8DF1E04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227" y="1052736"/>
            <a:ext cx="2374909" cy="1800000"/>
          </a:xfrm>
          <a:prstGeom prst="rect">
            <a:avLst/>
          </a:prstGeom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01777C25-ED78-BCF5-1F4F-F33D0F1106D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38" y="1052736"/>
            <a:ext cx="2699999" cy="1800000"/>
          </a:xfrm>
          <a:prstGeom prst="rect">
            <a:avLst/>
          </a:prstGeom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7D93F9D8-72C3-ABA5-9912-1B0E2276082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366" y="4943874"/>
            <a:ext cx="2696629" cy="1800000"/>
          </a:xfrm>
          <a:prstGeom prst="rect">
            <a:avLst/>
          </a:prstGeom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37FFC188-076D-2E74-DA17-724A5EEB4017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1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593" b="5241"/>
          <a:stretch/>
        </p:blipFill>
        <p:spPr>
          <a:xfrm>
            <a:off x="592547" y="4908653"/>
            <a:ext cx="2851494" cy="1800000"/>
          </a:xfrm>
          <a:prstGeom prst="rect">
            <a:avLst/>
          </a:prstGeom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98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98" decel="100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  <p:bldP spid="21" grpId="0" build="p"/>
      <p:bldP spid="18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Диск_Д\Для агит_презентации\Тренажер\Фото курсанты на тренажерах\Новая папка\DSC_45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661" y="967225"/>
            <a:ext cx="3781284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3316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3328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3330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12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3317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830388" y="531813"/>
            <a:ext cx="515143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0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СПЕЦИАЛЬНОСТИ ОБУЧЕНИЯ</a:t>
            </a:r>
            <a:endParaRPr lang="ru-RU" sz="20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3322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pic>
        <p:nvPicPr>
          <p:cNvPr id="3075" name="Picture 3" descr="D:\Диск_Д\Для агит_презентации\Тренажер\Фото курсанты на тренажерах\Новая папка\DSC_45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26" y="4291648"/>
            <a:ext cx="3778718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233883" y="3573016"/>
            <a:ext cx="667782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3175">
                  <a:noFill/>
                </a:ln>
                <a:solidFill>
                  <a:srgbClr val="C00000"/>
                </a:solidFill>
              </a:rPr>
              <a:t>Подготовка о</a:t>
            </a:r>
            <a:r>
              <a:rPr lang="ru-RU" sz="2000" b="1" dirty="0" smtClean="0">
                <a:solidFill>
                  <a:srgbClr val="C00000"/>
                </a:solidFill>
              </a:rPr>
              <a:t>фицеров </a:t>
            </a:r>
            <a:r>
              <a:rPr lang="ru-RU" sz="2000" b="1" dirty="0">
                <a:solidFill>
                  <a:srgbClr val="C00000"/>
                </a:solidFill>
              </a:rPr>
              <a:t>боевого управления</a:t>
            </a:r>
            <a:endParaRPr lang="ru-RU" sz="2000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осуществляется </a:t>
            </a:r>
            <a:r>
              <a:rPr lang="ru-RU" sz="2000" b="1" dirty="0">
                <a:solidFill>
                  <a:srgbClr val="C00000"/>
                </a:solidFill>
              </a:rPr>
              <a:t>на </a:t>
            </a:r>
            <a:r>
              <a:rPr lang="ru-RU" sz="2000" b="1" dirty="0" smtClean="0">
                <a:solidFill>
                  <a:srgbClr val="C00000"/>
                </a:solidFill>
              </a:rPr>
              <a:t>2 факультете:</a:t>
            </a:r>
            <a:r>
              <a:rPr lang="ru-RU" b="1" dirty="0">
                <a:solidFill>
                  <a:srgbClr val="C00000"/>
                </a:solidFill>
              </a:rPr>
              <a:t/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ln w="3175">
                <a:noFill/>
              </a:ln>
              <a:solidFill>
                <a:srgbClr val="092163"/>
              </a:solidFill>
            </a:endParaRPr>
          </a:p>
        </p:txBody>
      </p:sp>
      <p:pic>
        <p:nvPicPr>
          <p:cNvPr id="4099" name="Picture 3" descr="D:\Диск_Д\Армия-2021\Практическое занятие на т ренажере Марка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6" t="9999" r="3696" b="3783"/>
          <a:stretch/>
        </p:blipFill>
        <p:spPr bwMode="auto">
          <a:xfrm>
            <a:off x="490920" y="981008"/>
            <a:ext cx="3962053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755576" y="4437112"/>
            <a:ext cx="40997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ru-RU" b="1" dirty="0" smtClean="0">
                <a:ln w="3175">
                  <a:noFill/>
                </a:ln>
                <a:solidFill>
                  <a:srgbClr val="092163"/>
                </a:solidFill>
              </a:rPr>
              <a:t/>
            </a:r>
            <a:br>
              <a:rPr lang="ru-RU" b="1" dirty="0" smtClean="0">
                <a:ln w="3175">
                  <a:noFill/>
                </a:ln>
                <a:solidFill>
                  <a:srgbClr val="092163"/>
                </a:solidFill>
              </a:rPr>
            </a:br>
            <a:r>
              <a:rPr lang="ru-RU" b="1" dirty="0" smtClean="0">
                <a:ln w="3175">
                  <a:noFill/>
                </a:ln>
                <a:solidFill>
                  <a:srgbClr val="092163"/>
                </a:solidFill>
              </a:rPr>
              <a:t>Обучение специалистов в сфере руководства полетами, </a:t>
            </a:r>
            <a:br>
              <a:rPr lang="ru-RU" b="1" dirty="0" smtClean="0">
                <a:ln w="3175">
                  <a:noFill/>
                </a:ln>
                <a:solidFill>
                  <a:srgbClr val="092163"/>
                </a:solidFill>
              </a:rPr>
            </a:br>
            <a:r>
              <a:rPr lang="ru-RU" b="1" dirty="0" smtClean="0">
                <a:ln w="3175">
                  <a:noFill/>
                </a:ln>
                <a:solidFill>
                  <a:srgbClr val="092163"/>
                </a:solidFill>
              </a:rPr>
              <a:t>боевого управления, а </a:t>
            </a:r>
            <a:r>
              <a:rPr lang="ru-RU" b="1" dirty="0" smtClean="0">
                <a:ln w="3175">
                  <a:noFill/>
                </a:ln>
                <a:solidFill>
                  <a:srgbClr val="092163"/>
                </a:solidFill>
              </a:rPr>
              <a:t>также </a:t>
            </a:r>
            <a:r>
              <a:rPr lang="ru-RU" b="1" dirty="0" smtClean="0">
                <a:ln w="3175">
                  <a:noFill/>
                </a:ln>
                <a:solidFill>
                  <a:srgbClr val="092163"/>
                </a:solidFill>
              </a:rPr>
              <a:t>передовых авиационных наводчиков</a:t>
            </a:r>
            <a:endParaRPr lang="ru-RU" b="1" dirty="0">
              <a:ln w="3175">
                <a:noFill/>
              </a:ln>
              <a:solidFill>
                <a:srgbClr val="092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1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7412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742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742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13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7413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ПРАВИЛА ПОСТУПЛЕНИЯ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7416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pic>
        <p:nvPicPr>
          <p:cNvPr id="17417" name="Picture 2" descr="C:\Users\Пользователь\Desktop\12345\111111\2_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3" y="1196975"/>
            <a:ext cx="7255718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4" descr="C:\Users\Пользователь\Desktop\12345\111111\3_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2298700"/>
            <a:ext cx="8285163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Picture 4" descr="C:\Users\Пользователь\Desktop\12345\111111\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4005263"/>
            <a:ext cx="3805237" cy="2519362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Picture 5" descr="C:\Users\Пользователь\Desktop\12345\111111\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4005263"/>
            <a:ext cx="3805238" cy="2519362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8436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8442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8444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14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8437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8439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ПРАВИЛА ПОСТУПЛЕНИЯ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15" name="Объект 1"/>
          <p:cNvSpPr txBox="1">
            <a:spLocks/>
          </p:cNvSpPr>
          <p:nvPr/>
        </p:nvSpPr>
        <p:spPr bwMode="auto">
          <a:xfrm>
            <a:off x="611560" y="1556791"/>
            <a:ext cx="8209383" cy="339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algn="just">
              <a:buClr>
                <a:srgbClr val="F14124">
                  <a:lumMod val="75000"/>
                </a:srgbClr>
              </a:buClr>
            </a:pP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Граждане</a:t>
            </a:r>
            <a: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, прошедшие и не проходившие военную службу, изъявившие желание поступить в филиал, </a:t>
            </a: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подают заявление</a:t>
            </a:r>
            <a:b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в отдел Военного комиссариата субъекта РФ по месту жительства  </a:t>
            </a:r>
            <a:b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rebuchet MS" pitchFamily="34" charset="0"/>
                <a:cs typeface="Times New Roman" pitchFamily="18" charset="0"/>
              </a:rPr>
              <a:t>до 20 апреля года поступления;</a:t>
            </a:r>
          </a:p>
          <a:p>
            <a:pPr marL="228600" indent="-182880" algn="just">
              <a:buClr>
                <a:srgbClr val="F14124">
                  <a:lumMod val="75000"/>
                </a:srgbClr>
              </a:buClr>
              <a:buFont typeface="Georgia" pitchFamily="18" charset="0"/>
              <a:buChar char="*"/>
            </a:pPr>
            <a:endParaRPr lang="ru-RU" b="1" dirty="0" smtClean="0">
              <a:solidFill>
                <a:srgbClr val="FF0000"/>
              </a:solidFill>
              <a:latin typeface="Trebuchet MS" pitchFamily="34" charset="0"/>
              <a:cs typeface="Times New Roman" pitchFamily="18" charset="0"/>
            </a:endParaRPr>
          </a:p>
          <a:p>
            <a:pPr marL="45720" algn="just">
              <a:buClr>
                <a:srgbClr val="F14124">
                  <a:lumMod val="75000"/>
                </a:srgbClr>
              </a:buClr>
            </a:pP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Выпускники учебных заведений МО</a:t>
            </a:r>
            <a: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РФ</a:t>
            </a:r>
            <a: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, подают заявление </a:t>
            </a:r>
            <a:b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на имя их начальников) </a:t>
            </a:r>
            <a:r>
              <a:rPr lang="ru-RU" b="1" dirty="0" smtClean="0">
                <a:solidFill>
                  <a:srgbClr val="FF0000"/>
                </a:solidFill>
                <a:latin typeface="Trebuchet MS" pitchFamily="34" charset="0"/>
                <a:cs typeface="Times New Roman" pitchFamily="18" charset="0"/>
              </a:rPr>
              <a:t>до 20 апреля года поступления</a:t>
            </a:r>
            <a:r>
              <a:rPr lang="ru-RU" dirty="0" smtClean="0">
                <a:solidFill>
                  <a:srgbClr val="FF0000"/>
                </a:solidFill>
                <a:latin typeface="Trebuchet MS" pitchFamily="34" charset="0"/>
                <a:cs typeface="Times New Roman" pitchFamily="18" charset="0"/>
              </a:rPr>
              <a:t>;</a:t>
            </a:r>
          </a:p>
          <a:p>
            <a:pPr marL="45720" algn="just">
              <a:buClr>
                <a:srgbClr val="F14124">
                  <a:lumMod val="75000"/>
                </a:srgbClr>
              </a:buClr>
            </a:pPr>
            <a:endParaRPr lang="ru-RU" dirty="0" smtClean="0">
              <a:solidFill>
                <a:srgbClr val="FF0000"/>
              </a:solidFill>
              <a:latin typeface="Trebuchet MS" pitchFamily="34" charset="0"/>
              <a:cs typeface="Times New Roman" pitchFamily="18" charset="0"/>
            </a:endParaRPr>
          </a:p>
          <a:p>
            <a:pPr marL="45720" algn="just">
              <a:buClr>
                <a:srgbClr val="F14124">
                  <a:lumMod val="75000"/>
                </a:srgbClr>
              </a:buClr>
            </a:pP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Военнослужащие</a:t>
            </a:r>
            <a: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 подают </a:t>
            </a: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рапорт</a:t>
            </a:r>
            <a: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 на имя </a:t>
            </a:r>
            <a:r>
              <a:rPr lang="ru-RU" sz="2000" b="1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командира воинской части</a:t>
            </a:r>
            <a:r>
              <a:rPr lang="ru-RU" sz="2000" dirty="0" smtClean="0">
                <a:solidFill>
                  <a:srgbClr val="092163"/>
                </a:solidFill>
                <a:latin typeface="Trebuchet MS" pitchFamily="34" charset="0"/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rgbClr val="FF0000"/>
                </a:solidFill>
                <a:latin typeface="Trebuchet MS" pitchFamily="34" charset="0"/>
                <a:cs typeface="Times New Roman" pitchFamily="18" charset="0"/>
              </a:rPr>
              <a:t>до 1 апреля года приема</a:t>
            </a:r>
          </a:p>
          <a:p>
            <a:endParaRPr lang="ru-RU" dirty="0">
              <a:latin typeface="Trebuchet MS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80606" y="987425"/>
            <a:ext cx="33843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ЗАЯВЛЕНИЕ</a:t>
            </a:r>
            <a:endParaRPr lang="ru-RU" sz="3200" b="1" dirty="0">
              <a:solidFill>
                <a:srgbClr val="C00000"/>
              </a:solidFill>
            </a:endParaRPr>
          </a:p>
          <a:p>
            <a:pPr algn="ctr"/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18" name="Picture 2" descr="J:\_АБИТУРИЕНТЫ\Абитуриенты_2022\Штаб приема\_DSC08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832" y="4869360"/>
            <a:ext cx="271766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J:\_АБИТУРИЕНТЫ\Абитуриенты_2022\Штаб приема\_DSC084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869160"/>
            <a:ext cx="271766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J:\_АБИТУРИЕНТЫ\Абитуриенты_2022\Штаб приема\_DSC080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4869160"/>
            <a:ext cx="2826116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3455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с двумя вырезанными противолежащими углами 22"/>
          <p:cNvSpPr/>
          <p:nvPr/>
        </p:nvSpPr>
        <p:spPr>
          <a:xfrm>
            <a:off x="506344" y="5912125"/>
            <a:ext cx="8637655" cy="829243"/>
          </a:xfrm>
          <a:prstGeom prst="snip2DiagRect">
            <a:avLst>
              <a:gd name="adj1" fmla="val 0"/>
              <a:gd name="adj2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468312" y="1803227"/>
            <a:ext cx="8675687" cy="3098521"/>
          </a:xfrm>
          <a:prstGeom prst="snip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8436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8442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8444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15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8437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8439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ПРАВИЛА ПОСТУПЛЕНИЯ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4533" y="4976126"/>
            <a:ext cx="742734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" algn="ctr">
              <a:lnSpc>
                <a:spcPct val="90000"/>
              </a:lnSpc>
              <a:buClr>
                <a:srgbClr val="F14124">
                  <a:lumMod val="75000"/>
                </a:srgbClr>
              </a:buClr>
            </a:pPr>
            <a:r>
              <a:rPr lang="ru-RU" sz="1550" b="1" dirty="0">
                <a:solidFill>
                  <a:srgbClr val="092163"/>
                </a:solidFill>
                <a:cs typeface="Times New Roman" pitchFamily="18" charset="0"/>
              </a:rPr>
              <a:t>Кандидаты, имеющие среднее профессиональное образование</a:t>
            </a:r>
            <a:r>
              <a:rPr lang="ru-RU" sz="1550" b="1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/>
            </a:r>
            <a:br>
              <a:rPr lang="ru-RU" sz="1550" b="1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</a:br>
            <a:r>
              <a:rPr lang="ru-RU" sz="1550" b="1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 </a:t>
            </a:r>
            <a:r>
              <a:rPr lang="ru-RU" sz="1550" dirty="0">
                <a:solidFill>
                  <a:srgbClr val="C00000"/>
                </a:solidFill>
                <a:cs typeface="Times New Roman" pitchFamily="18" charset="0"/>
              </a:rPr>
              <a:t>могут поступать на обучение по результатам общеобразовательных вступительных испытаний, </a:t>
            </a:r>
            <a:r>
              <a:rPr lang="ru-RU" sz="1550" b="1" dirty="0">
                <a:solidFill>
                  <a:srgbClr val="C00000"/>
                </a:solidFill>
                <a:cs typeface="Times New Roman" pitchFamily="18" charset="0"/>
              </a:rPr>
              <a:t>проводимых </a:t>
            </a:r>
            <a:r>
              <a:rPr lang="ru-RU" sz="1550" b="1" dirty="0" smtClean="0">
                <a:solidFill>
                  <a:srgbClr val="C00000"/>
                </a:solidFill>
                <a:cs typeface="Times New Roman" pitchFamily="18" charset="0"/>
              </a:rPr>
              <a:t>Филиалом </a:t>
            </a:r>
            <a:r>
              <a:rPr lang="ru-RU" sz="1550" b="1" dirty="0">
                <a:solidFill>
                  <a:srgbClr val="C00000"/>
                </a:solidFill>
                <a:cs typeface="Times New Roman" pitchFamily="18" charset="0"/>
              </a:rPr>
              <a:t>самостоятельно</a:t>
            </a:r>
            <a:r>
              <a:rPr lang="ru-RU" sz="1550" dirty="0">
                <a:solidFill>
                  <a:srgbClr val="C00000"/>
                </a:solidFill>
                <a:cs typeface="Times New Roman" pitchFamily="18" charset="0"/>
              </a:rPr>
              <a:t>. </a:t>
            </a:r>
            <a:endParaRPr lang="ru-RU" sz="155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240" y="993775"/>
            <a:ext cx="751978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ПРОФЕССИОНАЛЬНЫЙ ОТБОР КАНДИДАТОВ</a:t>
            </a:r>
          </a:p>
          <a:p>
            <a:pPr algn="ctr">
              <a:lnSpc>
                <a:spcPct val="80000"/>
              </a:lnSpc>
            </a:pPr>
            <a:r>
              <a:rPr lang="ru-RU" sz="1600" dirty="0" smtClean="0"/>
              <a:t>проводится приёмной комиссией Филиала с </a:t>
            </a:r>
            <a:r>
              <a:rPr lang="ru-RU" b="1" dirty="0" smtClean="0">
                <a:solidFill>
                  <a:srgbClr val="FF0000"/>
                </a:solidFill>
              </a:rPr>
              <a:t>1 по 30 июля 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и  включает следующие мероприятия: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1084660" y="1844824"/>
            <a:ext cx="7519788" cy="5216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50" b="1" dirty="0" smtClean="0">
                <a:solidFill>
                  <a:srgbClr val="092163"/>
                </a:solidFill>
              </a:rPr>
              <a:t>1. </a:t>
            </a:r>
            <a:r>
              <a:rPr lang="ru-RU" sz="1500" dirty="0" smtClean="0">
                <a:solidFill>
                  <a:srgbClr val="092163"/>
                </a:solidFill>
              </a:rPr>
              <a:t>Прохождение врачебно-лётной комиссии: определение годности кандидатов к поступлению по состоянию здоровья.</a:t>
            </a:r>
            <a:endParaRPr lang="ru-RU" sz="1500" dirty="0">
              <a:solidFill>
                <a:srgbClr val="09216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81088" y="2348880"/>
            <a:ext cx="7596597" cy="2453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1550" b="1" dirty="0" smtClean="0">
                <a:solidFill>
                  <a:srgbClr val="092163"/>
                </a:solidFill>
              </a:rPr>
              <a:t>2. </a:t>
            </a:r>
            <a:r>
              <a:rPr lang="ru-RU" sz="1500" dirty="0" smtClean="0">
                <a:solidFill>
                  <a:srgbClr val="092163"/>
                </a:solidFill>
              </a:rPr>
              <a:t>Вступительные испытания, состоящие из:</a:t>
            </a:r>
          </a:p>
          <a:p>
            <a:pPr>
              <a:lnSpc>
                <a:spcPct val="90000"/>
              </a:lnSpc>
            </a:pPr>
            <a:r>
              <a:rPr lang="ru-RU" sz="1550" b="1" i="1" dirty="0" smtClean="0">
                <a:solidFill>
                  <a:srgbClr val="092163"/>
                </a:solidFill>
              </a:rPr>
              <a:t>    а) определения категории профессиональной пригодности</a:t>
            </a:r>
            <a:br>
              <a:rPr lang="ru-RU" sz="1550" b="1" i="1" dirty="0" smtClean="0">
                <a:solidFill>
                  <a:srgbClr val="092163"/>
                </a:solidFill>
              </a:rPr>
            </a:br>
            <a:r>
              <a:rPr lang="ru-RU" sz="1500" dirty="0" smtClean="0">
                <a:solidFill>
                  <a:srgbClr val="092163"/>
                </a:solidFill>
              </a:rPr>
              <a:t>кандидатов на основе их социально-психологического изучения,</a:t>
            </a:r>
            <a:br>
              <a:rPr lang="ru-RU" sz="1500" dirty="0" smtClean="0">
                <a:solidFill>
                  <a:srgbClr val="092163"/>
                </a:solidFill>
              </a:rPr>
            </a:br>
            <a:r>
              <a:rPr lang="ru-RU" sz="1500" dirty="0" smtClean="0">
                <a:solidFill>
                  <a:srgbClr val="092163"/>
                </a:solidFill>
              </a:rPr>
              <a:t>психологического и психофизиологического обследования;</a:t>
            </a:r>
            <a:r>
              <a:rPr lang="ru-RU" sz="1550" dirty="0" smtClean="0">
                <a:solidFill>
                  <a:srgbClr val="092163"/>
                </a:solidFill>
              </a:rPr>
              <a:t/>
            </a:r>
            <a:br>
              <a:rPr lang="ru-RU" sz="1550" dirty="0" smtClean="0">
                <a:solidFill>
                  <a:srgbClr val="092163"/>
                </a:solidFill>
              </a:rPr>
            </a:br>
            <a:r>
              <a:rPr lang="ru-RU" sz="1550" dirty="0" smtClean="0">
                <a:solidFill>
                  <a:srgbClr val="092163"/>
                </a:solidFill>
              </a:rPr>
              <a:t>    </a:t>
            </a:r>
            <a:r>
              <a:rPr lang="ru-RU" sz="1550" b="1" i="1" dirty="0" smtClean="0">
                <a:solidFill>
                  <a:srgbClr val="092163"/>
                </a:solidFill>
              </a:rPr>
              <a:t>б) оценки результатов сдачи ЕГЭ: </a:t>
            </a:r>
            <a:r>
              <a:rPr lang="ru-RU" sz="1500" dirty="0" smtClean="0">
                <a:solidFill>
                  <a:srgbClr val="092163"/>
                </a:solidFill>
              </a:rPr>
              <a:t>минимальное количество баллов, необходимое для участия во вступительных испытаниях:</a:t>
            </a:r>
            <a:r>
              <a:rPr lang="ru-RU" sz="1500" dirty="0" smtClean="0"/>
              <a:t/>
            </a:r>
            <a:br>
              <a:rPr lang="ru-RU" sz="1500" dirty="0" smtClean="0"/>
            </a:br>
            <a:r>
              <a:rPr lang="ru-RU" sz="1550" dirty="0" smtClean="0">
                <a:solidFill>
                  <a:srgbClr val="FF0000"/>
                </a:solidFill>
              </a:rPr>
              <a:t>      </a:t>
            </a:r>
            <a:r>
              <a:rPr lang="ru-RU" sz="1550" b="1" dirty="0" smtClean="0">
                <a:solidFill>
                  <a:srgbClr val="FF0000"/>
                </a:solidFill>
              </a:rPr>
              <a:t>● математика (профильный уровень) – 27;</a:t>
            </a:r>
            <a:br>
              <a:rPr lang="ru-RU" sz="1550" b="1" dirty="0" smtClean="0">
                <a:solidFill>
                  <a:srgbClr val="FF0000"/>
                </a:solidFill>
              </a:rPr>
            </a:br>
            <a:r>
              <a:rPr lang="ru-RU" sz="1550" b="1" dirty="0" smtClean="0">
                <a:solidFill>
                  <a:srgbClr val="FF0000"/>
                </a:solidFill>
              </a:rPr>
              <a:t>      ● русский язык – 36;</a:t>
            </a:r>
            <a:br>
              <a:rPr lang="ru-RU" sz="1550" b="1" dirty="0" smtClean="0">
                <a:solidFill>
                  <a:srgbClr val="FF0000"/>
                </a:solidFill>
              </a:rPr>
            </a:br>
            <a:r>
              <a:rPr lang="ru-RU" sz="1550" b="1" dirty="0" smtClean="0">
                <a:solidFill>
                  <a:srgbClr val="FF0000"/>
                </a:solidFill>
              </a:rPr>
              <a:t>      ● физика – 36 или информатика и ИКТ (по выбору) – 40.</a:t>
            </a:r>
            <a:r>
              <a:rPr lang="ru-RU" sz="1600" b="1" dirty="0" smtClean="0">
                <a:solidFill>
                  <a:srgbClr val="C00000"/>
                </a:solidFill>
              </a:rPr>
              <a:t/>
            </a:r>
            <a:br>
              <a:rPr lang="ru-RU" sz="1600" b="1" dirty="0" smtClean="0">
                <a:solidFill>
                  <a:srgbClr val="C00000"/>
                </a:solidFill>
              </a:rPr>
            </a:br>
            <a:r>
              <a:rPr lang="ru-RU" sz="1500" dirty="0" smtClean="0">
                <a:solidFill>
                  <a:srgbClr val="092163"/>
                </a:solidFill>
              </a:rPr>
              <a:t>Результаты ЕГЭ действительны 4 года;</a:t>
            </a:r>
            <a:br>
              <a:rPr lang="ru-RU" sz="1500" dirty="0" smtClean="0">
                <a:solidFill>
                  <a:srgbClr val="092163"/>
                </a:solidFill>
              </a:rPr>
            </a:br>
            <a:r>
              <a:rPr lang="ru-RU" sz="1500" b="1" i="1" dirty="0" smtClean="0">
                <a:solidFill>
                  <a:srgbClr val="092163"/>
                </a:solidFill>
              </a:rPr>
              <a:t>    в) оценка уровня физической подготовленности </a:t>
            </a:r>
            <a:r>
              <a:rPr lang="ru-RU" sz="1500" dirty="0" smtClean="0">
                <a:solidFill>
                  <a:srgbClr val="092163"/>
                </a:solidFill>
              </a:rPr>
              <a:t>кандидатов.</a:t>
            </a:r>
            <a:endParaRPr lang="ru-RU" sz="15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031806" y="5933005"/>
            <a:ext cx="7427341" cy="7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450" algn="ctr">
              <a:lnSpc>
                <a:spcPct val="90000"/>
              </a:lnSpc>
              <a:buClr>
                <a:srgbClr val="F14124">
                  <a:lumMod val="75000"/>
                </a:srgbClr>
              </a:buClr>
            </a:pPr>
            <a:r>
              <a:rPr lang="ru-RU" sz="1550" b="1" dirty="0" smtClean="0">
                <a:solidFill>
                  <a:srgbClr val="092163"/>
                </a:solidFill>
                <a:cs typeface="Times New Roman" pitchFamily="18" charset="0"/>
              </a:rPr>
              <a:t>Абитуриентам на время вступительных испытаний предоставляется бесплатное проживание в казарме и питание.</a:t>
            </a:r>
          </a:p>
          <a:p>
            <a:pPr marL="44450" algn="ctr">
              <a:lnSpc>
                <a:spcPct val="90000"/>
              </a:lnSpc>
              <a:buClr>
                <a:srgbClr val="F14124">
                  <a:lumMod val="75000"/>
                </a:srgbClr>
              </a:buClr>
            </a:pPr>
            <a:r>
              <a:rPr lang="ru-RU" sz="1600" b="1" dirty="0" smtClean="0">
                <a:solidFill>
                  <a:srgbClr val="FF0000"/>
                </a:solidFill>
                <a:cs typeface="Times New Roman" pitchFamily="18" charset="0"/>
              </a:rPr>
              <a:t>Учебный год начинается с 1 августа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9460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9466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9468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16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9461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ВСТУПИТЕЛЬНЫЕ ИСПЫТАНИЯ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95262" y="1005689"/>
            <a:ext cx="8056625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>
                <a:solidFill>
                  <a:srgbClr val="C00000"/>
                </a:solidFill>
                <a:cs typeface="Times New Roman" pitchFamily="18" charset="0"/>
              </a:rPr>
              <a:t>ОЦЕНКА ФИЗИЧЕСКОЙ ПОДГОТОВЛЕННОСТИ КАНДИДИТА:</a:t>
            </a:r>
          </a:p>
          <a:p>
            <a:pPr marL="45720" lvl="0" algn="ctr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 smtClean="0">
                <a:solidFill>
                  <a:srgbClr val="092163"/>
                </a:solidFill>
                <a:cs typeface="Times New Roman" pitchFamily="18" charset="0"/>
              </a:rPr>
              <a:t>лиц мужского </a:t>
            </a:r>
            <a:r>
              <a:rPr lang="ru-RU" sz="2000" b="1" dirty="0">
                <a:solidFill>
                  <a:srgbClr val="092163"/>
                </a:solidFill>
                <a:cs typeface="Times New Roman" pitchFamily="18" charset="0"/>
              </a:rPr>
              <a:t>пола </a:t>
            </a:r>
            <a:r>
              <a:rPr lang="ru-RU" sz="2000" b="1" dirty="0">
                <a:solidFill>
                  <a:srgbClr val="C00000"/>
                </a:solidFill>
                <a:cs typeface="Times New Roman" pitchFamily="18" charset="0"/>
              </a:rPr>
              <a:t>до 25 лет</a:t>
            </a: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:</a:t>
            </a:r>
            <a:endParaRPr lang="ru-RU" sz="2000" b="1" dirty="0">
              <a:solidFill>
                <a:srgbClr val="C00000"/>
              </a:solidFill>
              <a:cs typeface="Times New Roman" pitchFamily="18" charset="0"/>
            </a:endParaRPr>
          </a:p>
          <a:p>
            <a:pPr marL="45720" lvl="0" algn="just"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Сила:</a:t>
            </a:r>
            <a:endParaRPr lang="ru-RU" sz="2000" b="1" dirty="0">
              <a:solidFill>
                <a:srgbClr val="C00000"/>
              </a:solidFill>
              <a:cs typeface="Times New Roman" pitchFamily="18" charset="0"/>
            </a:endParaRPr>
          </a:p>
          <a:p>
            <a:pPr marL="45720" lvl="0" algn="just"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подтягивание </a:t>
            </a:r>
            <a:r>
              <a:rPr lang="ru-RU" sz="1600" b="1" dirty="0">
                <a:solidFill>
                  <a:srgbClr val="092163"/>
                </a:solidFill>
                <a:cs typeface="Times New Roman" pitchFamily="18" charset="0"/>
              </a:rPr>
              <a:t>на перекладине, или подъем переворотом на перекладине</a:t>
            </a: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,</a:t>
            </a:r>
            <a:b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</a:b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092163"/>
                </a:solidFill>
                <a:cs typeface="Times New Roman" pitchFamily="18" charset="0"/>
              </a:rPr>
              <a:t>или подъем силой на перекладине, или рывок </a:t>
            </a: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гири;</a:t>
            </a:r>
            <a:endParaRPr lang="ru-RU" sz="1600" b="1" dirty="0">
              <a:solidFill>
                <a:srgbClr val="092163"/>
              </a:solidFill>
              <a:cs typeface="Times New Roman" pitchFamily="18" charset="0"/>
            </a:endParaRPr>
          </a:p>
          <a:p>
            <a:pPr marL="45720" lvl="0" algn="just"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Быстрота:</a:t>
            </a:r>
            <a:endParaRPr lang="ru-RU" sz="2000" b="1" dirty="0">
              <a:solidFill>
                <a:srgbClr val="C00000"/>
              </a:solidFill>
              <a:cs typeface="Times New Roman" pitchFamily="18" charset="0"/>
            </a:endParaRPr>
          </a:p>
          <a:p>
            <a:pPr marL="45720" lvl="0" algn="just"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бег </a:t>
            </a:r>
            <a:r>
              <a:rPr lang="ru-RU" sz="1600" b="1" dirty="0">
                <a:solidFill>
                  <a:srgbClr val="092163"/>
                </a:solidFill>
                <a:cs typeface="Times New Roman" pitchFamily="18" charset="0"/>
              </a:rPr>
              <a:t>на 60 м, или бег на 100 м, или челночный бег 10×10 </a:t>
            </a: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м;</a:t>
            </a:r>
            <a:endParaRPr lang="ru-RU" sz="1600" b="1" dirty="0">
              <a:solidFill>
                <a:srgbClr val="092163"/>
              </a:solidFill>
              <a:cs typeface="Times New Roman" pitchFamily="18" charset="0"/>
            </a:endParaRPr>
          </a:p>
          <a:p>
            <a:pPr marL="45720" lvl="0" algn="just"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000" b="1" dirty="0" smtClean="0">
                <a:solidFill>
                  <a:srgbClr val="C00000"/>
                </a:solidFill>
                <a:cs typeface="Times New Roman" pitchFamily="18" charset="0"/>
              </a:rPr>
              <a:t>Выносливость:</a:t>
            </a:r>
            <a:endParaRPr lang="ru-RU" sz="2000" b="1" dirty="0">
              <a:solidFill>
                <a:srgbClr val="C00000"/>
              </a:solidFill>
              <a:cs typeface="Times New Roman" pitchFamily="18" charset="0"/>
            </a:endParaRPr>
          </a:p>
          <a:p>
            <a:pPr marL="45720" lvl="0" algn="just"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бег </a:t>
            </a:r>
            <a:r>
              <a:rPr lang="ru-RU" sz="1600" b="1" dirty="0">
                <a:solidFill>
                  <a:srgbClr val="092163"/>
                </a:solidFill>
                <a:cs typeface="Times New Roman" pitchFamily="18" charset="0"/>
              </a:rPr>
              <a:t>на 1 км или бег на 3 </a:t>
            </a:r>
            <a:r>
              <a:rPr lang="ru-RU" sz="1600" b="1" dirty="0" smtClean="0">
                <a:solidFill>
                  <a:srgbClr val="092163"/>
                </a:solidFill>
                <a:cs typeface="Times New Roman" pitchFamily="18" charset="0"/>
              </a:rPr>
              <a:t>км</a:t>
            </a:r>
            <a:endParaRPr lang="ru-RU" sz="1600" b="1" dirty="0">
              <a:solidFill>
                <a:srgbClr val="092163"/>
              </a:solidFill>
              <a:cs typeface="Times New Roman" pitchFamily="18" charset="0"/>
            </a:endParaRPr>
          </a:p>
        </p:txBody>
      </p:sp>
      <p:pic>
        <p:nvPicPr>
          <p:cNvPr id="7171" name="Picture 3" descr="J:\_АБИТУРИЕНТЫ\Абитуриенты_2022\ФП\11.07.22\_DSC14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481" y="4048222"/>
            <a:ext cx="4043463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J:\_АБИТУРИЕНТЫ\Абитуриенты_2023\Отбор\14.07.23 ФП\_DSC03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62" y="4048222"/>
            <a:ext cx="3804730" cy="252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227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с двумя вырезанными противолежащими углами 20"/>
          <p:cNvSpPr/>
          <p:nvPr/>
        </p:nvSpPr>
        <p:spPr>
          <a:xfrm>
            <a:off x="497520" y="4762599"/>
            <a:ext cx="8640762" cy="1353056"/>
          </a:xfrm>
          <a:prstGeom prst="snip2DiagRect">
            <a:avLst>
              <a:gd name="adj1" fmla="val 0"/>
              <a:gd name="adj2" fmla="val 378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с двумя вырезанными противолежащими углами 19"/>
          <p:cNvSpPr/>
          <p:nvPr/>
        </p:nvSpPr>
        <p:spPr>
          <a:xfrm>
            <a:off x="478410" y="3044279"/>
            <a:ext cx="8640762" cy="1353056"/>
          </a:xfrm>
          <a:prstGeom prst="snip2DiagRect">
            <a:avLst>
              <a:gd name="adj1" fmla="val 0"/>
              <a:gd name="adj2" fmla="val 378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503238" y="1280978"/>
            <a:ext cx="8640762" cy="1353056"/>
          </a:xfrm>
          <a:prstGeom prst="snip2DiagRect">
            <a:avLst>
              <a:gd name="adj1" fmla="val 0"/>
              <a:gd name="adj2" fmla="val 378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88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640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640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17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6389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6391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УЧЁБА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1449675"/>
            <a:ext cx="8461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92163"/>
                </a:solidFill>
              </a:rPr>
              <a:t>Для организации качества подготовки специалистов в филиале работают более 100 преподавателей с учёными степенями</a:t>
            </a:r>
            <a:br>
              <a:rPr lang="ru-RU" sz="2000" b="1" dirty="0" smtClean="0">
                <a:solidFill>
                  <a:srgbClr val="092163"/>
                </a:solidFill>
              </a:rPr>
            </a:br>
            <a:r>
              <a:rPr lang="ru-RU" sz="2000" b="1" dirty="0" smtClean="0">
                <a:solidFill>
                  <a:srgbClr val="092163"/>
                </a:solidFill>
              </a:rPr>
              <a:t>и званиями</a:t>
            </a:r>
            <a:endParaRPr lang="ru-RU" dirty="0">
              <a:solidFill>
                <a:srgbClr val="09216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3614" y="3212976"/>
            <a:ext cx="84613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C00000"/>
                </a:solidFill>
              </a:rPr>
              <a:t>Акцент подготовки направлен на практическую составляющую, поэтому со 2-го курса наши курсанты приступают </a:t>
            </a:r>
            <a:br>
              <a:rPr lang="ru-RU" sz="2000" b="1" dirty="0" smtClean="0">
                <a:solidFill>
                  <a:srgbClr val="C00000"/>
                </a:solidFill>
              </a:rPr>
            </a:br>
            <a:r>
              <a:rPr lang="ru-RU" sz="2000" b="1" dirty="0" smtClean="0">
                <a:solidFill>
                  <a:srgbClr val="C00000"/>
                </a:solidFill>
              </a:rPr>
              <a:t>к лётной практике</a:t>
            </a:r>
            <a:endParaRPr lang="ru-RU" dirty="0">
              <a:solidFill>
                <a:srgbClr val="092163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3238" y="5085184"/>
            <a:ext cx="8461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92163"/>
                </a:solidFill>
              </a:rPr>
              <a:t>Помимо учёбы создан широкий спектр возможностей</a:t>
            </a:r>
            <a:br>
              <a:rPr lang="ru-RU" sz="2000" b="1" dirty="0" smtClean="0">
                <a:solidFill>
                  <a:srgbClr val="092163"/>
                </a:solidFill>
              </a:rPr>
            </a:br>
            <a:r>
              <a:rPr lang="ru-RU" sz="2000" b="1" dirty="0" smtClean="0">
                <a:solidFill>
                  <a:srgbClr val="092163"/>
                </a:solidFill>
              </a:rPr>
              <a:t>для личностного развития</a:t>
            </a:r>
            <a:endParaRPr lang="ru-RU" dirty="0">
              <a:solidFill>
                <a:srgbClr val="092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52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88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640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640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18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6389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503238" y="2298700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6391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pic>
        <p:nvPicPr>
          <p:cNvPr id="16393" name="Picture 4" descr="D:\Диск_Д\Для агит_презентации\Для агит_презентации\Агитация 2025\Фото агитация\_DSC17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89" y="4947430"/>
            <a:ext cx="2718597" cy="1800000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Прямоугольник 17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СПОРТ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pic>
        <p:nvPicPr>
          <p:cNvPr id="16395" name="Picture 4" descr="D:\Диск_Д\Для агит_презентации\Для агит_презентации\Агитация 2025\Фото агитация\_DSC139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998" y="4967880"/>
            <a:ext cx="2717460" cy="1800000"/>
          </a:xfrm>
          <a:prstGeom prst="rect">
            <a:avLst/>
          </a:prstGeom>
          <a:noFill/>
          <a:ln>
            <a:noFill/>
          </a:ln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D:\Диск_Д\Для агит_презентации\Для агит_презентации\Агитация 2025\Фото агитация\_DSC20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949" y="4947430"/>
            <a:ext cx="271766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Диск_Д\СТЕНДЫ\Стенд жизнь училища\Победы в спорте\_DSC0917 - копия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62045"/>
            <a:ext cx="2666085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Диск_Д\СТЕНДЫ\Стенд жизнь училища\Победы в спорте\_DSC087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811" y="2962045"/>
            <a:ext cx="2607802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J:\СПОРТИВНЫЕ МЕРОПРИЯТИЯ\Лыжня 30.12.2014 г\DSC_053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806" y="990062"/>
            <a:ext cx="2688608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J:\_ВЫПУСК_\ВКР_ОБУ_2023\07.06.23\_DSC2524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50" y="2962045"/>
            <a:ext cx="2717733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755576" y="1126510"/>
            <a:ext cx="530888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C00000"/>
                </a:solidFill>
              </a:rPr>
              <a:t>В ФИЛИАЛЕ РАБОТАЮТ:</a:t>
            </a:r>
          </a:p>
          <a:p>
            <a:r>
              <a:rPr lang="ru-RU" b="1" dirty="0" smtClean="0">
                <a:solidFill>
                  <a:srgbClr val="C00000"/>
                </a:solidFill>
              </a:rPr>
              <a:t>12 спортивных секций: </a:t>
            </a:r>
            <a:r>
              <a:rPr lang="ru-RU" sz="1600" dirty="0" smtClean="0">
                <a:solidFill>
                  <a:srgbClr val="092163"/>
                </a:solidFill>
              </a:rPr>
              <a:t>лёгкая атлетика, самбо, гиревой спорт, баскетбол, волейбол, футбол,</a:t>
            </a:r>
            <a:br>
              <a:rPr lang="ru-RU" sz="1600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спортивное ориентирование, рукопашный бой, офицерское троеборье, военное пятиборье, авиационное пятиборье, стрельба из штатного</a:t>
            </a:r>
            <a:br>
              <a:rPr lang="ru-RU" sz="1600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или табельного оружия</a:t>
            </a:r>
            <a:endParaRPr lang="ru-RU" sz="1600" dirty="0">
              <a:solidFill>
                <a:srgbClr val="0921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53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88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640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640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19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6389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618332" y="1383466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6391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2400" b="1" i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ДОСУГ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pic>
        <p:nvPicPr>
          <p:cNvPr id="22531" name="Picture 3" descr="C:\Users\Пользователь\Desktop\12345\111111\Евробуклет 2 сгиба 16 версия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5774" y="2925144"/>
            <a:ext cx="2484698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C:\Users\Пользователь\Desktop\12345\111111\7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443" y="980728"/>
            <a:ext cx="2513029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8080" y="1247269"/>
            <a:ext cx="544608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rgbClr val="C00000"/>
                </a:solidFill>
              </a:rPr>
              <a:t>В ФИЛИАЛЕ РАБОТАЮТ: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17 творческих коллективов: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ансамбль «Молодежь Отечеству», </a:t>
            </a:r>
            <a:br>
              <a:rPr lang="ru-RU" sz="1600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команда КВН, кружки вокала, танцев</a:t>
            </a:r>
            <a:r>
              <a:rPr lang="ru-RU" dirty="0" smtClean="0">
                <a:solidFill>
                  <a:srgbClr val="092163"/>
                </a:solidFill>
              </a:rPr>
              <a:t>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Военно-научное общество курсантов</a:t>
            </a:r>
            <a:r>
              <a:rPr lang="ru-RU" sz="1600" dirty="0" smtClean="0">
                <a:solidFill>
                  <a:srgbClr val="C00000"/>
                </a:solidFill>
              </a:rPr>
              <a:t>,</a:t>
            </a:r>
            <a:r>
              <a:rPr lang="ru-RU" sz="1600" dirty="0" smtClean="0">
                <a:solidFill>
                  <a:srgbClr val="092163"/>
                </a:solidFill>
              </a:rPr>
              <a:t/>
            </a:r>
            <a:br>
              <a:rPr lang="ru-RU" sz="1600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092163"/>
                </a:solidFill>
              </a:rPr>
              <a:t>на базе которого осуществляется рационализаторская и изобретательская деятельность по проблемам развития вооружения и военной техники ВКС.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smtClean="0">
                <a:solidFill>
                  <a:srgbClr val="C00000"/>
                </a:solidFill>
              </a:rPr>
              <a:t>Молодёжный клуб «Русское географическое общество», </a:t>
            </a:r>
            <a:r>
              <a:rPr lang="ru-RU" sz="1600" dirty="0" smtClean="0">
                <a:solidFill>
                  <a:srgbClr val="092163"/>
                </a:solidFill>
              </a:rPr>
              <a:t>занимающийся краеведческой и патриотической деятельностью</a:t>
            </a:r>
          </a:p>
          <a:p>
            <a:pPr marL="285750" indent="-285750">
              <a:buFont typeface="Arial" pitchFamily="34" charset="0"/>
              <a:buChar char="•"/>
            </a:pPr>
            <a:endParaRPr lang="ru-RU" sz="1600" dirty="0">
              <a:solidFill>
                <a:srgbClr val="092163"/>
              </a:solidFill>
            </a:endParaRPr>
          </a:p>
        </p:txBody>
      </p:sp>
      <p:pic>
        <p:nvPicPr>
          <p:cNvPr id="2054" name="Picture 6" descr="C:\Users\Пользователь\Desktop\12345\111111\4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38" y="4890182"/>
            <a:ext cx="2840054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Пользователь\Desktop\12345\111111\8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0940" y="4890182"/>
            <a:ext cx="2717919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J:\Для агит_презентации\Агитация 2025\Фото агитация\Общ фото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870" y="4890182"/>
            <a:ext cx="2400329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41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5794" y="3148806"/>
            <a:ext cx="6845301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36513" y="493713"/>
            <a:ext cx="9072562" cy="493712"/>
          </a:xfrm>
          <a:prstGeom prst="parallelogram">
            <a:avLst>
              <a:gd name="adj" fmla="val 98640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6388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6401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6403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20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6389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Rectangle 3"/>
          <p:cNvSpPr txBox="1">
            <a:spLocks noChangeArrowheads="1"/>
          </p:cNvSpPr>
          <p:nvPr/>
        </p:nvSpPr>
        <p:spPr bwMode="auto">
          <a:xfrm>
            <a:off x="2655256" y="1124744"/>
            <a:ext cx="3484562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857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Arial" pitchFamily="34" charset="0"/>
              <a:buChar char="•"/>
            </a:pPr>
            <a:endParaRPr lang="ru-RU" sz="1700">
              <a:solidFill>
                <a:schemeClr val="tx2"/>
              </a:solidFill>
            </a:endParaRPr>
          </a:p>
        </p:txBody>
      </p:sp>
      <p:sp>
        <p:nvSpPr>
          <p:cNvPr id="16391" name="Прямоугольник 50"/>
          <p:cNvSpPr>
            <a:spLocks noChangeArrowheads="1"/>
          </p:cNvSpPr>
          <p:nvPr/>
        </p:nvSpPr>
        <p:spPr bwMode="auto">
          <a:xfrm>
            <a:off x="2360613" y="66675"/>
            <a:ext cx="44846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altLang="ru-RU" sz="1600" b="1">
                <a:solidFill>
                  <a:srgbClr val="092163"/>
                </a:solidFill>
                <a:cs typeface="Times New Roman" pitchFamily="18" charset="0"/>
              </a:rPr>
              <a:t>филиал ВУНЦ ВВС «ВВА» в г. Челябинске </a:t>
            </a:r>
            <a:endParaRPr lang="ru-RU" sz="1600">
              <a:solidFill>
                <a:srgbClr val="092163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30388" y="531813"/>
            <a:ext cx="5151437" cy="4619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i="1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ВЫПУСК</a:t>
            </a:r>
            <a:endParaRPr lang="ru-RU" sz="2400" i="1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cs typeface="+mn-cs"/>
            </a:endParaRPr>
          </a:p>
        </p:txBody>
      </p:sp>
      <p:pic>
        <p:nvPicPr>
          <p:cNvPr id="14338" name="Picture 2" descr="J:\_ВЫПУСК_\ВЫПУСК_ОБУ_2023\Выпуск_презентация\_DSC01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677" y="4869160"/>
            <a:ext cx="2713965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J:\_ВЫПУСК_\ВЫПУСК_ОБУ_2023\Выпуск_презентация\_DSC004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061790"/>
            <a:ext cx="2717881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J:\_ВЫПУСК_\ВЫПУСК_ОБУ_2023\Выпуск_презентация\_DSC002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278" y="1061790"/>
            <a:ext cx="2713171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J:\_ВЫПУСК_\ВЫПУСК_ОБУ_2023\Выпуск_презентация\_DSC012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4869160"/>
            <a:ext cx="2717128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J:\_ВЫПУСК_\ВЫПУСК_ОБУ_2023\Выпуск_презентация\_DSC017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479" y="4864771"/>
            <a:ext cx="2716666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J:\_ВЫПУСК_\ВЫПУСК_ОБУ_2023\Выпуск_презентация\_DSC031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024" y="1061790"/>
            <a:ext cx="2718589" cy="1800000"/>
          </a:xfrm>
          <a:prstGeom prst="rect">
            <a:avLst/>
          </a:prstGeom>
          <a:noFill/>
          <a:effectLst>
            <a:outerShdw blurRad="50800" dist="50800" dir="2700000" algn="ctr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3"/>
          <p:cNvSpPr txBox="1">
            <a:spLocks noChangeArrowheads="1"/>
          </p:cNvSpPr>
          <p:nvPr/>
        </p:nvSpPr>
        <p:spPr>
          <a:xfrm>
            <a:off x="2129438" y="2908658"/>
            <a:ext cx="4799397" cy="109640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tabLst>
                <a:tab pos="269875" algn="l"/>
              </a:tabLst>
              <a:defRPr/>
            </a:pPr>
            <a:r>
              <a:rPr lang="ru-RU" sz="2000" b="1" dirty="0" smtClean="0">
                <a:solidFill>
                  <a:srgbClr val="092163"/>
                </a:solidFill>
              </a:rPr>
              <a:t>ВЫПУСКНИКАМ ПРИСВАИВАЕТСЯ</a:t>
            </a:r>
            <a:r>
              <a:rPr lang="ru-RU" sz="1600" b="1" dirty="0" smtClean="0">
                <a:solidFill>
                  <a:srgbClr val="092163"/>
                </a:solidFill>
              </a:rPr>
              <a:t> </a:t>
            </a:r>
            <a:r>
              <a:rPr lang="ru-RU" sz="1600" dirty="0" smtClean="0">
                <a:solidFill>
                  <a:srgbClr val="092163"/>
                </a:solidFill>
              </a:rPr>
              <a:t/>
            </a:r>
            <a:br>
              <a:rPr lang="ru-RU" sz="1600" dirty="0" smtClean="0">
                <a:solidFill>
                  <a:srgbClr val="092163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воинское звание </a:t>
            </a:r>
            <a:r>
              <a:rPr lang="ru-RU" sz="1600" b="1" dirty="0" smtClean="0">
                <a:solidFill>
                  <a:srgbClr val="C00000"/>
                </a:solidFill>
              </a:rPr>
              <a:t>«ЛЕЙТЕНАНТ»</a:t>
            </a:r>
            <a:r>
              <a:rPr lang="ru-RU" sz="1600" dirty="0" smtClean="0">
                <a:solidFill>
                  <a:srgbClr val="C00000"/>
                </a:solidFill>
              </a:rPr>
              <a:t/>
            </a:r>
            <a:br>
              <a:rPr lang="ru-RU" sz="1600" dirty="0" smtClean="0">
                <a:solidFill>
                  <a:srgbClr val="C00000"/>
                </a:solidFill>
              </a:rPr>
            </a:br>
            <a:r>
              <a:rPr lang="ru-RU" sz="1600" dirty="0" smtClean="0">
                <a:solidFill>
                  <a:srgbClr val="C00000"/>
                </a:solidFill>
              </a:rPr>
              <a:t> и квалификация </a:t>
            </a:r>
            <a:r>
              <a:rPr lang="ru-RU" sz="1600" b="1" dirty="0" smtClean="0">
                <a:solidFill>
                  <a:srgbClr val="C00000"/>
                </a:solidFill>
              </a:rPr>
              <a:t>«ИНЖЕНЕР»</a:t>
            </a:r>
            <a:r>
              <a:rPr lang="ru-RU" sz="1600" b="1" dirty="0">
                <a:solidFill>
                  <a:srgbClr val="C00000"/>
                </a:solidFill>
              </a:rPr>
              <a:t> </a:t>
            </a:r>
            <a:endParaRPr lang="ru-RU" sz="1600" b="1" dirty="0" smtClean="0">
              <a:solidFill>
                <a:srgbClr val="C00000"/>
              </a:solidFill>
            </a:endParaRPr>
          </a:p>
          <a:p>
            <a:pPr algn="ctr" fontAlgn="auto">
              <a:defRPr/>
            </a:pPr>
            <a:endParaRPr lang="ru-RU" sz="1600" dirty="0"/>
          </a:p>
          <a:p>
            <a:pPr marL="285750" indent="-285750" fontAlgn="auto">
              <a:lnSpc>
                <a:spcPct val="90000"/>
              </a:lnSpc>
              <a:buFont typeface="Arial" pitchFamily="34" charset="0"/>
              <a:buChar char="•"/>
              <a:defRPr/>
            </a:pPr>
            <a:endParaRPr lang="ru-RU" sz="1700" dirty="0" smtClean="0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2483768" y="3789039"/>
            <a:ext cx="4361532" cy="107573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buFont typeface="Wingdings" pitchFamily="2" charset="2"/>
              <a:buChar char="ü"/>
              <a:tabLst>
                <a:tab pos="269875" algn="l"/>
              </a:tabLst>
              <a:defRPr/>
            </a:pPr>
            <a:r>
              <a:rPr lang="ru-RU" sz="1100" b="1" dirty="0" smtClean="0">
                <a:solidFill>
                  <a:srgbClr val="092163"/>
                </a:solidFill>
              </a:rPr>
              <a:t>100 % выпускников распределяются по специальности обучения в воинские части Российской Федерации</a:t>
            </a:r>
            <a:endParaRPr lang="ru-RU" sz="1100" b="1" dirty="0">
              <a:solidFill>
                <a:srgbClr val="092163"/>
              </a:solidFill>
            </a:endParaRPr>
          </a:p>
          <a:p>
            <a:pPr marL="171450" indent="-171450">
              <a:buFont typeface="Wingdings" pitchFamily="2" charset="2"/>
              <a:buChar char="ü"/>
              <a:tabLst>
                <a:tab pos="269875" algn="l"/>
              </a:tabLst>
              <a:defRPr/>
            </a:pPr>
            <a:r>
              <a:rPr lang="ru-RU" sz="1100" b="1" dirty="0">
                <a:solidFill>
                  <a:srgbClr val="092163"/>
                </a:solidFill>
              </a:rPr>
              <a:t>Денежное довольствие выпускников от </a:t>
            </a:r>
            <a:r>
              <a:rPr lang="ru-RU" sz="1100" b="1" dirty="0" smtClean="0">
                <a:solidFill>
                  <a:srgbClr val="092163"/>
                </a:solidFill>
              </a:rPr>
              <a:t>100 000 руб.</a:t>
            </a:r>
          </a:p>
          <a:p>
            <a:pPr marL="171450" indent="-171450">
              <a:buFont typeface="Wingdings" pitchFamily="2" charset="2"/>
              <a:buChar char="ü"/>
              <a:tabLst>
                <a:tab pos="269875" algn="l"/>
              </a:tabLst>
              <a:defRPr/>
            </a:pPr>
            <a:r>
              <a:rPr lang="ru-RU" sz="1100" b="1" dirty="0" smtClean="0">
                <a:solidFill>
                  <a:srgbClr val="092163"/>
                </a:solidFill>
              </a:rPr>
              <a:t>Гарантированное обеспечение жилым помещением </a:t>
            </a:r>
          </a:p>
          <a:p>
            <a:pPr marL="171450" indent="-171450" algn="ctr">
              <a:buFont typeface="Wingdings" pitchFamily="2" charset="2"/>
              <a:buChar char="ü"/>
              <a:tabLst>
                <a:tab pos="269875" algn="l"/>
              </a:tabLst>
              <a:defRPr/>
            </a:pPr>
            <a:endParaRPr lang="ru-RU" sz="1100" b="1" dirty="0">
              <a:solidFill>
                <a:srgbClr val="092163"/>
              </a:solidFill>
            </a:endParaRPr>
          </a:p>
          <a:p>
            <a:pPr marL="171450" indent="-171450" algn="ctr" fontAlgn="auto">
              <a:buFont typeface="Wingdings" pitchFamily="2" charset="2"/>
              <a:buChar char="ü"/>
              <a:defRPr/>
            </a:pPr>
            <a:endParaRPr lang="ru-RU" sz="1100" dirty="0"/>
          </a:p>
          <a:p>
            <a:pPr marL="285750" indent="-285750" fontAlgn="auto">
              <a:lnSpc>
                <a:spcPct val="90000"/>
              </a:lnSpc>
              <a:buFont typeface="Wingdings" pitchFamily="2" charset="2"/>
              <a:buChar char="ü"/>
              <a:defRPr/>
            </a:pPr>
            <a:endParaRPr lang="ru-RU" sz="1200" dirty="0" smtClean="0"/>
          </a:p>
        </p:txBody>
      </p:sp>
    </p:spTree>
    <p:extLst>
      <p:ext uri="{BB962C8B-B14F-4D97-AF65-F5344CB8AC3E}">
        <p14:creationId xmlns:p14="http://schemas.microsoft.com/office/powerpoint/2010/main" val="45392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build="p"/>
      <p:bldP spid="21" grpId="0" build="p"/>
      <p:bldP spid="2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араллелограмм 18"/>
          <p:cNvSpPr/>
          <p:nvPr/>
        </p:nvSpPr>
        <p:spPr>
          <a:xfrm rot="5400000">
            <a:off x="-3177381" y="3177381"/>
            <a:ext cx="6848475" cy="493713"/>
          </a:xfrm>
          <a:prstGeom prst="parallelogram">
            <a:avLst>
              <a:gd name="adj" fmla="val 109657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7" name="Параллелограмм 16"/>
          <p:cNvSpPr/>
          <p:nvPr/>
        </p:nvSpPr>
        <p:spPr>
          <a:xfrm>
            <a:off x="22225" y="384175"/>
            <a:ext cx="9074150" cy="812800"/>
          </a:xfrm>
          <a:prstGeom prst="parallelogram">
            <a:avLst>
              <a:gd name="adj" fmla="val 57371"/>
            </a:avLst>
          </a:prstGeom>
          <a:solidFill>
            <a:srgbClr val="0A5B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11269" name="Группа 1"/>
          <p:cNvGrpSpPr>
            <a:grpSpLocks/>
          </p:cNvGrpSpPr>
          <p:nvPr/>
        </p:nvGrpSpPr>
        <p:grpSpPr bwMode="auto">
          <a:xfrm>
            <a:off x="-107950" y="-26988"/>
            <a:ext cx="9274175" cy="558801"/>
            <a:chOff x="-114300" y="-16231"/>
            <a:chExt cx="9274175" cy="559209"/>
          </a:xfrm>
        </p:grpSpPr>
        <p:grpSp>
          <p:nvGrpSpPr>
            <p:cNvPr id="11277" name="Группа 1"/>
            <p:cNvGrpSpPr>
              <a:grpSpLocks/>
            </p:cNvGrpSpPr>
            <p:nvPr/>
          </p:nvGrpSpPr>
          <p:grpSpPr bwMode="auto">
            <a:xfrm>
              <a:off x="-114300" y="-16231"/>
              <a:ext cx="9274175" cy="559209"/>
              <a:chOff x="-95075" y="-68313"/>
              <a:chExt cx="9254317" cy="588773"/>
            </a:xfrm>
          </p:grpSpPr>
          <p:pic>
            <p:nvPicPr>
              <p:cNvPr id="11279" name="Picture 75" descr="C:\Users\Разведка\Desktop\Рисунок12.png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95075" y="-68313"/>
                <a:ext cx="9254317" cy="5887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8531938" y="119025"/>
                <a:ext cx="565524" cy="369655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defTabSz="685800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sz="1264" b="1" dirty="0">
                  <a:gradFill flip="none" rotWithShape="1">
                    <a:gsLst>
                      <a:gs pos="0">
                        <a:prstClr val="white">
                          <a:lumMod val="85000"/>
                        </a:prstClr>
                      </a:gs>
                      <a:gs pos="50000">
                        <a:prstClr val="white">
                          <a:lumMod val="95000"/>
                        </a:prstClr>
                      </a:gs>
                      <a:gs pos="100000">
                        <a:prstClr val="white">
                          <a:shade val="100000"/>
                          <a:satMod val="115000"/>
                        </a:prstClr>
                      </a:gs>
                    </a:gsLst>
                    <a:lin ang="16200000" scaled="1"/>
                    <a:tileRect/>
                  </a:gradFill>
                  <a:latin typeface="Calibri"/>
                  <a:cs typeface="Arial" charset="0"/>
                </a:endParaRPr>
              </a:p>
            </p:txBody>
          </p:sp>
        </p:grpSp>
        <p:sp>
          <p:nvSpPr>
            <p:cNvPr id="6" name="Овал 5"/>
            <p:cNvSpPr>
              <a:spLocks/>
            </p:cNvSpPr>
            <p:nvPr/>
          </p:nvSpPr>
          <p:spPr bwMode="auto">
            <a:xfrm>
              <a:off x="8532813" y="148991"/>
              <a:ext cx="425450" cy="246242"/>
            </a:xfrm>
            <a:prstGeom prst="ellipse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anchor="ctr"/>
            <a:lstStyle/>
            <a:p>
              <a:pPr algn="ctr" defTabSz="641909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kern="0" dirty="0" smtClean="0">
                  <a:solidFill>
                    <a:prstClr val="white"/>
                  </a:solidFill>
                  <a:latin typeface="Arial "/>
                  <a:cs typeface="Angsana New" pitchFamily="18" charset="-34"/>
                </a:rPr>
                <a:t>21</a:t>
              </a:r>
              <a:endParaRPr lang="ru-RU" sz="1400" b="1" kern="0" dirty="0">
                <a:solidFill>
                  <a:prstClr val="white"/>
                </a:solidFill>
                <a:latin typeface="Arial "/>
                <a:cs typeface="Angsana New" pitchFamily="18" charset="-34"/>
              </a:endParaRPr>
            </a:p>
          </p:txBody>
        </p:sp>
      </p:grpSp>
      <p:pic>
        <p:nvPicPr>
          <p:cNvPr id="11270" name="Picture 2" descr="C:\Users\Пользователь\Desktop\12345\эмблема_самолет\1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0638"/>
            <a:ext cx="122555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1" name="Прямоугольник 31"/>
          <p:cNvSpPr>
            <a:spLocks noChangeArrowheads="1"/>
          </p:cNvSpPr>
          <p:nvPr/>
        </p:nvSpPr>
        <p:spPr bwMode="auto">
          <a:xfrm>
            <a:off x="22225" y="531813"/>
            <a:ext cx="90820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b="1" i="1">
                <a:solidFill>
                  <a:schemeClr val="bg1"/>
                </a:solidFill>
              </a:rPr>
              <a:t>ФИЛИАЛ ВОЕННОГО УЧЕБНО-НАУЧНОГО ЦЕНТРА ВОЕННО-ВОЗДУШНЫХ СИЛ</a:t>
            </a:r>
          </a:p>
          <a:p>
            <a:pPr algn="ctr"/>
            <a:r>
              <a:rPr lang="ru-RU" b="1" i="1">
                <a:solidFill>
                  <a:schemeClr val="bg1"/>
                </a:solidFill>
              </a:rPr>
              <a:t>«ВОЕННО-ВОЗДУШНАЯ АКАДЕМИЯ» в г. Челябинске</a:t>
            </a:r>
          </a:p>
        </p:txBody>
      </p:sp>
      <p:sp>
        <p:nvSpPr>
          <p:cNvPr id="11276" name="TextBox 46"/>
          <p:cNvSpPr txBox="1">
            <a:spLocks noChangeArrowheads="1"/>
          </p:cNvSpPr>
          <p:nvPr/>
        </p:nvSpPr>
        <p:spPr bwMode="auto">
          <a:xfrm>
            <a:off x="1931988" y="82550"/>
            <a:ext cx="52546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rebuchet MS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sz="1600" b="1">
                <a:solidFill>
                  <a:srgbClr val="092163"/>
                </a:solidFill>
              </a:rPr>
              <a:t>Министерство обороны Российской Федерации</a:t>
            </a:r>
          </a:p>
        </p:txBody>
      </p:sp>
      <p:pic>
        <p:nvPicPr>
          <p:cNvPr id="10243" name="Picture 3" descr="C:\Users\Пользователь\Desktop\12345\111111\55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"/>
          <a:stretch/>
        </p:blipFill>
        <p:spPr bwMode="auto">
          <a:xfrm>
            <a:off x="446089" y="1177925"/>
            <a:ext cx="8697911" cy="369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Группа 3"/>
          <p:cNvGrpSpPr/>
          <p:nvPr/>
        </p:nvGrpSpPr>
        <p:grpSpPr>
          <a:xfrm>
            <a:off x="493713" y="5301207"/>
            <a:ext cx="8610600" cy="1368153"/>
            <a:chOff x="468312" y="4173288"/>
            <a:chExt cx="6528495" cy="1076326"/>
          </a:xfrm>
        </p:grpSpPr>
        <p:sp>
          <p:nvSpPr>
            <p:cNvPr id="3" name="Стрелка вправо 2"/>
            <p:cNvSpPr/>
            <p:nvPr/>
          </p:nvSpPr>
          <p:spPr>
            <a:xfrm>
              <a:off x="468312" y="4173288"/>
              <a:ext cx="5975896" cy="1076325"/>
            </a:xfrm>
            <a:prstGeom prst="rightArrow">
              <a:avLst>
                <a:gd name="adj1" fmla="val 99548"/>
                <a:gd name="adj2" fmla="val 31793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0244" name="Picture 4" descr="C:\Users\Пользователь\Desktop\12345\111111\33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470" y="4173289"/>
              <a:ext cx="6510337" cy="1076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683568" y="3162030"/>
            <a:ext cx="42802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i="1" dirty="0" smtClean="0">
                <a:solidFill>
                  <a:srgbClr val="C00000"/>
                </a:solidFill>
              </a:rPr>
              <a:t>ПРИЁМНАЯ КОМИССИЯ:</a:t>
            </a:r>
          </a:p>
          <a:p>
            <a:pPr algn="r"/>
            <a:r>
              <a:rPr lang="ru-RU" sz="2200" b="1" dirty="0" err="1">
                <a:solidFill>
                  <a:srgbClr val="092163"/>
                </a:solidFill>
              </a:rPr>
              <a:t>г</a:t>
            </a:r>
            <a:r>
              <a:rPr lang="ru-RU" sz="2200" b="1" dirty="0" err="1" smtClean="0">
                <a:solidFill>
                  <a:srgbClr val="092163"/>
                </a:solidFill>
              </a:rPr>
              <a:t>.Челябинск</a:t>
            </a:r>
            <a:r>
              <a:rPr lang="ru-RU" sz="2200" b="1" dirty="0" smtClean="0">
                <a:solidFill>
                  <a:srgbClr val="092163"/>
                </a:solidFill>
              </a:rPr>
              <a:t>, Городок-11, д.1</a:t>
            </a:r>
            <a:endParaRPr lang="ru-RU" sz="2200" b="1" dirty="0">
              <a:solidFill>
                <a:srgbClr val="092163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87277" y="3994740"/>
            <a:ext cx="337599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b="1" dirty="0" smtClean="0">
                <a:solidFill>
                  <a:srgbClr val="C00000"/>
                </a:solidFill>
              </a:rPr>
              <a:t>+7 922 722 02 69</a:t>
            </a:r>
          </a:p>
          <a:p>
            <a:pPr algn="r"/>
            <a:r>
              <a:rPr lang="ru-RU" sz="2800" b="1" dirty="0" smtClean="0">
                <a:solidFill>
                  <a:srgbClr val="C00000"/>
                </a:solidFill>
              </a:rPr>
              <a:t>+7 351 724 03 00</a:t>
            </a:r>
          </a:p>
          <a:p>
            <a:endParaRPr lang="ru-RU" sz="2200" b="1" i="1" dirty="0"/>
          </a:p>
        </p:txBody>
      </p:sp>
    </p:spTree>
    <p:extLst>
      <p:ext uri="{BB962C8B-B14F-4D97-AF65-F5344CB8AC3E}">
        <p14:creationId xmlns:p14="http://schemas.microsoft.com/office/powerpoint/2010/main" val="172700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1747</TotalTime>
  <Words>654</Words>
  <Application>Microsoft Office PowerPoint</Application>
  <PresentationFormat>Экран (4:3)</PresentationFormat>
  <Paragraphs>131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172</cp:revision>
  <dcterms:created xsi:type="dcterms:W3CDTF">2024-05-13T09:25:33Z</dcterms:created>
  <dcterms:modified xsi:type="dcterms:W3CDTF">2024-08-29T08:37:37Z</dcterms:modified>
</cp:coreProperties>
</file>