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57" r:id="rId4"/>
    <p:sldId id="306" r:id="rId5"/>
    <p:sldId id="258" r:id="rId6"/>
    <p:sldId id="299" r:id="rId7"/>
    <p:sldId id="283" r:id="rId8"/>
    <p:sldId id="307" r:id="rId9"/>
    <p:sldId id="262" r:id="rId10"/>
    <p:sldId id="264" r:id="rId11"/>
    <p:sldId id="317" r:id="rId12"/>
    <p:sldId id="267" r:id="rId13"/>
    <p:sldId id="308" r:id="rId14"/>
    <p:sldId id="309" r:id="rId15"/>
    <p:sldId id="310" r:id="rId16"/>
    <p:sldId id="269" r:id="rId17"/>
    <p:sldId id="270" r:id="rId18"/>
    <p:sldId id="311" r:id="rId19"/>
    <p:sldId id="312" r:id="rId20"/>
    <p:sldId id="313" r:id="rId21"/>
    <p:sldId id="319" r:id="rId22"/>
    <p:sldId id="314" r:id="rId23"/>
    <p:sldId id="315" r:id="rId24"/>
    <p:sldId id="290" r:id="rId25"/>
    <p:sldId id="318" r:id="rId26"/>
    <p:sldId id="281" r:id="rId2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2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2" loCatId="pyramid" qsTypeId="urn:microsoft.com/office/officeart/2005/8/quickstyle/simple1#2" qsCatId="simple" csTypeId="urn:microsoft.com/office/officeart/2005/8/colors/accent4_5#2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2"/>
    <dgm:cxn modelId="{792CBD91-D1FA-4645-B0E6-1E344FDF5B5F}" type="presOf" srcId="{F014B99B-BC0F-4D51-AA35-03139CBC5BDF}" destId="{158BBE6D-1C8E-4142-827F-B1B32D20364B}" srcOrd="1" destOrd="0" presId="urn:microsoft.com/office/officeart/2005/8/layout/pyramid1#2"/>
    <dgm:cxn modelId="{CB6F3BE7-F153-4CED-8270-72A0F84A15F2}" type="presOf" srcId="{CBB2EDB4-08BF-49DB-9282-C363CE23E3D0}" destId="{8064A9E2-4365-4891-A563-4210D9FE6047}" srcOrd="1" destOrd="0" presId="urn:microsoft.com/office/officeart/2005/8/layout/pyramid1#2"/>
    <dgm:cxn modelId="{EBAC2FB6-06C0-4A9E-9E1C-FA45C82478E1}" type="presOf" srcId="{F014B99B-BC0F-4D51-AA35-03139CBC5BDF}" destId="{47753778-DDCD-4F66-8671-0963E55AC1AB}" srcOrd="0" destOrd="0" presId="urn:microsoft.com/office/officeart/2005/8/layout/pyramid1#2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2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2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2"/>
    <dgm:cxn modelId="{FC54928D-8489-45BE-A419-478DF3152712}" type="presParOf" srcId="{8C222443-D6D5-437E-8A06-7845FF64044F}" destId="{8E592AC7-B094-488F-86DE-8B46AA43A5F7}" srcOrd="0" destOrd="0" presId="urn:microsoft.com/office/officeart/2005/8/layout/pyramid1#2"/>
    <dgm:cxn modelId="{DC294B94-6F0D-4281-8DCC-7EE503DCE163}" type="presParOf" srcId="{8E592AC7-B094-488F-86DE-8B46AA43A5F7}" destId="{47753778-DDCD-4F66-8671-0963E55AC1AB}" srcOrd="0" destOrd="0" presId="urn:microsoft.com/office/officeart/2005/8/layout/pyramid1#2"/>
    <dgm:cxn modelId="{32B8B60D-2A65-4E4C-9F0F-98AF62A9611C}" type="presParOf" srcId="{8E592AC7-B094-488F-86DE-8B46AA43A5F7}" destId="{158BBE6D-1C8E-4142-827F-B1B32D20364B}" srcOrd="1" destOrd="0" presId="urn:microsoft.com/office/officeart/2005/8/layout/pyramid1#2"/>
    <dgm:cxn modelId="{4C8D2E90-553F-4C69-9633-5DB19C6B4730}" type="presParOf" srcId="{8C222443-D6D5-437E-8A06-7845FF64044F}" destId="{08609C55-E487-4600-AFD0-8994D3888F22}" srcOrd="1" destOrd="0" presId="urn:microsoft.com/office/officeart/2005/8/layout/pyramid1#2"/>
    <dgm:cxn modelId="{9AE41948-5B39-48DA-8B26-40AF888C607C}" type="presParOf" srcId="{08609C55-E487-4600-AFD0-8994D3888F22}" destId="{7099C5AD-A666-455F-9144-31509FAE35FB}" srcOrd="0" destOrd="0" presId="urn:microsoft.com/office/officeart/2005/8/layout/pyramid1#2"/>
    <dgm:cxn modelId="{EDA768DD-D368-40A1-A0BA-204DC4265C49}" type="presParOf" srcId="{08609C55-E487-4600-AFD0-8994D3888F22}" destId="{8064A9E2-4365-4891-A563-4210D9FE6047}" srcOrd="1" destOrd="0" presId="urn:microsoft.com/office/officeart/2005/8/layout/pyramid1#2"/>
    <dgm:cxn modelId="{EE52A2AF-CD13-415D-9E54-7F7697F26A0C}" type="presParOf" srcId="{8C222443-D6D5-437E-8A06-7845FF64044F}" destId="{4E66420A-6794-4210-A8DC-A681DFE94B26}" srcOrd="2" destOrd="0" presId="urn:microsoft.com/office/officeart/2005/8/layout/pyramid1#2"/>
    <dgm:cxn modelId="{3162D02E-FA21-4300-B51B-7304BA500A88}" type="presParOf" srcId="{4E66420A-6794-4210-A8DC-A681DFE94B26}" destId="{3405B94A-B110-4EB0-B99D-680A85764021}" srcOrd="0" destOrd="0" presId="urn:microsoft.com/office/officeart/2005/8/layout/pyramid1#2"/>
    <dgm:cxn modelId="{48E779E7-74C8-4ED9-B4DB-8D03ECADD262}" type="presParOf" srcId="{4E66420A-6794-4210-A8DC-A681DFE94B26}" destId="{EB789FCB-B92C-4A52-BB06-4A95FA62001B}" srcOrd="1" destOrd="0" presId="urn:microsoft.com/office/officeart/2005/8/layout/pyramid1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2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23E70-447A-4999-96DF-E1B9BC0E1E23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9649F-87E7-4D2B-9E19-30D4254A5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856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9649F-87E7-4D2B-9E19-30D4254A51A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43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5.jpeg"/><Relationship Id="rId4" Type="http://schemas.openxmlformats.org/officeDocument/2006/relationships/image" Target="../media/image22.jpeg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ldNum"/>
          </p:nvPr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7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79" name="TextBox 10"/>
          <p:cNvSpPr/>
          <p:nvPr/>
        </p:nvSpPr>
        <p:spPr>
          <a:xfrm>
            <a:off x="587880" y="836280"/>
            <a:ext cx="81108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0" name="TextBox 11"/>
          <p:cNvSpPr/>
          <p:nvPr/>
        </p:nvSpPr>
        <p:spPr>
          <a:xfrm>
            <a:off x="747000" y="1340640"/>
            <a:ext cx="762336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tx1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Челябинской области </a:t>
            </a:r>
          </a:p>
        </p:txBody>
      </p:sp>
      <p:sp>
        <p:nvSpPr>
          <p:cNvPr id="81" name="TextBox 12"/>
          <p:cNvSpPr/>
          <p:nvPr/>
        </p:nvSpPr>
        <p:spPr>
          <a:xfrm>
            <a:off x="3963420" y="5128276"/>
            <a:ext cx="4851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 ГБПОУ «МПК»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О.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Ю.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2" name="TextBox 13"/>
          <p:cNvSpPr/>
          <p:nvPr/>
        </p:nvSpPr>
        <p:spPr>
          <a:xfrm>
            <a:off x="827515" y="2924740"/>
            <a:ext cx="7623360" cy="13811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 процесса планирования рабочего времени административного состава ГБПОУ «МПК»</a:t>
            </a:r>
            <a:endParaRPr lang="ru-RU" altLang="en-US" sz="2800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6"/>
          <p:cNvSpPr/>
          <p:nvPr/>
        </p:nvSpPr>
        <p:spPr>
          <a:xfrm>
            <a:off x="2393640" y="6028560"/>
            <a:ext cx="399528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Магнитогорск -2023 г.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89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705" y="44450"/>
            <a:ext cx="676275" cy="81915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863601"/>
            <a:ext cx="8280919" cy="530352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2123728" y="571585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 команда проекта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141798" y="2046642"/>
            <a:ext cx="1497714" cy="2669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Кустыбаев Дмитрий Артурович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" b="11638"/>
          <a:stretch>
            <a:fillRect/>
          </a:stretch>
        </p:blipFill>
        <p:spPr bwMode="auto">
          <a:xfrm>
            <a:off x="2170574" y="2081654"/>
            <a:ext cx="1440160" cy="188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038761" y="3992971"/>
            <a:ext cx="170378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 директора по УР,</a:t>
            </a:r>
          </a:p>
          <a:p>
            <a:pPr algn="ctr"/>
            <a:r>
              <a:rPr lang="ru-RU" sz="1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Кустыбаев</a:t>
            </a:r>
            <a:endParaRPr lang="ru-RU" sz="10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Артурович</a:t>
            </a:r>
          </a:p>
          <a:p>
            <a:pPr algn="ctr"/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7320" y="1916247"/>
            <a:ext cx="18427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949531" y="2503590"/>
            <a:ext cx="1497714" cy="2669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652120" y="2503590"/>
            <a:ext cx="1497714" cy="2669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380312" y="2492753"/>
            <a:ext cx="1497714" cy="2669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892105" y="4509120"/>
            <a:ext cx="17037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правовым отделением</a:t>
            </a: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Рахимова</a:t>
            </a: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Лилия </a:t>
            </a:r>
            <a:r>
              <a:rPr lang="ru-RU" sz="1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Мухаметовна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549083" y="4523358"/>
            <a:ext cx="17037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отделением </a:t>
            </a:r>
            <a:r>
              <a:rPr lang="ru-RU" sz="9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ИБиПТ</a:t>
            </a:r>
            <a:endParaRPr lang="ru-RU" sz="9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Артемьева </a:t>
            </a: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Алена Игоревна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309098" y="4517504"/>
            <a:ext cx="170378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дошкольным отделением</a:t>
            </a:r>
          </a:p>
          <a:p>
            <a:pPr algn="ctr"/>
            <a:r>
              <a:rPr lang="ru-RU" sz="1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Мадикова</a:t>
            </a:r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Дмитриевна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8" name="Picture 6" descr="Мадикова Елена Дмитриевн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" b="3728"/>
          <a:stretch>
            <a:fillRect/>
          </a:stretch>
        </p:blipFill>
        <p:spPr bwMode="auto">
          <a:xfrm>
            <a:off x="7421424" y="2553442"/>
            <a:ext cx="1424885" cy="195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/>
          <a:srcRect b="10430"/>
          <a:stretch>
            <a:fillRect/>
          </a:stretch>
        </p:blipFill>
        <p:spPr>
          <a:xfrm>
            <a:off x="3985238" y="2544329"/>
            <a:ext cx="1426299" cy="196479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7"/>
          <a:srcRect b="3510"/>
          <a:stretch>
            <a:fillRect/>
          </a:stretch>
        </p:blipFill>
        <p:spPr>
          <a:xfrm>
            <a:off x="5697730" y="2567849"/>
            <a:ext cx="1386932" cy="1979216"/>
          </a:xfrm>
          <a:prstGeom prst="rect">
            <a:avLst/>
          </a:prstGeom>
        </p:spPr>
      </p:pic>
      <p:sp>
        <p:nvSpPr>
          <p:cNvPr id="9" name="TextBox 24"/>
          <p:cNvSpPr txBox="1"/>
          <p:nvPr/>
        </p:nvSpPr>
        <p:spPr>
          <a:xfrm>
            <a:off x="2195820" y="1409517"/>
            <a:ext cx="15093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</a:p>
        </p:txBody>
      </p:sp>
      <p:sp>
        <p:nvSpPr>
          <p:cNvPr id="23" name="PlaceHolder 2"/>
          <p:cNvSpPr txBox="1">
            <a:spLocks/>
          </p:cNvSpPr>
          <p:nvPr/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3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0" name="Изображение 2"/>
          <p:cNvPicPr/>
          <p:nvPr/>
        </p:nvPicPr>
        <p:blipFill>
          <a:blip r:embed="rId4"/>
          <a:srcRect l="45430" t="80398" r="23668" b="1441"/>
          <a:stretch>
            <a:fillRect/>
          </a:stretch>
        </p:blipFill>
        <p:spPr>
          <a:xfrm>
            <a:off x="4396105" y="5053965"/>
            <a:ext cx="1224405" cy="1008380"/>
          </a:xfrm>
          <a:prstGeom prst="rect">
            <a:avLst/>
          </a:prstGeom>
          <a:ln w="0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676136"/>
            <a:ext cx="4176464" cy="567263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4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5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65225" y="-27940"/>
            <a:ext cx="8229600" cy="50863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31376" y="544840"/>
            <a:ext cx="8747760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Стенд </a:t>
            </a:r>
            <a:r>
              <a:rPr lang="ru-RU" alt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проекта</a:t>
            </a:r>
            <a:endParaRPr lang="ru-RU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46" y="1121699"/>
            <a:ext cx="8787487" cy="4494545"/>
          </a:xfrm>
          <a:prstGeom prst="rect">
            <a:avLst/>
          </a:prstGeom>
        </p:spPr>
      </p:pic>
      <p:sp>
        <p:nvSpPr>
          <p:cNvPr id="16" name="PlaceHolder 2"/>
          <p:cNvSpPr txBox="1">
            <a:spLocks/>
          </p:cNvSpPr>
          <p:nvPr/>
        </p:nvSpPr>
        <p:spPr>
          <a:xfrm>
            <a:off x="8557530" y="6335275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5</a:t>
            </a:r>
            <a:endParaRPr lang="ru-RU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729612" y="831888"/>
            <a:ext cx="5904736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Дорожная карта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20" y="1556792"/>
            <a:ext cx="8928040" cy="2448272"/>
          </a:xfrm>
          <a:prstGeom prst="rect">
            <a:avLst/>
          </a:prstGeom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6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1475798" y="1068563"/>
            <a:ext cx="642937" cy="396399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3308833" y="3713386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199258" y="5225208"/>
            <a:ext cx="1820209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процесса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оптимизации – 1 неделя</a:t>
            </a: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/>
        </p:nvGraphicFramePr>
        <p:xfrm>
          <a:off x="1307439" y="1475894"/>
          <a:ext cx="1751856" cy="128513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Администрация, участники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планирования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/>
        </p:nvGraphicFramePr>
        <p:xfrm>
          <a:off x="2123940" y="4941168"/>
          <a:ext cx="6578746" cy="175100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578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1. Заполнение единого планирования на месяц, потеря информации по техническим причинам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2. Корректировка месячных планов</a:t>
                      </a:r>
                      <a:r>
                        <a:rPr lang="ru-RU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 в течении длительного периода.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3. Не</a:t>
                      </a:r>
                      <a:r>
                        <a:rPr lang="ru-RU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однократное с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огласование календаря мероприятий между структурными подразделениями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Длительное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передачи информации внутри структурных подразделений</a:t>
                      </a: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Отсутствие наглядности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периодам</a:t>
                      </a: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698015" y="1414458"/>
            <a:ext cx="231775" cy="132207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8389020" y="3255854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63201" y="4567064"/>
            <a:ext cx="3457575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383782" y="464157"/>
            <a:ext cx="889362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процесса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рабочего времени административного состава ГБПОУ «МПК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/>
        </p:nvGraphicFramePr>
        <p:xfrm>
          <a:off x="3329878" y="1481858"/>
          <a:ext cx="1751856" cy="12324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Отправка плана</a:t>
                      </a:r>
                    </a:p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заместителю директора по НМР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/>
        </p:nvGraphicFramePr>
        <p:xfrm>
          <a:off x="5332466" y="1494376"/>
          <a:ext cx="1751856" cy="12137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 директора НМР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общего плана колледжа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дня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/>
        </p:nvGraphicFramePr>
        <p:xfrm>
          <a:off x="7335640" y="1475508"/>
          <a:ext cx="1751856" cy="12324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Редактирование с целью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исключения наложений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141267"/>
              </p:ext>
            </p:extLst>
          </p:nvPr>
        </p:nvGraphicFramePr>
        <p:xfrm>
          <a:off x="1823440" y="3299546"/>
          <a:ext cx="1474169" cy="132782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74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255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8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Рассылка плана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колледжа всем структурным подразделениям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74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793495"/>
              </p:ext>
            </p:extLst>
          </p:nvPr>
        </p:nvGraphicFramePr>
        <p:xfrm>
          <a:off x="3657550" y="3282927"/>
          <a:ext cx="1325278" cy="140008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25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Внесение изменений в план при необходимости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Еженедельно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29206"/>
              </p:ext>
            </p:extLst>
          </p:nvPr>
        </p:nvGraphicFramePr>
        <p:xfrm>
          <a:off x="5342769" y="3309742"/>
          <a:ext cx="1197397" cy="128513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97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Получение изменений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687531"/>
              </p:ext>
            </p:extLst>
          </p:nvPr>
        </p:nvGraphicFramePr>
        <p:xfrm>
          <a:off x="6882077" y="3308689"/>
          <a:ext cx="1189540" cy="134701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89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4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72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Корректировка планов внутри структур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93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576215" y="108381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749084" y="1090431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890099" y="108961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70222" y="298366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1929357" y="290118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3897683" y="286939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5520962" y="292256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5075877" y="1966050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7092386" y="201874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3059398" y="190952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986400" y="370839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535882" y="3742819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49886"/>
              </p:ext>
            </p:extLst>
          </p:nvPr>
        </p:nvGraphicFramePr>
        <p:xfrm>
          <a:off x="150520" y="3347179"/>
          <a:ext cx="1325278" cy="12150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25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5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Утверждение плана и издание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локального акта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день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Стрелка вправо 34"/>
          <p:cNvSpPr/>
          <p:nvPr/>
        </p:nvSpPr>
        <p:spPr>
          <a:xfrm>
            <a:off x="1495022" y="369115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6948360" y="294032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39" name="Двойная стрелка вверх/вниз 38"/>
          <p:cNvSpPr/>
          <p:nvPr/>
        </p:nvSpPr>
        <p:spPr>
          <a:xfrm>
            <a:off x="775796" y="1143753"/>
            <a:ext cx="708711" cy="179924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5"/>
          <p:cNvSpPr txBox="1"/>
          <p:nvPr/>
        </p:nvSpPr>
        <p:spPr>
          <a:xfrm rot="16200000">
            <a:off x="238291" y="1890535"/>
            <a:ext cx="1783720" cy="223626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Двойная стрелка вверх/вниз 40"/>
          <p:cNvSpPr/>
          <p:nvPr/>
        </p:nvSpPr>
        <p:spPr>
          <a:xfrm>
            <a:off x="7898143" y="2945848"/>
            <a:ext cx="634893" cy="2067328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5"/>
          <p:cNvSpPr txBox="1"/>
          <p:nvPr/>
        </p:nvSpPr>
        <p:spPr>
          <a:xfrm rot="16200000">
            <a:off x="7125024" y="3860916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</a:t>
            </a: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эл.календаря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laceHolder 2"/>
          <p:cNvSpPr txBox="1">
            <a:spLocks/>
          </p:cNvSpPr>
          <p:nvPr/>
        </p:nvSpPr>
        <p:spPr>
          <a:xfrm>
            <a:off x="8609760" y="6379200"/>
            <a:ext cx="40932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7</a:t>
            </a:r>
            <a:endParaRPr lang="ru-RU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8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13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404745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251995" y="689735"/>
            <a:ext cx="8893080" cy="6426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  <a:sym typeface="+mn-ea"/>
              </a:rPr>
              <a:t> №1</a:t>
            </a:r>
            <a:r>
              <a:rPr lang="ru-RU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b="0" strike="noStrike" spc="-1">
              <a:latin typeface="Arial" panose="020B0604020202020204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t="29276" r="21651" b="10825"/>
          <a:stretch/>
        </p:blipFill>
        <p:spPr>
          <a:xfrm>
            <a:off x="292026" y="1038285"/>
            <a:ext cx="8744470" cy="52710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/>
          </p:nvPr>
        </p:nvSpPr>
        <p:spPr>
          <a:xfrm>
            <a:off x="8360503" y="6283091"/>
            <a:ext cx="602576" cy="357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9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47" name="Прямоугольник 5"/>
          <p:cNvSpPr/>
          <p:nvPr/>
        </p:nvSpPr>
        <p:spPr>
          <a:xfrm>
            <a:off x="286920" y="544320"/>
            <a:ext cx="8893080" cy="6426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№1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48" y="1114731"/>
            <a:ext cx="8839903" cy="4474609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55576" y="2420888"/>
            <a:ext cx="784887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419129" y="2426347"/>
            <a:ext cx="642937" cy="396399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933002"/>
              </p:ext>
            </p:extLst>
          </p:nvPr>
        </p:nvGraphicFramePr>
        <p:xfrm>
          <a:off x="1461874" y="3132682"/>
          <a:ext cx="2570496" cy="216852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570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4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участники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30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планирования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172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часа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736990" y="3071804"/>
            <a:ext cx="420475" cy="2229403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596336" y="3068960"/>
            <a:ext cx="432048" cy="223224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179312" y="923262"/>
            <a:ext cx="8893621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«Планирование рабочего времени административного состава ГБПОУ «МПК»</a:t>
            </a:r>
          </a:p>
        </p:txBody>
      </p:sp>
      <p:graphicFrame>
        <p:nvGraphicFramePr>
          <p:cNvPr id="107" name="Таблица 106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2525979"/>
              </p:ext>
            </p:extLst>
          </p:nvPr>
        </p:nvGraphicFramePr>
        <p:xfrm>
          <a:off x="4716016" y="3132682"/>
          <a:ext cx="2389607" cy="216852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89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4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72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Корректировка 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планов внутри структур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61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5795271" y="242634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21" name="Стрелка вправо 120"/>
          <p:cNvSpPr/>
          <p:nvPr/>
        </p:nvSpPr>
        <p:spPr>
          <a:xfrm>
            <a:off x="4120035" y="4077072"/>
            <a:ext cx="548814" cy="451290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10</a:t>
            </a:r>
            <a:endParaRPr lang="ru-RU" b="0" strike="noStrike" spc="-1" dirty="0">
              <a:latin typeface="Times New Roman" panose="02020603050405020304"/>
            </a:endParaRPr>
          </a:p>
        </p:txBody>
      </p:sp>
      <p:sp>
        <p:nvSpPr>
          <p:cNvPr id="5" name="Двойная стрелка вверх/вниз 4"/>
          <p:cNvSpPr/>
          <p:nvPr/>
        </p:nvSpPr>
        <p:spPr>
          <a:xfrm>
            <a:off x="988588" y="2751948"/>
            <a:ext cx="694975" cy="2929991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5"/>
          <p:cNvSpPr txBox="1"/>
          <p:nvPr/>
        </p:nvSpPr>
        <p:spPr>
          <a:xfrm rot="16200000">
            <a:off x="244331" y="4004481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Двойная стрелка вверх/вниз 24"/>
          <p:cNvSpPr/>
          <p:nvPr/>
        </p:nvSpPr>
        <p:spPr>
          <a:xfrm>
            <a:off x="6948360" y="2728493"/>
            <a:ext cx="805239" cy="2929991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5"/>
          <p:cNvSpPr txBox="1"/>
          <p:nvPr/>
        </p:nvSpPr>
        <p:spPr>
          <a:xfrm rot="16200000">
            <a:off x="5606383" y="4034062"/>
            <a:ext cx="3489192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</a:t>
            </a: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эл.календаря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sldNum"/>
          </p:nvPr>
        </p:nvSpPr>
        <p:spPr>
          <a:xfrm>
            <a:off x="8460432" y="6429240"/>
            <a:ext cx="530568" cy="252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11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17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75" name="Прямоугольник 5"/>
          <p:cNvSpPr/>
          <p:nvPr/>
        </p:nvSpPr>
        <p:spPr>
          <a:xfrm>
            <a:off x="2124355" y="740610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Диаграмма Исикавы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64" y="1190027"/>
            <a:ext cx="8025480" cy="51176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23528" y="1297273"/>
          <a:ext cx="8568952" cy="4432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4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1. Заполнение единого планирования на месяц, потеря информации по техническим причинам</a:t>
                      </a:r>
                    </a:p>
                  </a:txBody>
                  <a:tcPr marL="68580" marR="68580" marT="0" marB="0" anchor="ctr">
                    <a:solidFill>
                      <a:srgbClr val="9EE0FE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just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Отсутствие единого и своевременного коллективного планирования структурных подразделений</a:t>
                      </a:r>
                    </a:p>
                    <a:p>
                      <a:pPr algn="just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Отсутствия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единого подхода к планированию (например доска задач)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 anchor="ctr">
                    <a:solidFill>
                      <a:srgbClr val="9EE0FE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программного обеспечения, позволяющего вести</a:t>
                      </a: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онлайн-планирование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Разграничение доступа пользователей по уровням к онлайн-планированию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электронной  системы планирования в работу структурных подразделений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 anchor="ctr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2. Корректировка месячных планов</a:t>
                      </a:r>
                      <a:r>
                        <a:rPr lang="ru-RU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 в течение длительного периода.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3. Не</a:t>
                      </a:r>
                      <a:r>
                        <a:rPr lang="ru-RU" sz="14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однократное с</a:t>
                      </a: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огласование календаря мероприятий между структурными подразделениями</a:t>
                      </a:r>
                    </a:p>
                  </a:txBody>
                  <a:tcPr marL="68580" marR="68580" marT="0" marB="0" anchor="ctr">
                    <a:solidFill>
                      <a:srgbClr val="9EE0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Длительное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передачи информации внутри структурных подразделений</a:t>
                      </a: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Отсутствие наглядности</a:t>
                      </a:r>
                      <a:r>
                        <a:rPr lang="ru-RU" altLang="ru-RU" sz="14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периодам</a:t>
                      </a:r>
                      <a:endParaRPr lang="ru-RU" alt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 anchor="ctr">
                    <a:solidFill>
                      <a:srgbClr val="9EE0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438" marR="91438" marT="45739" marB="45739" anchor="ctr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12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788578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12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825696" y="3241182"/>
            <a:ext cx="3865563" cy="2846883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Заполнение единого планирования на месяц, потеря информации по техническим причинам</a:t>
            </a:r>
          </a:p>
          <a:p>
            <a:pPr font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Корректировка месячных планов в течение длительного периода</a:t>
            </a:r>
          </a:p>
          <a:p>
            <a:pPr font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Неоднократное согласование календаря мероприятий между структурными подразделениями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Длительное время передачи информации внутри структурных подразделений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Отсутствие наглядности по периодам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1000100" y="550625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812206" y="55062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707062" y="554355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1280975" y="479715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2707062" y="4836305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5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13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6759218" y="4162771"/>
            <a:ext cx="218574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1 день</a:t>
            </a: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6015793" y="3776980"/>
            <a:ext cx="212391" cy="1241821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865132" y="1865058"/>
            <a:ext cx="253162" cy="130954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169120" y="201741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-135125" y="662365"/>
            <a:ext cx="8893621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целевого состояния процесса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рабочего времени административного состава ГБПОУ «МПК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838497" y="157300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3276188" y="2377862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5370619" y="2325956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986713" y="158398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5189220"/>
            <a:ext cx="4441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1750" y="5532755"/>
          <a:ext cx="9112250" cy="10001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1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Составление плана подразумевает ежедневное отображение изменений, наложений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Структурным</a:t>
                      </a:r>
                      <a:r>
                        <a:rPr lang="ru-RU" altLang="ru-RU" sz="1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подразделениям разграничивается доступ к редактированию информации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Еженедельно на оперативном</a:t>
                      </a:r>
                      <a:r>
                        <a:rPr lang="ru-RU" altLang="ru-RU" sz="10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совещании уходит необходимость в оповещении всех подразделений, все изменения отображаются автоматически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Доступность и наглядность плана работы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5699125" y="1760220"/>
            <a:ext cx="3382010" cy="15259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51055"/>
              </p:ext>
            </p:extLst>
          </p:nvPr>
        </p:nvGraphicFramePr>
        <p:xfrm>
          <a:off x="1475799" y="1916472"/>
          <a:ext cx="1751856" cy="128513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Администрация, участники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планирования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часа.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3563841" y="1988862"/>
          <a:ext cx="1751856" cy="10664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Заполнение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онлайн календаря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час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882005" y="1765935"/>
          <a:ext cx="1285240" cy="155384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 директора по НМР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общего плана колледжа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час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4" name="Таблица 53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524750" y="1784350"/>
          <a:ext cx="1397000" cy="153543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Поиск и исключение наложений в плане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минут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6644628" y="136466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57" name="Стрелка вправо 56"/>
          <p:cNvSpPr/>
          <p:nvPr/>
        </p:nvSpPr>
        <p:spPr>
          <a:xfrm>
            <a:off x="7174616" y="2310606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0" name="Таблица 59"/>
          <p:cNvGraphicFramePr>
            <a:graphicFrameLocks noGrp="1"/>
          </p:cNvGraphicFramePr>
          <p:nvPr/>
        </p:nvGraphicFramePr>
        <p:xfrm>
          <a:off x="1763688" y="3868530"/>
          <a:ext cx="1751856" cy="12324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еженедельных корректировок 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Каждый понедельник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1" name="Таблица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77702"/>
              </p:ext>
            </p:extLst>
          </p:nvPr>
        </p:nvGraphicFramePr>
        <p:xfrm>
          <a:off x="3887199" y="3789020"/>
          <a:ext cx="1759585" cy="12324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Получение изменений,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распространение внутри структур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304240" y="347470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2325243" y="345665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67" name="Стрелка вправо 66"/>
          <p:cNvSpPr/>
          <p:nvPr/>
        </p:nvSpPr>
        <p:spPr>
          <a:xfrm>
            <a:off x="1403648" y="4262233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5302"/>
              </p:ext>
            </p:extLst>
          </p:nvPr>
        </p:nvGraphicFramePr>
        <p:xfrm>
          <a:off x="83376" y="3879624"/>
          <a:ext cx="1325278" cy="12150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25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5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Утверждение плана и издание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локального акта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мин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Стрелка вправо 32"/>
          <p:cNvSpPr/>
          <p:nvPr/>
        </p:nvSpPr>
        <p:spPr>
          <a:xfrm>
            <a:off x="3515544" y="4305787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441658" y="3388541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14</a:t>
            </a:r>
            <a:endParaRPr lang="ru-RU" b="0" strike="noStrike" spc="-1" dirty="0">
              <a:latin typeface="Times New Roman" panose="02020603050405020304"/>
            </a:endParaRPr>
          </a:p>
        </p:txBody>
      </p:sp>
      <p:sp>
        <p:nvSpPr>
          <p:cNvPr id="35" name="Двойная стрелка вверх/вниз 34"/>
          <p:cNvSpPr/>
          <p:nvPr/>
        </p:nvSpPr>
        <p:spPr>
          <a:xfrm>
            <a:off x="936598" y="1517157"/>
            <a:ext cx="694975" cy="2017810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войная стрелка вверх/вниз 35"/>
          <p:cNvSpPr/>
          <p:nvPr/>
        </p:nvSpPr>
        <p:spPr>
          <a:xfrm>
            <a:off x="5479984" y="3404074"/>
            <a:ext cx="699847" cy="2036189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5"/>
          <p:cNvSpPr txBox="1"/>
          <p:nvPr/>
        </p:nvSpPr>
        <p:spPr>
          <a:xfrm rot="16200000">
            <a:off x="183491" y="2430348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5"/>
          <p:cNvSpPr txBox="1"/>
          <p:nvPr/>
        </p:nvSpPr>
        <p:spPr>
          <a:xfrm rot="16200000">
            <a:off x="4725663" y="4285949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</a:t>
            </a: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эл.календаря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Num"/>
          </p:nvPr>
        </p:nvSpPr>
        <p:spPr>
          <a:xfrm>
            <a:off x="8532440" y="6429240"/>
            <a:ext cx="458560" cy="240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15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18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9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660" y="476417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2" name="Прямоугольник 5"/>
          <p:cNvSpPr/>
          <p:nvPr/>
        </p:nvSpPr>
        <p:spPr>
          <a:xfrm>
            <a:off x="97920" y="62028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№2</a:t>
            </a:r>
            <a:endParaRPr lang="ru-RU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8797"/>
          <a:stretch/>
        </p:blipFill>
        <p:spPr>
          <a:xfrm>
            <a:off x="275729" y="1700808"/>
            <a:ext cx="8715271" cy="349771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Num"/>
          </p:nvPr>
        </p:nvSpPr>
        <p:spPr>
          <a:xfrm>
            <a:off x="8457423" y="6429240"/>
            <a:ext cx="533577" cy="240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16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19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9" name="Прямоугольник 5"/>
          <p:cNvSpPr/>
          <p:nvPr/>
        </p:nvSpPr>
        <p:spPr>
          <a:xfrm>
            <a:off x="97920" y="69264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Производственый анализ №2</a:t>
            </a:r>
            <a:endParaRPr lang="ru-RU" sz="24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0" y="1190736"/>
            <a:ext cx="8843975" cy="42544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Изображение 22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17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одержимое 6"/>
          <p:cNvGraphicFramePr>
            <a:graphicFrameLocks noGrp="1"/>
          </p:cNvGraphicFramePr>
          <p:nvPr>
            <p:ph idx="1"/>
          </p:nvPr>
        </p:nvGraphicFramePr>
        <p:xfrm>
          <a:off x="17648" y="1073238"/>
          <a:ext cx="9108504" cy="5979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9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4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29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918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 Проблема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Ответственный</a:t>
                      </a:r>
                      <a:r>
                        <a:rPr lang="ru-RU" sz="1300" baseline="0" dirty="0"/>
                        <a:t> </a:t>
                      </a:r>
                      <a:endParaRPr lang="ru-RU"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срок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Ожидаемый результат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4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1. Заполнение единого планирования на месяц, потеря информации по техническим причинам</a:t>
                      </a:r>
                    </a:p>
                  </a:txBody>
                  <a:tcPr marL="68580" marR="68580" marT="0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у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становка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программного обеспечения команде проекта. 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команды проекта и участников процесса в рамках одного структурного подразделения на электронной платформе. 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тестовой версии по ведению плана в рамках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одного структурного подразделения.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Демонстрация лучшей практики по ведению онлайн-календаря всем структурным подразделениям.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инструкции по работе в электронной платформе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проекта, команда проекта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Февраль-март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Выбрана платформа для ведения онлайн-календаря.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Внедрена система в рамках одного структурного подразделения.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Получена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кономия материальных и временных ресурсов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рамках одного структурного подразделения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8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2. Корректировка месячных планов</a:t>
                      </a:r>
                      <a:r>
                        <a:rPr lang="ru-RU" sz="11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 в течение длительного периода.</a:t>
                      </a:r>
                      <a:endParaRPr lang="ru-RU" sz="1100" b="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AutoNum type="arabicPeriod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Регистрация административного состава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платформе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Разграничение прав доступа по заполнению единого плана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Заполнение ежемесячного плана на электронной платформе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наложений, корректировок в режиме онлайн на электронной платформе</a:t>
                      </a: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Руководители структурных подразделений,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проекта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Апрель 2023</a:t>
                      </a: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1.Одновременное заполнение планирования на месяц, 2.Оперативное внесение  корректировок и редактирования наложений</a:t>
                      </a: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8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3. Не</a:t>
                      </a:r>
                      <a:r>
                        <a:rPr lang="ru-RU" sz="1100" b="0" baseline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однократное с</a:t>
                      </a:r>
                      <a:r>
                        <a:rPr lang="ru-RU" sz="1100" b="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огласование календаря мероприятий между структурными подразделениями</a:t>
                      </a:r>
                    </a:p>
                  </a:txBody>
                  <a:tcPr marL="68580" marR="68580" marT="0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Применить электронную платформу позволяющую в режиме онлайн отслеживать и согласовывать внесение мероприятий руководителями структурных подразделений.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endParaRPr lang="ru-RU" sz="1100" b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Руководители структурных подразделений, 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проекта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Последовательное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аполнение плана не зависимо</a:t>
                      </a: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друг от друга.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ru-RU" sz="11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на заполнение и согласование мероприятий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16384" y="592372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17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18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одержимое 6"/>
          <p:cNvGraphicFramePr>
            <a:graphicFrameLocks noGrp="1"/>
          </p:cNvGraphicFramePr>
          <p:nvPr>
            <p:ph idx="1"/>
          </p:nvPr>
        </p:nvGraphicFramePr>
        <p:xfrm>
          <a:off x="179512" y="1012701"/>
          <a:ext cx="8784976" cy="3413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2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5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806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 Проблема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Ответственный</a:t>
                      </a:r>
                      <a:r>
                        <a:rPr lang="ru-RU" sz="1300" baseline="0" dirty="0"/>
                        <a:t> </a:t>
                      </a:r>
                      <a:endParaRPr lang="ru-RU"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срок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/>
                        <a:t>Ожидаемый результат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Длительное</a:t>
                      </a:r>
                      <a:r>
                        <a:rPr lang="ru-RU" alt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время передачи информации внутри структурных подразделений</a:t>
                      </a:r>
                      <a:endParaRPr lang="ru-RU" alt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Оперативное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</a:t>
                      </a: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несение корректировок в план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еженедельном оперативном совещании.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Внесение изменений в режиме онлайн на электронной платформе.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Подключение всех участников образовательного процесса к электронной версии плана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endParaRPr lang="ru-RU" sz="1200" b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Руководители структурных подразделений,</a:t>
                      </a:r>
                    </a:p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проекта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Сокращение времени передачи информации внутри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структурных подразделений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Отсутствие наглядности</a:t>
                      </a:r>
                      <a:r>
                        <a:rPr lang="ru-RU" alt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периодам</a:t>
                      </a:r>
                      <a:endParaRPr lang="ru-RU" alt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02" marR="91402" marT="45717" marB="45717"/>
                </a:tc>
                <a:tc>
                  <a:txBody>
                    <a:bodyPr/>
                    <a:lstStyle/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Предоставить доступ к просмотру электронного плана всем участникам образовательного процесса.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перевод планов календаря в афишу мероприятий</a:t>
                      </a:r>
                    </a:p>
                    <a:p>
                      <a:pPr marL="228600" marR="0" indent="-228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Руководители структурных подразделений,</a:t>
                      </a:r>
                    </a:p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 проекта</a:t>
                      </a:r>
                    </a:p>
                    <a:p>
                      <a:pPr algn="just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2023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Наглядность и доступность информации о плане работы колледжа по периодам (день,</a:t>
                      </a:r>
                      <a:r>
                        <a:rPr lang="ru-RU" sz="12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неделя, месяц, год)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16384" y="592372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18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panose="020B0604020202020204" pitchFamily="34" charset="0"/>
              </a:rPr>
              <a:t>19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844" y="2420892"/>
            <a:ext cx="39144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рабочая неделя (40ч.)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0B7B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день (8 часов)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 или  других ресурсов: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часа.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51520" y="4982770"/>
            <a:ext cx="82082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онлайн-календаря, где можно в режиме реального времени работать нескольким руководителям одновременно, заполнять ежегодный, ежемесячный и еженедельный планы, отслеживать и избегать наложение мероприятий</a:t>
            </a: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19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1388248"/>
            <a:ext cx="3425183" cy="457279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/>
          <a:srcRect t="19416" r="13333" b="6292"/>
          <a:stretch>
            <a:fillRect/>
          </a:stretch>
        </p:blipFill>
        <p:spPr>
          <a:xfrm>
            <a:off x="4659528" y="1556792"/>
            <a:ext cx="3721284" cy="179431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/>
          <a:srcRect t="20616" r="24777" b="11807"/>
          <a:stretch>
            <a:fillRect/>
          </a:stretch>
        </p:blipFill>
        <p:spPr>
          <a:xfrm>
            <a:off x="4747511" y="3964066"/>
            <a:ext cx="370495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8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3844" y="937507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19416" r="13333" b="6292"/>
          <a:stretch>
            <a:fillRect/>
          </a:stretch>
        </p:blipFill>
        <p:spPr>
          <a:xfrm>
            <a:off x="251519" y="1452656"/>
            <a:ext cx="8792649" cy="4239595"/>
          </a:xfrm>
          <a:prstGeom prst="rect">
            <a:avLst/>
          </a:prstGeom>
        </p:spPr>
      </p:pic>
      <p:sp>
        <p:nvSpPr>
          <p:cNvPr id="90" name="PlaceHolder 1"/>
          <p:cNvSpPr>
            <a:spLocks noGrp="1"/>
          </p:cNvSpPr>
          <p:nvPr/>
        </p:nvSpPr>
        <p:spPr>
          <a:xfrm>
            <a:off x="7454265" y="6461125"/>
            <a:ext cx="1626870" cy="36449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20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98918" y="674348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20616" r="24777" b="11807"/>
          <a:stretch>
            <a:fillRect/>
          </a:stretch>
        </p:blipFill>
        <p:spPr>
          <a:xfrm>
            <a:off x="1055649" y="2868028"/>
            <a:ext cx="6374271" cy="32210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1610" t="20265" r="12273" b="51879"/>
          <a:stretch>
            <a:fillRect/>
          </a:stretch>
        </p:blipFill>
        <p:spPr>
          <a:xfrm>
            <a:off x="1105374" y="1062077"/>
            <a:ext cx="6452675" cy="1174044"/>
          </a:xfrm>
          <a:prstGeom prst="rect">
            <a:avLst/>
          </a:prstGeom>
        </p:spPr>
      </p:pic>
      <p:sp>
        <p:nvSpPr>
          <p:cNvPr id="14" name="Заголовок 1"/>
          <p:cNvSpPr txBox="1"/>
          <p:nvPr/>
        </p:nvSpPr>
        <p:spPr>
          <a:xfrm>
            <a:off x="-462716" y="2088487"/>
            <a:ext cx="9778180" cy="66367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мероприятий по дням</a:t>
            </a:r>
          </a:p>
        </p:txBody>
      </p:sp>
      <p:sp>
        <p:nvSpPr>
          <p:cNvPr id="15" name="Заголовок 1"/>
          <p:cNvSpPr txBox="1"/>
          <p:nvPr/>
        </p:nvSpPr>
        <p:spPr>
          <a:xfrm>
            <a:off x="-557379" y="5921051"/>
            <a:ext cx="9778180" cy="66367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по структурным подразделениям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21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92532E1-9D31-4DC5-8331-3EDB8BAD6615}" type="slidenum">
              <a:rPr lang="ru-RU" b="0" strike="noStrike" spc="-1">
                <a:solidFill>
                  <a:srgbClr val="8B8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fld>
            <a:endParaRPr lang="ru-RU" sz="1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84320" y="65388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58541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3840" y="3213628"/>
            <a:ext cx="3582510" cy="2769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Выбор платформы для ведения онлайн-календаря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840" y="4322246"/>
            <a:ext cx="358251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Регистрация руководителей структурных подразделений, разграничение прав доступа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014" y="5561777"/>
            <a:ext cx="358251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Заполнение ключевых мероприятий на год по структурным подразделениям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42516" y="5540737"/>
            <a:ext cx="369013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Ежемесячные корректировки планов мероприятий (при необходимости)</a:t>
            </a:r>
          </a:p>
        </p:txBody>
      </p:sp>
      <p:sp>
        <p:nvSpPr>
          <p:cNvPr id="9" name="Стрелка: вниз 8"/>
          <p:cNvSpPr/>
          <p:nvPr/>
        </p:nvSpPr>
        <p:spPr>
          <a:xfrm>
            <a:off x="2968558" y="3603397"/>
            <a:ext cx="432048" cy="6092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16"/>
          <p:cNvSpPr/>
          <p:nvPr/>
        </p:nvSpPr>
        <p:spPr>
          <a:xfrm rot="16200000" flipV="1">
            <a:off x="4233990" y="4865238"/>
            <a:ext cx="547591" cy="2862432"/>
          </a:xfrm>
          <a:prstGeom prst="bentArrow">
            <a:avLst>
              <a:gd name="adj1" fmla="val 28432"/>
              <a:gd name="adj2" fmla="val 238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7" y="1777087"/>
            <a:ext cx="2168771" cy="133556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4427" y="1073672"/>
            <a:ext cx="82188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планирования рабочего времени административного состава ГБПОУ «МПК»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/>
            </a:r>
            <a:b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6570" y="6078763"/>
            <a:ext cx="216024" cy="4965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5464699" y="4725144"/>
            <a:ext cx="487722" cy="7668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0030" y="4137931"/>
            <a:ext cx="369013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Оперативное отслеживание наложений, уточнение расписания мероприятий, внесение корректировок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5496" y="2831104"/>
            <a:ext cx="3690130" cy="2585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Своевременное выполнение поставленных задач</a:t>
            </a:r>
          </a:p>
        </p:txBody>
      </p:sp>
      <p:sp>
        <p:nvSpPr>
          <p:cNvPr id="11" name="Стрелка: вниз 10"/>
          <p:cNvSpPr/>
          <p:nvPr/>
        </p:nvSpPr>
        <p:spPr>
          <a:xfrm>
            <a:off x="3003394" y="4904194"/>
            <a:ext cx="432048" cy="6092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rcRect l="26375" t="23411" r="26375" b="21713"/>
          <a:stretch>
            <a:fillRect/>
          </a:stretch>
        </p:blipFill>
        <p:spPr>
          <a:xfrm>
            <a:off x="1039134" y="3532454"/>
            <a:ext cx="1084594" cy="77634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/>
          <a:srcRect t="19416" r="13333" b="6292"/>
          <a:stretch>
            <a:fillRect/>
          </a:stretch>
        </p:blipFill>
        <p:spPr>
          <a:xfrm>
            <a:off x="1039134" y="4869334"/>
            <a:ext cx="1291292" cy="62262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t="20616" r="24777" b="11807"/>
          <a:stretch>
            <a:fillRect/>
          </a:stretch>
        </p:blipFill>
        <p:spPr>
          <a:xfrm>
            <a:off x="6348789" y="4674387"/>
            <a:ext cx="1967627" cy="81757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/>
          <a:srcRect l="1610" t="20265" r="12273" b="51879"/>
          <a:stretch>
            <a:fillRect/>
          </a:stretch>
        </p:blipFill>
        <p:spPr>
          <a:xfrm>
            <a:off x="5395496" y="3277965"/>
            <a:ext cx="3496984" cy="77634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45" y="1556792"/>
            <a:ext cx="2168771" cy="122553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77"/>
          <p:cNvSpPr/>
          <p:nvPr/>
        </p:nvSpPr>
        <p:spPr>
          <a:xfrm>
            <a:off x="8158588" y="4327288"/>
            <a:ext cx="373852" cy="1549984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706780" y="2044699"/>
            <a:ext cx="396355" cy="1519447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169120" y="201741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42" y="644777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395536" y="782301"/>
            <a:ext cx="8893621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после внедрения проекта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рабочего времени административного состава ГБПОУ «МПК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926022" y="157461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3250240" y="2635598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286121" y="15939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651883" y="2093493"/>
            <a:ext cx="3382010" cy="15259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414191"/>
              </p:ext>
            </p:extLst>
          </p:nvPr>
        </p:nvGraphicFramePr>
        <p:xfrm>
          <a:off x="1468030" y="2060601"/>
          <a:ext cx="1745070" cy="150354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45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924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Администрация, участники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24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 планирования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06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часа.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65526"/>
              </p:ext>
            </p:extLst>
          </p:nvPr>
        </p:nvGraphicFramePr>
        <p:xfrm>
          <a:off x="3625332" y="2084263"/>
          <a:ext cx="1751856" cy="147988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6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Заполнение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онлайн календаря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2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час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0283546"/>
              </p:ext>
            </p:extLst>
          </p:nvPr>
        </p:nvGraphicFramePr>
        <p:xfrm>
          <a:off x="5827137" y="2115966"/>
          <a:ext cx="1285240" cy="155384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8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 директора по НМР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общего плана колледжа на месяц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час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4" name="Таблица 53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80421016"/>
              </p:ext>
            </p:extLst>
          </p:nvPr>
        </p:nvGraphicFramePr>
        <p:xfrm>
          <a:off x="7524609" y="2108132"/>
          <a:ext cx="1397000" cy="153543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Поиск и исключение наложений в плане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минут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" name="Прямоугольник 54"/>
          <p:cNvSpPr/>
          <p:nvPr/>
        </p:nvSpPr>
        <p:spPr>
          <a:xfrm>
            <a:off x="6973564" y="15401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57" name="Стрелка вправо 56"/>
          <p:cNvSpPr/>
          <p:nvPr/>
        </p:nvSpPr>
        <p:spPr>
          <a:xfrm>
            <a:off x="7147182" y="2636575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0" name="Таблица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970643"/>
              </p:ext>
            </p:extLst>
          </p:nvPr>
        </p:nvGraphicFramePr>
        <p:xfrm>
          <a:off x="3779912" y="4322964"/>
          <a:ext cx="1759859" cy="155430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9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86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58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Составление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еженедельных корректировок 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04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Каждый понедельник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1" name="Таблица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983201"/>
              </p:ext>
            </p:extLst>
          </p:nvPr>
        </p:nvGraphicFramePr>
        <p:xfrm>
          <a:off x="6084168" y="4311162"/>
          <a:ext cx="1743984" cy="156611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43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13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процесса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27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Получение изменений,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распространение внутри структур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50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1982082" y="387311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404296" y="386138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67" name="Стрелка вправо 66"/>
          <p:cNvSpPr/>
          <p:nvPr/>
        </p:nvSpPr>
        <p:spPr>
          <a:xfrm>
            <a:off x="3131840" y="4863462"/>
            <a:ext cx="524467" cy="437745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84166"/>
              </p:ext>
            </p:extLst>
          </p:nvPr>
        </p:nvGraphicFramePr>
        <p:xfrm>
          <a:off x="1475799" y="4322964"/>
          <a:ext cx="1543384" cy="155430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43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14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31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Утверждение плана и издание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локального акта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7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мин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Стрелка вправо 32"/>
          <p:cNvSpPr/>
          <p:nvPr/>
        </p:nvSpPr>
        <p:spPr>
          <a:xfrm>
            <a:off x="5575457" y="4900305"/>
            <a:ext cx="457681" cy="40090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729819" y="384322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90" name="PlaceHolder 1"/>
          <p:cNvSpPr>
            <a:spLocks noGrp="1"/>
          </p:cNvSpPr>
          <p:nvPr/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r">
              <a:lnSpc>
                <a:spcPct val="100000"/>
              </a:lnSpc>
            </a:pP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14</a:t>
            </a:r>
            <a:endParaRPr lang="ru-RU" b="0" strike="noStrike" spc="-1" dirty="0">
              <a:latin typeface="Times New Roman" panose="02020603050405020304"/>
            </a:endParaRPr>
          </a:p>
        </p:txBody>
      </p:sp>
      <p:sp>
        <p:nvSpPr>
          <p:cNvPr id="35" name="Двойная стрелка вверх/вниз 34"/>
          <p:cNvSpPr/>
          <p:nvPr/>
        </p:nvSpPr>
        <p:spPr>
          <a:xfrm>
            <a:off x="936782" y="1682787"/>
            <a:ext cx="713352" cy="2257723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войная стрелка вверх/вниз 35"/>
          <p:cNvSpPr/>
          <p:nvPr/>
        </p:nvSpPr>
        <p:spPr>
          <a:xfrm>
            <a:off x="7639941" y="3940511"/>
            <a:ext cx="699847" cy="2296801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5"/>
          <p:cNvSpPr txBox="1"/>
          <p:nvPr/>
        </p:nvSpPr>
        <p:spPr>
          <a:xfrm rot="16200000">
            <a:off x="199039" y="2673182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5"/>
          <p:cNvSpPr txBox="1"/>
          <p:nvPr/>
        </p:nvSpPr>
        <p:spPr>
          <a:xfrm rot="16200000">
            <a:off x="6928317" y="4977084"/>
            <a:ext cx="2173086" cy="30204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</a:t>
            </a:r>
            <a:r>
              <a:rPr lang="ru-RU" sz="10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эл.календаря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5388545" y="2650638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81272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87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89" name="Прямоугольник 1"/>
          <p:cNvSpPr/>
          <p:nvPr/>
        </p:nvSpPr>
        <p:spPr>
          <a:xfrm>
            <a:off x="699840" y="772920"/>
            <a:ext cx="855252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Ссылка на сайт ОО (вкладка Преподавателям </a:t>
            </a:r>
            <a:r>
              <a:rPr lang="en-US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&gt; </a:t>
            </a: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Бережливое образование)</a:t>
            </a:r>
            <a:endParaRPr lang="ru-RU" sz="2000" b="0" strike="noStrike" spc="-1">
              <a:latin typeface="Arial" panose="020B0604020202020204"/>
            </a:endParaRPr>
          </a:p>
        </p:txBody>
      </p:sp>
      <p:sp>
        <p:nvSpPr>
          <p:cNvPr id="290" name="Прямоугольник 16"/>
          <p:cNvSpPr/>
          <p:nvPr/>
        </p:nvSpPr>
        <p:spPr>
          <a:xfrm>
            <a:off x="1103400" y="1125360"/>
            <a:ext cx="697968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https://xn--80agvfr.xn--p1ai/teachers/berezhlivyy-kolledzh.php</a:t>
            </a:r>
            <a:endParaRPr lang="ru-RU" sz="2000" b="0" strike="noStrike" spc="-1">
              <a:latin typeface="Arial" panose="020B0604020202020204"/>
            </a:endParaRPr>
          </a:p>
        </p:txBody>
      </p:sp>
      <p:grpSp>
        <p:nvGrpSpPr>
          <p:cNvPr id="291" name="Группа 1"/>
          <p:cNvGrpSpPr/>
          <p:nvPr/>
        </p:nvGrpSpPr>
        <p:grpSpPr>
          <a:xfrm>
            <a:off x="447120" y="1484640"/>
            <a:ext cx="8228880" cy="5367600"/>
            <a:chOff x="447120" y="1484640"/>
            <a:chExt cx="8228880" cy="5367600"/>
          </a:xfrm>
        </p:grpSpPr>
        <p:pic>
          <p:nvPicPr>
            <p:cNvPr id="292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7120" y="1484640"/>
              <a:ext cx="82288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3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91120" y="3921840"/>
              <a:ext cx="8084160" cy="29304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85" name="PlaceHolder 1"/>
          <p:cNvSpPr>
            <a:spLocks noGrp="1"/>
          </p:cNvSpPr>
          <p:nvPr>
            <p:ph type="sldNum"/>
          </p:nvPr>
        </p:nvSpPr>
        <p:spPr>
          <a:xfrm>
            <a:off x="69030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23</a:t>
            </a:r>
            <a:endParaRPr lang="ru-RU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8*98"/>
  <p:tag name="TABLE_ENDDRAG_RECT" val="551*177*108*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17*65"/>
  <p:tag name="TABLE_ENDDRAG_RECT" val="2*449*717*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1*120"/>
  <p:tag name="TABLE_ENDDRAG_RECT" val="463*140*101*1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9*85"/>
  <p:tag name="TABLE_ENDDRAG_RECT" val="593*149*110*8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1*120"/>
  <p:tag name="TABLE_ENDDRAG_RECT" val="463*140*101*1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109*85"/>
  <p:tag name="TABLE_ENDDRAG_RECT" val="593*149*110*8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1351</Words>
  <Application>Microsoft Office PowerPoint</Application>
  <PresentationFormat>Экран (4:3)</PresentationFormat>
  <Paragraphs>348</Paragraphs>
  <Slides>25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think-cell Slide</vt:lpstr>
      <vt:lpstr>Челябинская область</vt:lpstr>
      <vt:lpstr>Презентация PowerPoint</vt:lpstr>
      <vt:lpstr>Презентация PowerPoint</vt:lpstr>
      <vt:lpstr>Презентация PowerPoint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Стандарт процесса планирования рабочего времени административного состава ГБПОУ «МПК»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178</cp:revision>
  <cp:lastPrinted>2019-04-25T09:14:00Z</cp:lastPrinted>
  <dcterms:created xsi:type="dcterms:W3CDTF">2018-08-20T14:01:00Z</dcterms:created>
  <dcterms:modified xsi:type="dcterms:W3CDTF">2026-01-29T05:55:23Z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26</vt:i4>
  </property>
</Properties>
</file>